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3.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72"/>
  </p:notesMasterIdLst>
  <p:handoutMasterIdLst>
    <p:handoutMasterId r:id="rId73"/>
  </p:handoutMasterIdLst>
  <p:sldIdLst>
    <p:sldId id="256" r:id="rId6"/>
    <p:sldId id="290" r:id="rId7"/>
    <p:sldId id="846" r:id="rId8"/>
    <p:sldId id="820" r:id="rId9"/>
    <p:sldId id="261" r:id="rId10"/>
    <p:sldId id="258" r:id="rId11"/>
    <p:sldId id="263" r:id="rId12"/>
    <p:sldId id="823" r:id="rId13"/>
    <p:sldId id="265" r:id="rId14"/>
    <p:sldId id="262" r:id="rId15"/>
    <p:sldId id="821" r:id="rId16"/>
    <p:sldId id="856" r:id="rId17"/>
    <p:sldId id="260" r:id="rId18"/>
    <p:sldId id="822" r:id="rId19"/>
    <p:sldId id="827" r:id="rId20"/>
    <p:sldId id="436" r:id="rId21"/>
    <p:sldId id="445" r:id="rId22"/>
    <p:sldId id="490" r:id="rId23"/>
    <p:sldId id="857" r:id="rId24"/>
    <p:sldId id="841" r:id="rId25"/>
    <p:sldId id="839" r:id="rId26"/>
    <p:sldId id="844" r:id="rId27"/>
    <p:sldId id="850" r:id="rId28"/>
    <p:sldId id="460" r:id="rId29"/>
    <p:sldId id="454" r:id="rId30"/>
    <p:sldId id="472" r:id="rId31"/>
    <p:sldId id="456" r:id="rId32"/>
    <p:sldId id="264" r:id="rId33"/>
    <p:sldId id="459" r:id="rId34"/>
    <p:sldId id="473" r:id="rId35"/>
    <p:sldId id="491" r:id="rId36"/>
    <p:sldId id="478" r:id="rId37"/>
    <p:sldId id="331" r:id="rId38"/>
    <p:sldId id="350" r:id="rId39"/>
    <p:sldId id="345" r:id="rId40"/>
    <p:sldId id="831" r:id="rId41"/>
    <p:sldId id="858" r:id="rId42"/>
    <p:sldId id="271" r:id="rId43"/>
    <p:sldId id="464" r:id="rId44"/>
    <p:sldId id="851" r:id="rId45"/>
    <p:sldId id="465" r:id="rId46"/>
    <p:sldId id="462" r:id="rId47"/>
    <p:sldId id="344" r:id="rId48"/>
    <p:sldId id="329" r:id="rId49"/>
    <p:sldId id="475" r:id="rId50"/>
    <p:sldId id="325" r:id="rId51"/>
    <p:sldId id="852" r:id="rId52"/>
    <p:sldId id="466" r:id="rId53"/>
    <p:sldId id="471" r:id="rId54"/>
    <p:sldId id="842" r:id="rId55"/>
    <p:sldId id="432" r:id="rId56"/>
    <p:sldId id="853" r:id="rId57"/>
    <p:sldId id="467" r:id="rId58"/>
    <p:sldId id="310" r:id="rId59"/>
    <p:sldId id="322" r:id="rId60"/>
    <p:sldId id="335" r:id="rId61"/>
    <p:sldId id="317" r:id="rId62"/>
    <p:sldId id="854" r:id="rId63"/>
    <p:sldId id="468" r:id="rId64"/>
    <p:sldId id="474" r:id="rId65"/>
    <p:sldId id="493" r:id="rId66"/>
    <p:sldId id="843" r:id="rId67"/>
    <p:sldId id="859" r:id="rId68"/>
    <p:sldId id="315" r:id="rId69"/>
    <p:sldId id="847" r:id="rId70"/>
    <p:sldId id="855" r:id="rId7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ECFD12-2556-EEEF-70CA-26E7C3C01EEB}" name="Alix Heilala" initials="AH" userId="S::aheilala@chatham-ma.gov::951f8d71-39d7-47c7-8d20-5e1ed4ceb558" providerId="AD"/>
  <p188:author id="{25DCBB4C-36F8-E4D7-1EF9-297ACAE9DE6D}" name="Megan  Downey" initials="MD" userId="S::mdowney@chatham-ma.gov::0bb853d5-48a3-4be5-8e60-357bc70b9859" providerId="AD"/>
  <p188:author id="{C5D9D08B-B24B-DAAF-59BF-DE6B354A72C1}" name="Jill Goldsmith" initials="JG" userId="S::jgoldsmith@chatham-ma.gov::11ea8616-c3ff-43d4-8386-c2321a02286f" providerId="AD"/>
  <p188:author id="{3CCDB3E4-AA94-08CD-F957-4EA396FE1F59}" name="Leah LaCross" initials="LL" userId="S::llacross@chatham-ma.gov::2a9d6961-bbf5-4cb9-9f68-477a086f716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45"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Mazerolle" userId="S::cmazerolle@chatham-ma.gov::dadd324f-9535-4d03-99f3-37408173c66a" providerId="AD" clId="Web-{D0F64871-1FF1-F232-41DC-C97546103A01}"/>
    <pc:docChg chg="sldOrd">
      <pc:chgData name="Carrie Mazerolle" userId="S::cmazerolle@chatham-ma.gov::dadd324f-9535-4d03-99f3-37408173c66a" providerId="AD" clId="Web-{D0F64871-1FF1-F232-41DC-C97546103A01}" dt="2024-01-07T23:17:32.835" v="0"/>
      <pc:docMkLst>
        <pc:docMk/>
      </pc:docMkLst>
      <pc:sldChg chg="ord">
        <pc:chgData name="Carrie Mazerolle" userId="S::cmazerolle@chatham-ma.gov::dadd324f-9535-4d03-99f3-37408173c66a" providerId="AD" clId="Web-{D0F64871-1FF1-F232-41DC-C97546103A01}" dt="2024-01-07T23:17:32.835" v="0"/>
        <pc:sldMkLst>
          <pc:docMk/>
          <pc:sldMk cId="1832343714" sldId="265"/>
        </pc:sldMkLst>
      </pc:sldChg>
    </pc:docChg>
  </pc:docChgLst>
  <pc:docChgLst>
    <pc:chgData name="Jill Goldsmith" userId="11ea8616-c3ff-43d4-8386-c2321a02286f" providerId="ADAL" clId="{80D43D65-A9AE-425D-8F2D-4E6A25942321}"/>
    <pc:docChg chg="modSld">
      <pc:chgData name="Jill Goldsmith" userId="11ea8616-c3ff-43d4-8386-c2321a02286f" providerId="ADAL" clId="{80D43D65-A9AE-425D-8F2D-4E6A25942321}" dt="2024-01-14T16:08:14.821" v="1" actId="20577"/>
      <pc:docMkLst>
        <pc:docMk/>
      </pc:docMkLst>
      <pc:sldChg chg="modSp mod">
        <pc:chgData name="Jill Goldsmith" userId="11ea8616-c3ff-43d4-8386-c2321a02286f" providerId="ADAL" clId="{80D43D65-A9AE-425D-8F2D-4E6A25942321}" dt="2024-01-14T16:08:14.821" v="1" actId="20577"/>
        <pc:sldMkLst>
          <pc:docMk/>
          <pc:sldMk cId="1022704407" sldId="256"/>
        </pc:sldMkLst>
        <pc:spChg chg="mod">
          <ac:chgData name="Jill Goldsmith" userId="11ea8616-c3ff-43d4-8386-c2321a02286f" providerId="ADAL" clId="{80D43D65-A9AE-425D-8F2D-4E6A25942321}" dt="2024-01-14T16:08:14.821" v="1" actId="20577"/>
          <ac:spMkLst>
            <pc:docMk/>
            <pc:sldMk cId="1022704407" sldId="256"/>
            <ac:spMk id="3" creationId="{CF666F89-CB3B-45AE-915C-9573E4DF6D21}"/>
          </ac:spMkLst>
        </pc:spChg>
      </pc:sldChg>
    </pc:docChg>
  </pc:docChgLst>
  <pc:docChgLst>
    <pc:chgData name="Jill Goldsmith" userId="11ea8616-c3ff-43d4-8386-c2321a02286f" providerId="ADAL" clId="{310D2FC2-02AB-416A-9A6B-5D05AAC7DD12}"/>
    <pc:docChg chg="delSld">
      <pc:chgData name="Jill Goldsmith" userId="11ea8616-c3ff-43d4-8386-c2321a02286f" providerId="ADAL" clId="{310D2FC2-02AB-416A-9A6B-5D05AAC7DD12}" dt="2023-10-18T13:11:25.459" v="9" actId="2696"/>
      <pc:docMkLst>
        <pc:docMk/>
      </pc:docMkLst>
      <pc:sldChg chg="del">
        <pc:chgData name="Jill Goldsmith" userId="11ea8616-c3ff-43d4-8386-c2321a02286f" providerId="ADAL" clId="{310D2FC2-02AB-416A-9A6B-5D05AAC7DD12}" dt="2023-10-18T13:11:25.459" v="9" actId="2696"/>
        <pc:sldMkLst>
          <pc:docMk/>
          <pc:sldMk cId="4020468649" sldId="257"/>
        </pc:sldMkLst>
      </pc:sldChg>
      <pc:sldChg chg="del">
        <pc:chgData name="Jill Goldsmith" userId="11ea8616-c3ff-43d4-8386-c2321a02286f" providerId="ADAL" clId="{310D2FC2-02AB-416A-9A6B-5D05AAC7DD12}" dt="2023-10-18T13:09:47.320" v="2" actId="2696"/>
        <pc:sldMkLst>
          <pc:docMk/>
          <pc:sldMk cId="157143937" sldId="259"/>
        </pc:sldMkLst>
      </pc:sldChg>
      <pc:sldChg chg="del">
        <pc:chgData name="Jill Goldsmith" userId="11ea8616-c3ff-43d4-8386-c2321a02286f" providerId="ADAL" clId="{310D2FC2-02AB-416A-9A6B-5D05AAC7DD12}" dt="2023-10-18T13:10:12.030" v="4" actId="2696"/>
        <pc:sldMkLst>
          <pc:docMk/>
          <pc:sldMk cId="3538945542" sldId="429"/>
        </pc:sldMkLst>
      </pc:sldChg>
      <pc:sldChg chg="del">
        <pc:chgData name="Jill Goldsmith" userId="11ea8616-c3ff-43d4-8386-c2321a02286f" providerId="ADAL" clId="{310D2FC2-02AB-416A-9A6B-5D05AAC7DD12}" dt="2023-10-18T13:11:05.841" v="6" actId="2696"/>
        <pc:sldMkLst>
          <pc:docMk/>
          <pc:sldMk cId="3261611887" sldId="481"/>
        </pc:sldMkLst>
      </pc:sldChg>
      <pc:sldChg chg="del">
        <pc:chgData name="Jill Goldsmith" userId="11ea8616-c3ff-43d4-8386-c2321a02286f" providerId="ADAL" clId="{310D2FC2-02AB-416A-9A6B-5D05AAC7DD12}" dt="2023-10-18T13:11:13.168" v="7" actId="2696"/>
        <pc:sldMkLst>
          <pc:docMk/>
          <pc:sldMk cId="3331243007" sldId="484"/>
        </pc:sldMkLst>
      </pc:sldChg>
      <pc:sldChg chg="del">
        <pc:chgData name="Jill Goldsmith" userId="11ea8616-c3ff-43d4-8386-c2321a02286f" providerId="ADAL" clId="{310D2FC2-02AB-416A-9A6B-5D05AAC7DD12}" dt="2023-10-18T13:10:52.288" v="5" actId="2696"/>
        <pc:sldMkLst>
          <pc:docMk/>
          <pc:sldMk cId="2349597390" sldId="494"/>
        </pc:sldMkLst>
      </pc:sldChg>
      <pc:sldChg chg="del">
        <pc:chgData name="Jill Goldsmith" userId="11ea8616-c3ff-43d4-8386-c2321a02286f" providerId="ADAL" clId="{310D2FC2-02AB-416A-9A6B-5D05AAC7DD12}" dt="2023-10-18T13:11:19.166" v="8" actId="2696"/>
        <pc:sldMkLst>
          <pc:docMk/>
          <pc:sldMk cId="723753561" sldId="808"/>
        </pc:sldMkLst>
      </pc:sldChg>
      <pc:sldChg chg="del">
        <pc:chgData name="Jill Goldsmith" userId="11ea8616-c3ff-43d4-8386-c2321a02286f" providerId="ADAL" clId="{310D2FC2-02AB-416A-9A6B-5D05AAC7DD12}" dt="2023-10-18T13:09:35.422" v="0" actId="2696"/>
        <pc:sldMkLst>
          <pc:docMk/>
          <pc:sldMk cId="2349256487" sldId="836"/>
        </pc:sldMkLst>
      </pc:sldChg>
      <pc:sldChg chg="del">
        <pc:chgData name="Jill Goldsmith" userId="11ea8616-c3ff-43d4-8386-c2321a02286f" providerId="ADAL" clId="{310D2FC2-02AB-416A-9A6B-5D05AAC7DD12}" dt="2023-10-18T13:09:40.739" v="1" actId="2696"/>
        <pc:sldMkLst>
          <pc:docMk/>
          <pc:sldMk cId="1515394276" sldId="837"/>
        </pc:sldMkLst>
      </pc:sldChg>
      <pc:sldChg chg="del">
        <pc:chgData name="Jill Goldsmith" userId="11ea8616-c3ff-43d4-8386-c2321a02286f" providerId="ADAL" clId="{310D2FC2-02AB-416A-9A6B-5D05AAC7DD12}" dt="2023-10-18T13:09:52.810" v="3" actId="2696"/>
        <pc:sldMkLst>
          <pc:docMk/>
          <pc:sldMk cId="1855903982" sldId="83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w="6350" cap="flat" cmpd="sng" algn="ctr">
              <a:solidFill>
                <a:schemeClr val="lt1"/>
              </a:solidFill>
              <a:prstDash val="solid"/>
              <a:round/>
            </a:ln>
            <a:effectLst/>
          </c:spPr>
          <c:invertIfNegative val="0"/>
          <c:cat>
            <c:numRef>
              <c:f>Sheet1!$A$26:$A$40</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Sheet1!$A$26:$A$40</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val>
          <c:extLst>
            <c:ext xmlns:c16="http://schemas.microsoft.com/office/drawing/2014/chart" uri="{C3380CC4-5D6E-409C-BE32-E72D297353CC}">
              <c16:uniqueId val="{00000000-510E-4F7B-AFEB-2A9E0AC885C7}"/>
            </c:ext>
          </c:extLst>
        </c:ser>
        <c:ser>
          <c:idx val="1"/>
          <c:order val="1"/>
          <c:spPr>
            <a:solidFill>
              <a:srgbClr val="000099"/>
            </a:solidFill>
            <a:ln w="6350" cap="flat" cmpd="sng" algn="ctr">
              <a:solidFill>
                <a:schemeClr val="lt1"/>
              </a:solidFill>
              <a:prstDash val="solid"/>
              <a:round/>
            </a:ln>
            <a:effectLst/>
          </c:spPr>
          <c:invertIfNegative val="0"/>
          <c:cat>
            <c:numRef>
              <c:f>Sheet1!$A$26:$A$40</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Sheet1!$B$26:$B$40</c:f>
              <c:numCache>
                <c:formatCode>_(* #,##0_);_(* \(#,##0\);_(* "-"??_);_(@_)</c:formatCode>
                <c:ptCount val="15"/>
                <c:pt idx="0">
                  <c:v>26803363</c:v>
                </c:pt>
                <c:pt idx="1">
                  <c:v>27142078</c:v>
                </c:pt>
                <c:pt idx="2">
                  <c:v>27687056</c:v>
                </c:pt>
                <c:pt idx="3">
                  <c:v>27732016</c:v>
                </c:pt>
                <c:pt idx="4">
                  <c:v>27854196</c:v>
                </c:pt>
                <c:pt idx="5">
                  <c:v>27760140</c:v>
                </c:pt>
                <c:pt idx="6">
                  <c:v>28455433</c:v>
                </c:pt>
                <c:pt idx="7">
                  <c:v>30100754</c:v>
                </c:pt>
                <c:pt idx="8">
                  <c:v>31459710</c:v>
                </c:pt>
                <c:pt idx="9">
                  <c:v>32330448</c:v>
                </c:pt>
                <c:pt idx="10">
                  <c:v>34031062</c:v>
                </c:pt>
                <c:pt idx="11">
                  <c:v>34544427</c:v>
                </c:pt>
                <c:pt idx="12">
                  <c:v>35369053</c:v>
                </c:pt>
                <c:pt idx="13">
                  <c:v>38265424</c:v>
                </c:pt>
                <c:pt idx="14">
                  <c:v>40729912</c:v>
                </c:pt>
              </c:numCache>
            </c:numRef>
          </c:val>
          <c:extLst>
            <c:ext xmlns:c16="http://schemas.microsoft.com/office/drawing/2014/chart" uri="{C3380CC4-5D6E-409C-BE32-E72D297353CC}">
              <c16:uniqueId val="{00000000-B76D-4E90-8513-8A10928C583D}"/>
            </c:ext>
          </c:extLst>
        </c:ser>
        <c:dLbls>
          <c:showLegendKey val="0"/>
          <c:showVal val="0"/>
          <c:showCatName val="0"/>
          <c:showSerName val="0"/>
          <c:showPercent val="0"/>
          <c:showBubbleSize val="0"/>
        </c:dLbls>
        <c:gapWidth val="76"/>
        <c:axId val="44518400"/>
        <c:axId val="44524288"/>
      </c:barChart>
      <c:catAx>
        <c:axId val="4451840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174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44524288"/>
        <c:crosses val="autoZero"/>
        <c:auto val="1"/>
        <c:lblAlgn val="ctr"/>
        <c:lblOffset val="100"/>
        <c:noMultiLvlLbl val="0"/>
      </c:catAx>
      <c:valAx>
        <c:axId val="44524288"/>
        <c:scaling>
          <c:orientation val="minMax"/>
          <c:min val="0"/>
        </c:scaling>
        <c:delete val="0"/>
        <c:axPos val="l"/>
        <c:majorGridlines>
          <c:spPr>
            <a:ln w="6350" cap="flat" cmpd="sng" algn="ctr">
              <a:solidFill>
                <a:schemeClr val="tx1">
                  <a:tint val="75000"/>
                </a:schemeClr>
              </a:solidFill>
              <a:prstDash val="solid"/>
              <a:round/>
            </a:ln>
            <a:effectLst/>
          </c:spPr>
        </c:majorGridlines>
        <c:numFmt formatCode="#,##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4518400"/>
        <c:crosses val="autoZero"/>
        <c:crossBetween val="between"/>
        <c:dispUnits>
          <c:builtInUnit val="millions"/>
          <c:dispUnitsLbl>
            <c:layout>
              <c:manualLayout>
                <c:xMode val="edge"/>
                <c:yMode val="edge"/>
                <c:x val="1.2121212121212121E-2"/>
                <c:y val="0.22883682856474624"/>
              </c:manualLayout>
            </c:layout>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ispUnitsLbl>
        </c:dispUnits>
      </c:valAx>
      <c:spPr>
        <a:solidFill>
          <a:schemeClr val="bg1"/>
        </a:solid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manualLayout>
          <c:layoutTarget val="inner"/>
          <c:xMode val="edge"/>
          <c:yMode val="edge"/>
          <c:x val="0.11058482462419469"/>
          <c:y val="7.4407816499740556E-2"/>
          <c:w val="0.88032426628489624"/>
          <c:h val="0.76880650632336645"/>
        </c:manualLayout>
      </c:layout>
      <c:barChart>
        <c:barDir val="col"/>
        <c:grouping val="clustered"/>
        <c:varyColors val="0"/>
        <c:ser>
          <c:idx val="0"/>
          <c:order val="0"/>
          <c:spPr>
            <a:solidFill>
              <a:srgbClr val="000099"/>
            </a:solidFill>
          </c:spPr>
          <c:invertIfNegative val="0"/>
          <c:cat>
            <c:numRef>
              <c:f>Sheet1!$A$9:$A$22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Sheet1!$B$9:$B$22</c:f>
              <c:numCache>
                <c:formatCode>0.0%</c:formatCode>
                <c:ptCount val="14"/>
                <c:pt idx="0">
                  <c:v>9.4044972514806424E-2</c:v>
                </c:pt>
                <c:pt idx="1">
                  <c:v>9.4044972514806424E-2</c:v>
                </c:pt>
                <c:pt idx="2">
                  <c:v>9.3693147651293579E-2</c:v>
                </c:pt>
                <c:pt idx="3">
                  <c:v>9.1239631111866129E-2</c:v>
                </c:pt>
                <c:pt idx="4">
                  <c:v>9.5250200416898953E-2</c:v>
                </c:pt>
                <c:pt idx="5">
                  <c:v>0.10273791418487561</c:v>
                </c:pt>
                <c:pt idx="6">
                  <c:v>0.10310349345945848</c:v>
                </c:pt>
                <c:pt idx="7">
                  <c:v>0.10079914964084308</c:v>
                </c:pt>
                <c:pt idx="8">
                  <c:v>0.10090232687166228</c:v>
                </c:pt>
                <c:pt idx="9">
                  <c:v>0.10126931340687953</c:v>
                </c:pt>
                <c:pt idx="10">
                  <c:v>0.10806273266952769</c:v>
                </c:pt>
                <c:pt idx="11">
                  <c:v>0.10682872084796702</c:v>
                </c:pt>
                <c:pt idx="12">
                  <c:v>0.12334405412175804</c:v>
                </c:pt>
                <c:pt idx="13">
                  <c:v>0.12595153520196556</c:v>
                </c:pt>
              </c:numCache>
            </c:numRef>
          </c:val>
          <c:extLst>
            <c:ext xmlns:c16="http://schemas.microsoft.com/office/drawing/2014/chart" uri="{C3380CC4-5D6E-409C-BE32-E72D297353CC}">
              <c16:uniqueId val="{00000000-B9EA-4918-90A4-5962BB5DFFF2}"/>
            </c:ext>
          </c:extLst>
        </c:ser>
        <c:dLbls>
          <c:showLegendKey val="0"/>
          <c:showVal val="0"/>
          <c:showCatName val="0"/>
          <c:showSerName val="0"/>
          <c:showPercent val="0"/>
          <c:showBubbleSize val="0"/>
        </c:dLbls>
        <c:gapWidth val="150"/>
        <c:axId val="52269056"/>
        <c:axId val="52270592"/>
      </c:barChart>
      <c:catAx>
        <c:axId val="52269056"/>
        <c:scaling>
          <c:orientation val="minMax"/>
        </c:scaling>
        <c:delete val="0"/>
        <c:axPos val="b"/>
        <c:numFmt formatCode="General" sourceLinked="0"/>
        <c:majorTickMark val="none"/>
        <c:minorTickMark val="none"/>
        <c:tickLblPos val="nextTo"/>
        <c:crossAx val="52270592"/>
        <c:crosses val="autoZero"/>
        <c:auto val="1"/>
        <c:lblAlgn val="ctr"/>
        <c:lblOffset val="100"/>
        <c:noMultiLvlLbl val="0"/>
      </c:catAx>
      <c:valAx>
        <c:axId val="52270592"/>
        <c:scaling>
          <c:orientation val="minMax"/>
        </c:scaling>
        <c:delete val="0"/>
        <c:axPos val="l"/>
        <c:majorGridlines/>
        <c:numFmt formatCode="0.0%" sourceLinked="1"/>
        <c:majorTickMark val="none"/>
        <c:minorTickMark val="none"/>
        <c:tickLblPos val="nextTo"/>
        <c:crossAx val="522690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Hotel</c:v>
                </c:pt>
              </c:strCache>
            </c:strRef>
          </c:tx>
          <c:spPr>
            <a:solidFill>
              <a:srgbClr val="000099"/>
            </a:solidFill>
            <a:ln>
              <a:noFill/>
            </a:ln>
            <a:effectLst/>
            <a:sp3d/>
          </c:spPr>
          <c:invertIfNegative val="0"/>
          <c:dLbls>
            <c:delete val="1"/>
          </c:dLbls>
          <c:cat>
            <c:strRef>
              <c:f>Sheet1!$A$2:$A$10</c:f>
              <c:strCache>
                <c:ptCount val="9"/>
                <c:pt idx="0">
                  <c:v>FY2015</c:v>
                </c:pt>
                <c:pt idx="1">
                  <c:v>FY2016</c:v>
                </c:pt>
                <c:pt idx="2">
                  <c:v>FY2017</c:v>
                </c:pt>
                <c:pt idx="3">
                  <c:v>FY2018</c:v>
                </c:pt>
                <c:pt idx="4">
                  <c:v>FY2019</c:v>
                </c:pt>
                <c:pt idx="5">
                  <c:v>FY2020</c:v>
                </c:pt>
                <c:pt idx="6">
                  <c:v>FY2021</c:v>
                </c:pt>
                <c:pt idx="7">
                  <c:v>FY2022</c:v>
                </c:pt>
                <c:pt idx="8">
                  <c:v>FY2023</c:v>
                </c:pt>
              </c:strCache>
            </c:strRef>
          </c:cat>
          <c:val>
            <c:numRef>
              <c:f>Sheet1!$B$2:$B$10</c:f>
              <c:numCache>
                <c:formatCode>General</c:formatCode>
                <c:ptCount val="9"/>
                <c:pt idx="0">
                  <c:v>1289978</c:v>
                </c:pt>
                <c:pt idx="1">
                  <c:v>1363774</c:v>
                </c:pt>
                <c:pt idx="2">
                  <c:v>1412045</c:v>
                </c:pt>
                <c:pt idx="3">
                  <c:v>1375609</c:v>
                </c:pt>
                <c:pt idx="4">
                  <c:v>1470224</c:v>
                </c:pt>
                <c:pt idx="5">
                  <c:v>1898640</c:v>
                </c:pt>
                <c:pt idx="6">
                  <c:v>2599682</c:v>
                </c:pt>
                <c:pt idx="7">
                  <c:v>3518510</c:v>
                </c:pt>
                <c:pt idx="8">
                  <c:v>4133919</c:v>
                </c:pt>
              </c:numCache>
            </c:numRef>
          </c:val>
          <c:extLst>
            <c:ext xmlns:c16="http://schemas.microsoft.com/office/drawing/2014/chart" uri="{C3380CC4-5D6E-409C-BE32-E72D297353CC}">
              <c16:uniqueId val="{00000000-824C-43C9-8F46-6DD250055FC4}"/>
            </c:ext>
          </c:extLst>
        </c:ser>
        <c:dLbls>
          <c:showLegendKey val="0"/>
          <c:showVal val="1"/>
          <c:showCatName val="0"/>
          <c:showSerName val="0"/>
          <c:showPercent val="0"/>
          <c:showBubbleSize val="0"/>
        </c:dLbls>
        <c:gapWidth val="150"/>
        <c:shape val="box"/>
        <c:axId val="598251920"/>
        <c:axId val="598252576"/>
        <c:axId val="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Meals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Sheet1!$A$2:$A$10</c15:sqref>
                        </c15:formulaRef>
                      </c:ext>
                    </c:extLst>
                    <c:strCache>
                      <c:ptCount val="9"/>
                      <c:pt idx="0">
                        <c:v>FY2015</c:v>
                      </c:pt>
                      <c:pt idx="1">
                        <c:v>FY2016</c:v>
                      </c:pt>
                      <c:pt idx="2">
                        <c:v>FY2017</c:v>
                      </c:pt>
                      <c:pt idx="3">
                        <c:v>FY2018</c:v>
                      </c:pt>
                      <c:pt idx="4">
                        <c:v>FY2019</c:v>
                      </c:pt>
                      <c:pt idx="5">
                        <c:v>FY2020</c:v>
                      </c:pt>
                      <c:pt idx="6">
                        <c:v>FY2021</c:v>
                      </c:pt>
                      <c:pt idx="7">
                        <c:v>FY2022</c:v>
                      </c:pt>
                      <c:pt idx="8">
                        <c:v>FY2023</c:v>
                      </c:pt>
                    </c:strCache>
                  </c:strRef>
                </c:cat>
                <c:val>
                  <c:numRef>
                    <c:extLst>
                      <c:ext uri="{02D57815-91ED-43cb-92C2-25804820EDAC}">
                        <c15:formulaRef>
                          <c15:sqref>Sheet1!$C$2:$C$10</c15:sqref>
                        </c15:formulaRef>
                      </c:ext>
                    </c:extLst>
                    <c:numCache>
                      <c:formatCode>General</c:formatCode>
                      <c:ptCount val="9"/>
                      <c:pt idx="0">
                        <c:v>375463</c:v>
                      </c:pt>
                      <c:pt idx="1">
                        <c:v>412661</c:v>
                      </c:pt>
                      <c:pt idx="2">
                        <c:v>447284</c:v>
                      </c:pt>
                      <c:pt idx="3">
                        <c:v>441541</c:v>
                      </c:pt>
                      <c:pt idx="4">
                        <c:v>473589</c:v>
                      </c:pt>
                      <c:pt idx="5">
                        <c:v>450046</c:v>
                      </c:pt>
                      <c:pt idx="6">
                        <c:v>349978</c:v>
                      </c:pt>
                      <c:pt idx="7">
                        <c:v>501170</c:v>
                      </c:pt>
                      <c:pt idx="8">
                        <c:v>665858</c:v>
                      </c:pt>
                    </c:numCache>
                  </c:numRef>
                </c:val>
                <c:extLst>
                  <c:ext xmlns:c16="http://schemas.microsoft.com/office/drawing/2014/chart" uri="{C3380CC4-5D6E-409C-BE32-E72D297353CC}">
                    <c16:uniqueId val="{00000001-824C-43C9-8F46-6DD250055FC4}"/>
                  </c:ext>
                </c:extLst>
              </c15:ser>
            </c15:filteredBarSeries>
          </c:ext>
        </c:extLst>
      </c:bar3DChart>
      <c:catAx>
        <c:axId val="598251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98252576"/>
        <c:crosses val="autoZero"/>
        <c:auto val="1"/>
        <c:lblAlgn val="ctr"/>
        <c:lblOffset val="100"/>
        <c:noMultiLvlLbl val="0"/>
      </c:catAx>
      <c:valAx>
        <c:axId val="598252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8251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Traditional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2"/>
              <c:tx>
                <c:rich>
                  <a:bodyPr/>
                  <a:lstStyle/>
                  <a:p>
                    <a:r>
                      <a:rPr lang="en-US"/>
                      <a:t>2,364,358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D3E-4BD2-9020-D40051A891F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FY2021</c:v>
                </c:pt>
                <c:pt idx="1">
                  <c:v>FY2022</c:v>
                </c:pt>
                <c:pt idx="2">
                  <c:v>FY2023</c:v>
                </c:pt>
              </c:strCache>
            </c:strRef>
          </c:cat>
          <c:val>
            <c:numRef>
              <c:f>Sheet1!$B$2:$B$4</c:f>
              <c:numCache>
                <c:formatCode>#,##0</c:formatCode>
                <c:ptCount val="3"/>
                <c:pt idx="0">
                  <c:v>1255910</c:v>
                </c:pt>
                <c:pt idx="1">
                  <c:v>2146333</c:v>
                </c:pt>
                <c:pt idx="2" formatCode="General">
                  <c:v>2364358</c:v>
                </c:pt>
              </c:numCache>
            </c:numRef>
          </c:val>
          <c:extLst>
            <c:ext xmlns:c16="http://schemas.microsoft.com/office/drawing/2014/chart" uri="{C3380CC4-5D6E-409C-BE32-E72D297353CC}">
              <c16:uniqueId val="{00000000-57B0-4390-98E9-A03D4DD64DDA}"/>
            </c:ext>
          </c:extLst>
        </c:ser>
        <c:ser>
          <c:idx val="1"/>
          <c:order val="1"/>
          <c:tx>
            <c:strRef>
              <c:f>Sheet1!$C$1</c:f>
              <c:strCache>
                <c:ptCount val="1"/>
                <c:pt idx="0">
                  <c:v>STR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2"/>
              <c:tx>
                <c:rich>
                  <a:bodyPr/>
                  <a:lstStyle/>
                  <a:p>
                    <a:r>
                      <a:rPr lang="en-US"/>
                      <a:t>1,769,561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D3E-4BD2-9020-D40051A891F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FY2021</c:v>
                </c:pt>
                <c:pt idx="1">
                  <c:v>FY2022</c:v>
                </c:pt>
                <c:pt idx="2">
                  <c:v>FY2023</c:v>
                </c:pt>
              </c:strCache>
            </c:strRef>
          </c:cat>
          <c:val>
            <c:numRef>
              <c:f>Sheet1!$C$2:$C$4</c:f>
              <c:numCache>
                <c:formatCode>#,##0</c:formatCode>
                <c:ptCount val="3"/>
                <c:pt idx="0">
                  <c:v>1339321</c:v>
                </c:pt>
                <c:pt idx="1">
                  <c:v>1671462</c:v>
                </c:pt>
                <c:pt idx="2" formatCode="General">
                  <c:v>1769561</c:v>
                </c:pt>
              </c:numCache>
            </c:numRef>
          </c:val>
          <c:extLst>
            <c:ext xmlns:c16="http://schemas.microsoft.com/office/drawing/2014/chart" uri="{C3380CC4-5D6E-409C-BE32-E72D297353CC}">
              <c16:uniqueId val="{00000001-57B0-4390-98E9-A03D4DD64DDA}"/>
            </c:ext>
          </c:extLst>
        </c:ser>
        <c:dLbls>
          <c:showLegendKey val="0"/>
          <c:showVal val="1"/>
          <c:showCatName val="0"/>
          <c:showSerName val="0"/>
          <c:showPercent val="0"/>
          <c:showBubbleSize val="0"/>
        </c:dLbls>
        <c:gapWidth val="150"/>
        <c:shape val="box"/>
        <c:axId val="2009690095"/>
        <c:axId val="2009689679"/>
        <c:axId val="0"/>
      </c:bar3DChart>
      <c:catAx>
        <c:axId val="20096900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2009689679"/>
        <c:crosses val="autoZero"/>
        <c:auto val="1"/>
        <c:lblAlgn val="ctr"/>
        <c:lblOffset val="100"/>
        <c:noMultiLvlLbl val="0"/>
      </c:catAx>
      <c:valAx>
        <c:axId val="2009689679"/>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2009690095"/>
        <c:crosses val="autoZero"/>
        <c:crossBetween val="between"/>
      </c:valAx>
      <c:spPr>
        <a:noFill/>
        <a:ln>
          <a:noFill/>
        </a:ln>
        <a:effectLst/>
      </c:spPr>
    </c:plotArea>
    <c:legend>
      <c:legendPos val="b"/>
      <c:layout>
        <c:manualLayout>
          <c:xMode val="edge"/>
          <c:yMode val="edge"/>
          <c:x val="0.3155773063089336"/>
          <c:y val="0.93428026574803147"/>
          <c:w val="0.35495637698065519"/>
          <c:h val="5.009473425196850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1"/>
          <c:order val="1"/>
          <c:tx>
            <c:strRef>
              <c:f>Sheet1!$C$1</c:f>
              <c:strCache>
                <c:ptCount val="1"/>
                <c:pt idx="0">
                  <c:v>Meals</c:v>
                </c:pt>
              </c:strCache>
            </c:strRef>
          </c:tx>
          <c:spPr>
            <a:solidFill>
              <a:schemeClr val="accent1">
                <a:lumMod val="75000"/>
              </a:schemeClr>
            </a:solidFill>
            <a:ln>
              <a:noFill/>
            </a:ln>
            <a:effectLst/>
            <a:sp3d/>
          </c:spPr>
          <c:invertIfNegative val="0"/>
          <c:dPt>
            <c:idx val="0"/>
            <c:invertIfNegative val="0"/>
            <c:bubble3D val="0"/>
            <c:spPr>
              <a:solidFill>
                <a:srgbClr val="000099"/>
              </a:solidFill>
              <a:ln>
                <a:noFill/>
              </a:ln>
              <a:effectLst/>
              <a:sp3d/>
            </c:spPr>
            <c:extLst>
              <c:ext xmlns:c16="http://schemas.microsoft.com/office/drawing/2014/chart" uri="{C3380CC4-5D6E-409C-BE32-E72D297353CC}">
                <c16:uniqueId val="{00000005-CB70-4924-935A-75950E4365F9}"/>
              </c:ext>
            </c:extLst>
          </c:dPt>
          <c:dPt>
            <c:idx val="1"/>
            <c:invertIfNegative val="0"/>
            <c:bubble3D val="0"/>
            <c:spPr>
              <a:solidFill>
                <a:srgbClr val="000099"/>
              </a:solidFill>
              <a:ln>
                <a:noFill/>
              </a:ln>
              <a:effectLst/>
              <a:sp3d/>
            </c:spPr>
            <c:extLst>
              <c:ext xmlns:c16="http://schemas.microsoft.com/office/drawing/2014/chart" uri="{C3380CC4-5D6E-409C-BE32-E72D297353CC}">
                <c16:uniqueId val="{00000000-CB70-4924-935A-75950E4365F9}"/>
              </c:ext>
            </c:extLst>
          </c:dPt>
          <c:dPt>
            <c:idx val="2"/>
            <c:invertIfNegative val="0"/>
            <c:bubble3D val="0"/>
            <c:spPr>
              <a:solidFill>
                <a:srgbClr val="000099"/>
              </a:solidFill>
              <a:ln>
                <a:noFill/>
              </a:ln>
              <a:effectLst/>
              <a:sp3d/>
            </c:spPr>
            <c:extLst>
              <c:ext xmlns:c16="http://schemas.microsoft.com/office/drawing/2014/chart" uri="{C3380CC4-5D6E-409C-BE32-E72D297353CC}">
                <c16:uniqueId val="{00000004-CB70-4924-935A-75950E4365F9}"/>
              </c:ext>
            </c:extLst>
          </c:dPt>
          <c:dPt>
            <c:idx val="3"/>
            <c:invertIfNegative val="0"/>
            <c:bubble3D val="0"/>
            <c:spPr>
              <a:solidFill>
                <a:srgbClr val="000099"/>
              </a:solidFill>
              <a:ln>
                <a:noFill/>
              </a:ln>
              <a:effectLst/>
              <a:sp3d/>
            </c:spPr>
            <c:extLst>
              <c:ext xmlns:c16="http://schemas.microsoft.com/office/drawing/2014/chart" uri="{C3380CC4-5D6E-409C-BE32-E72D297353CC}">
                <c16:uniqueId val="{00000001-CB70-4924-935A-75950E4365F9}"/>
              </c:ext>
            </c:extLst>
          </c:dPt>
          <c:dPt>
            <c:idx val="4"/>
            <c:invertIfNegative val="0"/>
            <c:bubble3D val="0"/>
            <c:spPr>
              <a:solidFill>
                <a:srgbClr val="000099"/>
              </a:solidFill>
              <a:ln>
                <a:noFill/>
              </a:ln>
              <a:effectLst/>
              <a:sp3d/>
            </c:spPr>
            <c:extLst>
              <c:ext xmlns:c16="http://schemas.microsoft.com/office/drawing/2014/chart" uri="{C3380CC4-5D6E-409C-BE32-E72D297353CC}">
                <c16:uniqueId val="{00000002-CB70-4924-935A-75950E4365F9}"/>
              </c:ext>
            </c:extLst>
          </c:dPt>
          <c:dPt>
            <c:idx val="5"/>
            <c:invertIfNegative val="0"/>
            <c:bubble3D val="0"/>
            <c:spPr>
              <a:solidFill>
                <a:srgbClr val="000099"/>
              </a:solidFill>
              <a:ln>
                <a:noFill/>
              </a:ln>
              <a:effectLst/>
              <a:sp3d/>
            </c:spPr>
            <c:extLst>
              <c:ext xmlns:c16="http://schemas.microsoft.com/office/drawing/2014/chart" uri="{C3380CC4-5D6E-409C-BE32-E72D297353CC}">
                <c16:uniqueId val="{00000003-CB70-4924-935A-75950E4365F9}"/>
              </c:ext>
            </c:extLst>
          </c:dPt>
          <c:dPt>
            <c:idx val="6"/>
            <c:invertIfNegative val="0"/>
            <c:bubble3D val="0"/>
            <c:spPr>
              <a:solidFill>
                <a:srgbClr val="000099"/>
              </a:solidFill>
              <a:ln>
                <a:noFill/>
              </a:ln>
              <a:effectLst/>
              <a:sp3d/>
            </c:spPr>
            <c:extLst>
              <c:ext xmlns:c16="http://schemas.microsoft.com/office/drawing/2014/chart" uri="{C3380CC4-5D6E-409C-BE32-E72D297353CC}">
                <c16:uniqueId val="{0000000D-56F5-4D13-B534-43EB33C41DAD}"/>
              </c:ext>
            </c:extLst>
          </c:dPt>
          <c:cat>
            <c:strRef>
              <c:f>Sheet1!$A$2:$A$10</c:f>
              <c:strCache>
                <c:ptCount val="9"/>
                <c:pt idx="0">
                  <c:v>FY2015</c:v>
                </c:pt>
                <c:pt idx="1">
                  <c:v>FY2016</c:v>
                </c:pt>
                <c:pt idx="2">
                  <c:v>FY2017</c:v>
                </c:pt>
                <c:pt idx="3">
                  <c:v>FY2018</c:v>
                </c:pt>
                <c:pt idx="4">
                  <c:v>FY2019</c:v>
                </c:pt>
                <c:pt idx="5">
                  <c:v>FY2020</c:v>
                </c:pt>
                <c:pt idx="6">
                  <c:v>FY2021</c:v>
                </c:pt>
                <c:pt idx="7">
                  <c:v>FY2022</c:v>
                </c:pt>
                <c:pt idx="8">
                  <c:v>FY2023</c:v>
                </c:pt>
              </c:strCache>
            </c:strRef>
          </c:cat>
          <c:val>
            <c:numRef>
              <c:f>Sheet1!$C$2:$C$10</c:f>
              <c:numCache>
                <c:formatCode>General</c:formatCode>
                <c:ptCount val="9"/>
                <c:pt idx="0">
                  <c:v>375463</c:v>
                </c:pt>
                <c:pt idx="1">
                  <c:v>412661</c:v>
                </c:pt>
                <c:pt idx="2">
                  <c:v>447284</c:v>
                </c:pt>
                <c:pt idx="3">
                  <c:v>441541</c:v>
                </c:pt>
                <c:pt idx="4">
                  <c:v>473589</c:v>
                </c:pt>
                <c:pt idx="5">
                  <c:v>450046</c:v>
                </c:pt>
                <c:pt idx="6">
                  <c:v>349978</c:v>
                </c:pt>
                <c:pt idx="7">
                  <c:v>561537</c:v>
                </c:pt>
                <c:pt idx="8">
                  <c:v>665858</c:v>
                </c:pt>
              </c:numCache>
            </c:numRef>
          </c:val>
          <c:extLst>
            <c:ext xmlns:c16="http://schemas.microsoft.com/office/drawing/2014/chart" uri="{C3380CC4-5D6E-409C-BE32-E72D297353CC}">
              <c16:uniqueId val="{00000001-824C-43C9-8F46-6DD250055FC4}"/>
            </c:ext>
          </c:extLst>
        </c:ser>
        <c:dLbls>
          <c:showLegendKey val="0"/>
          <c:showVal val="0"/>
          <c:showCatName val="0"/>
          <c:showSerName val="0"/>
          <c:showPercent val="0"/>
          <c:showBubbleSize val="0"/>
        </c:dLbls>
        <c:gapWidth val="150"/>
        <c:shape val="box"/>
        <c:axId val="598251920"/>
        <c:axId val="598252576"/>
        <c:axId val="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Hotel</c:v>
                      </c:pt>
                    </c:strCache>
                  </c:strRef>
                </c:tx>
                <c:spPr>
                  <a:solidFill>
                    <a:schemeClr val="accent1"/>
                  </a:solidFill>
                  <a:ln>
                    <a:noFill/>
                  </a:ln>
                  <a:effectLst/>
                  <a:sp3d/>
                </c:spPr>
                <c:invertIfNegative val="0"/>
                <c:cat>
                  <c:strRef>
                    <c:extLst>
                      <c:ext uri="{02D57815-91ED-43cb-92C2-25804820EDAC}">
                        <c15:formulaRef>
                          <c15:sqref>Sheet1!$A$2:$A$10</c15:sqref>
                        </c15:formulaRef>
                      </c:ext>
                    </c:extLst>
                    <c:strCache>
                      <c:ptCount val="9"/>
                      <c:pt idx="0">
                        <c:v>FY2015</c:v>
                      </c:pt>
                      <c:pt idx="1">
                        <c:v>FY2016</c:v>
                      </c:pt>
                      <c:pt idx="2">
                        <c:v>FY2017</c:v>
                      </c:pt>
                      <c:pt idx="3">
                        <c:v>FY2018</c:v>
                      </c:pt>
                      <c:pt idx="4">
                        <c:v>FY2019</c:v>
                      </c:pt>
                      <c:pt idx="5">
                        <c:v>FY2020</c:v>
                      </c:pt>
                      <c:pt idx="6">
                        <c:v>FY2021</c:v>
                      </c:pt>
                      <c:pt idx="7">
                        <c:v>FY2022</c:v>
                      </c:pt>
                      <c:pt idx="8">
                        <c:v>FY2023</c:v>
                      </c:pt>
                    </c:strCache>
                  </c:strRef>
                </c:cat>
                <c:val>
                  <c:numRef>
                    <c:extLst>
                      <c:ext uri="{02D57815-91ED-43cb-92C2-25804820EDAC}">
                        <c15:formulaRef>
                          <c15:sqref>Sheet1!$B$2:$B$10</c15:sqref>
                        </c15:formulaRef>
                      </c:ext>
                    </c:extLst>
                    <c:numCache>
                      <c:formatCode>General</c:formatCode>
                      <c:ptCount val="9"/>
                      <c:pt idx="0">
                        <c:v>1289978</c:v>
                      </c:pt>
                      <c:pt idx="1">
                        <c:v>1363774</c:v>
                      </c:pt>
                      <c:pt idx="2">
                        <c:v>1412045</c:v>
                      </c:pt>
                      <c:pt idx="3">
                        <c:v>1375609</c:v>
                      </c:pt>
                      <c:pt idx="4">
                        <c:v>1470224</c:v>
                      </c:pt>
                      <c:pt idx="5">
                        <c:v>1898640</c:v>
                      </c:pt>
                    </c:numCache>
                  </c:numRef>
                </c:val>
                <c:extLst>
                  <c:ext xmlns:c16="http://schemas.microsoft.com/office/drawing/2014/chart" uri="{C3380CC4-5D6E-409C-BE32-E72D297353CC}">
                    <c16:uniqueId val="{00000000-824C-43C9-8F46-6DD250055FC4}"/>
                  </c:ext>
                </c:extLst>
              </c15:ser>
            </c15:filteredBarSeries>
          </c:ext>
        </c:extLst>
      </c:bar3DChart>
      <c:catAx>
        <c:axId val="598251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98252576"/>
        <c:crosses val="autoZero"/>
        <c:auto val="1"/>
        <c:lblAlgn val="ctr"/>
        <c:lblOffset val="100"/>
        <c:noMultiLvlLbl val="0"/>
      </c:catAx>
      <c:valAx>
        <c:axId val="598252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98251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v>Percent</c:v>
          </c:tx>
          <c:spPr>
            <a:solidFill>
              <a:srgbClr val="000099"/>
            </a:solidFill>
            <a:ln w="6350" cap="flat" cmpd="sng" algn="ctr">
              <a:solidFill>
                <a:schemeClr val="lt1"/>
              </a:solidFill>
              <a:prstDash val="solid"/>
              <a:round/>
            </a:ln>
            <a:effectLst/>
          </c:spPr>
          <c:invertIfNegative val="0"/>
          <c:cat>
            <c:numRef>
              <c:f>Sheet1!$A$9:$A$21</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2021</c:v>
                </c:pt>
                <c:pt idx="11">
                  <c:v>2022</c:v>
                </c:pt>
                <c:pt idx="12">
                  <c:v>2023</c:v>
                </c:pt>
              </c:numCache>
            </c:numRef>
          </c:cat>
          <c:val>
            <c:numRef>
              <c:f>Sheet1!$B$9:$B$21</c:f>
              <c:numCache>
                <c:formatCode>0.0%</c:formatCode>
                <c:ptCount val="13"/>
                <c:pt idx="0">
                  <c:v>0.18099999999999999</c:v>
                </c:pt>
                <c:pt idx="1">
                  <c:v>0.22</c:v>
                </c:pt>
                <c:pt idx="2">
                  <c:v>0.21299999999999999</c:v>
                </c:pt>
                <c:pt idx="3">
                  <c:v>0.20499999999999999</c:v>
                </c:pt>
                <c:pt idx="4">
                  <c:v>0.21299999999999999</c:v>
                </c:pt>
                <c:pt idx="5">
                  <c:v>0.188</c:v>
                </c:pt>
                <c:pt idx="6">
                  <c:v>0.17699999999999999</c:v>
                </c:pt>
                <c:pt idx="7">
                  <c:v>0.157</c:v>
                </c:pt>
                <c:pt idx="8">
                  <c:v>0.16200000000000001</c:v>
                </c:pt>
                <c:pt idx="9">
                  <c:v>0.161</c:v>
                </c:pt>
                <c:pt idx="10">
                  <c:v>0.161</c:v>
                </c:pt>
                <c:pt idx="11">
                  <c:v>0.15443882863504724</c:v>
                </c:pt>
                <c:pt idx="12">
                  <c:v>0.14872798886393643</c:v>
                </c:pt>
              </c:numCache>
            </c:numRef>
          </c:val>
          <c:extLst>
            <c:ext xmlns:c16="http://schemas.microsoft.com/office/drawing/2014/chart" uri="{C3380CC4-5D6E-409C-BE32-E72D297353CC}">
              <c16:uniqueId val="{00000000-6EB3-412E-A866-A3CF8C1D1AD5}"/>
            </c:ext>
          </c:extLst>
        </c:ser>
        <c:dLbls>
          <c:showLegendKey val="0"/>
          <c:showVal val="0"/>
          <c:showCatName val="0"/>
          <c:showSerName val="0"/>
          <c:showPercent val="0"/>
          <c:showBubbleSize val="0"/>
        </c:dLbls>
        <c:gapWidth val="150"/>
        <c:axId val="114551040"/>
        <c:axId val="114823168"/>
        <c:extLst>
          <c:ext xmlns:c15="http://schemas.microsoft.com/office/drawing/2012/chart" uri="{02D57815-91ED-43cb-92C2-25804820EDAC}">
            <c15:filteredBarSeries>
              <c15:ser>
                <c:idx val="0"/>
                <c:order val="0"/>
                <c:spPr>
                  <a:solidFill>
                    <a:schemeClr val="accent2"/>
                  </a:solidFill>
                  <a:ln w="6350" cap="flat" cmpd="sng" algn="ctr">
                    <a:solidFill>
                      <a:schemeClr val="lt1"/>
                    </a:solidFill>
                    <a:prstDash val="solid"/>
                    <a:round/>
                  </a:ln>
                  <a:effectLst/>
                </c:spPr>
                <c:invertIfNegative val="0"/>
                <c:cat>
                  <c:numRef>
                    <c:extLst>
                      <c:ext uri="{02D57815-91ED-43cb-92C2-25804820EDAC}">
                        <c15:formulaRef>
                          <c15:sqref>Sheet1!$A$9:$A$21</c15:sqref>
                        </c15:formulaRef>
                      </c:ext>
                    </c:extLst>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2021</c:v>
                      </c:pt>
                      <c:pt idx="11">
                        <c:v>2022</c:v>
                      </c:pt>
                      <c:pt idx="12">
                        <c:v>2023</c:v>
                      </c:pt>
                    </c:numCache>
                  </c:numRef>
                </c:cat>
                <c:val>
                  <c:numRef>
                    <c:extLst>
                      <c:ext uri="{02D57815-91ED-43cb-92C2-25804820EDAC}">
                        <c15:formulaRef>
                          <c15:sqref>Sheet1!$A$9:$A$21</c15:sqref>
                        </c15:formulaRef>
                      </c:ext>
                    </c:extLst>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2021</c:v>
                      </c:pt>
                      <c:pt idx="11">
                        <c:v>2022</c:v>
                      </c:pt>
                      <c:pt idx="12">
                        <c:v>2023</c:v>
                      </c:pt>
                    </c:numCache>
                  </c:numRef>
                </c:val>
                <c:extLst>
                  <c:ext xmlns:c16="http://schemas.microsoft.com/office/drawing/2014/chart" uri="{C3380CC4-5D6E-409C-BE32-E72D297353CC}">
                    <c16:uniqueId val="{00000000-2667-446E-88FC-1BAABE0D9D9C}"/>
                  </c:ext>
                </c:extLst>
              </c15:ser>
            </c15:filteredBarSeries>
          </c:ext>
        </c:extLst>
      </c:barChart>
      <c:catAx>
        <c:axId val="11455104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14823168"/>
        <c:crosses val="autoZero"/>
        <c:auto val="1"/>
        <c:lblAlgn val="ctr"/>
        <c:lblOffset val="100"/>
        <c:noMultiLvlLbl val="0"/>
      </c:catAx>
      <c:valAx>
        <c:axId val="114823168"/>
        <c:scaling>
          <c:orientation val="minMax"/>
          <c:max val="0.35000000000000003"/>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1455104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Existing Debt</a:t>
            </a:r>
            <a:r>
              <a:rPr lang="en-US" baseline="0"/>
              <a:t>	</a:t>
            </a:r>
            <a:endParaRPr lang="en-US"/>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'[Debt Projections - ATM 2021.xlsx]Sheet1 (2)'!$B$2</c:f>
              <c:strCache>
                <c:ptCount val="1"/>
                <c:pt idx="0">
                  <c:v> Existing Debt </c:v>
                </c:pt>
              </c:strCache>
            </c:strRef>
          </c:tx>
          <c:invertIfNegative val="0"/>
          <c:cat>
            <c:numRef>
              <c:f>'[Debt Projections - ATM 2021.xlsx]Sheet1 (2)'!$A$9:$A$29</c:f>
              <c:numCache>
                <c:formatCode>General</c:formatCode>
                <c:ptCount val="19"/>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numCache>
              <c:extLst/>
            </c:numRef>
          </c:cat>
          <c:val>
            <c:numRef>
              <c:f>'[Debt Projections - ATM 2021.xlsx]Sheet1 (2)'!$B$9:$B$32</c:f>
              <c:numCache>
                <c:formatCode>_(* #,##0.00_);_(* \(#,##0.00\);_(* "-"??_);_(@_)</c:formatCode>
                <c:ptCount val="19"/>
                <c:pt idx="0">
                  <c:v>6716654.1499999994</c:v>
                </c:pt>
                <c:pt idx="1">
                  <c:v>7148305.5800000001</c:v>
                </c:pt>
                <c:pt idx="2">
                  <c:v>7184831.0199999996</c:v>
                </c:pt>
                <c:pt idx="3">
                  <c:v>6965610.8499999996</c:v>
                </c:pt>
                <c:pt idx="4">
                  <c:v>6762643.29</c:v>
                </c:pt>
                <c:pt idx="5">
                  <c:v>6355312.8200000003</c:v>
                </c:pt>
                <c:pt idx="6">
                  <c:v>6273335.3700000001</c:v>
                </c:pt>
                <c:pt idx="7">
                  <c:v>6121286.9400000004</c:v>
                </c:pt>
                <c:pt idx="8">
                  <c:v>6040301.4800000004</c:v>
                </c:pt>
                <c:pt idx="9">
                  <c:v>5773558.9299999997</c:v>
                </c:pt>
                <c:pt idx="10">
                  <c:v>5702557.2599999998</c:v>
                </c:pt>
                <c:pt idx="11">
                  <c:v>5051176.88</c:v>
                </c:pt>
                <c:pt idx="12">
                  <c:v>4967781.33</c:v>
                </c:pt>
                <c:pt idx="13">
                  <c:v>4683760.1500000004</c:v>
                </c:pt>
                <c:pt idx="14">
                  <c:v>4463126.53</c:v>
                </c:pt>
                <c:pt idx="15">
                  <c:v>3659258.27</c:v>
                </c:pt>
                <c:pt idx="16">
                  <c:v>3599007.43</c:v>
                </c:pt>
                <c:pt idx="17">
                  <c:v>3384186.38</c:v>
                </c:pt>
                <c:pt idx="18">
                  <c:v>2168743.15</c:v>
                </c:pt>
              </c:numCache>
              <c:extLst/>
            </c:numRef>
          </c:val>
          <c:extLst>
            <c:ext xmlns:c16="http://schemas.microsoft.com/office/drawing/2014/chart" uri="{C3380CC4-5D6E-409C-BE32-E72D297353CC}">
              <c16:uniqueId val="{00000000-C5BC-48C9-8A10-5B12249F3716}"/>
            </c:ext>
          </c:extLst>
        </c:ser>
        <c:dLbls>
          <c:showLegendKey val="0"/>
          <c:showVal val="0"/>
          <c:showCatName val="0"/>
          <c:showSerName val="0"/>
          <c:showPercent val="0"/>
          <c:showBubbleSize val="0"/>
        </c:dLbls>
        <c:gapWidth val="75"/>
        <c:shape val="box"/>
        <c:axId val="135691648"/>
        <c:axId val="135693440"/>
        <c:axId val="0"/>
        <c:extLst>
          <c:ext xmlns:c15="http://schemas.microsoft.com/office/drawing/2012/chart" uri="{02D57815-91ED-43cb-92C2-25804820EDAC}">
            <c15:filteredBarSeries>
              <c15:ser>
                <c:idx val="1"/>
                <c:order val="1"/>
                <c:tx>
                  <c:strRef>
                    <c:extLst>
                      <c:ext uri="{02D57815-91ED-43cb-92C2-25804820EDAC}">
                        <c15:formulaRef>
                          <c15:sqref>'[Debt Projections - ATM 2021.xlsx]Sheet1 (2)'!$D$2</c15:sqref>
                        </c15:formulaRef>
                      </c:ext>
                    </c:extLst>
                    <c:strCache>
                      <c:ptCount val="1"/>
                      <c:pt idx="0">
                        <c:v> Waterfront Inf. </c:v>
                      </c:pt>
                    </c:strCache>
                  </c:strRef>
                </c:tx>
                <c:invertIfNegative val="0"/>
                <c:cat>
                  <c:numRef>
                    <c:extLst>
                      <c:ext uri="{02D57815-91ED-43cb-92C2-25804820EDAC}">
                        <c15:formulaRef>
                          <c15:sqref>'[Debt Projections - ATM 2021.xlsx]Sheet1 (2)'!$A$9:$A$29</c15:sqref>
                        </c15:formulaRef>
                      </c:ext>
                    </c:extLst>
                    <c:numCache>
                      <c:formatCode>General</c:formatCode>
                      <c:ptCount val="19"/>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numCache>
                  </c:numRef>
                </c:cat>
                <c:val>
                  <c:numRef>
                    <c:extLst>
                      <c:ext uri="{02D57815-91ED-43cb-92C2-25804820EDAC}">
                        <c15:formulaRef>
                          <c15:sqref>'[Debt Projections - ATM 2021.xlsx]Sheet1 (2)'!$D$7:$D$32</c15:sqref>
                        </c15:formulaRef>
                      </c:ext>
                    </c:extLst>
                    <c:numCache>
                      <c:formatCode>"$"#,##0_);[Red]\("$"#,##0\)</c:formatCode>
                      <c:ptCount val="19"/>
                      <c:pt idx="1">
                        <c:v>0</c:v>
                      </c:pt>
                      <c:pt idx="2">
                        <c:v>0</c:v>
                      </c:pt>
                      <c:pt idx="3">
                        <c:v>0</c:v>
                      </c:pt>
                      <c:pt idx="4">
                        <c:v>155000</c:v>
                      </c:pt>
                      <c:pt idx="5">
                        <c:v>152250</c:v>
                      </c:pt>
                      <c:pt idx="6">
                        <c:v>149500</c:v>
                      </c:pt>
                      <c:pt idx="7">
                        <c:v>146750</c:v>
                      </c:pt>
                      <c:pt idx="8">
                        <c:v>144000</c:v>
                      </c:pt>
                      <c:pt idx="9">
                        <c:v>141250</c:v>
                      </c:pt>
                      <c:pt idx="10">
                        <c:v>138500</c:v>
                      </c:pt>
                      <c:pt idx="11">
                        <c:v>135750</c:v>
                      </c:pt>
                      <c:pt idx="12">
                        <c:v>133000</c:v>
                      </c:pt>
                      <c:pt idx="13">
                        <c:v>130250</c:v>
                      </c:pt>
                      <c:pt idx="14">
                        <c:v>127500</c:v>
                      </c:pt>
                      <c:pt idx="15">
                        <c:v>124750</c:v>
                      </c:pt>
                      <c:pt idx="16">
                        <c:v>122000</c:v>
                      </c:pt>
                      <c:pt idx="17">
                        <c:v>119250</c:v>
                      </c:pt>
                      <c:pt idx="18">
                        <c:v>116500</c:v>
                      </c:pt>
                    </c:numCache>
                  </c:numRef>
                </c:val>
                <c:extLst>
                  <c:ext xmlns:c16="http://schemas.microsoft.com/office/drawing/2014/chart" uri="{C3380CC4-5D6E-409C-BE32-E72D297353CC}">
                    <c16:uniqueId val="{00000001-C5BC-48C9-8A10-5B12249F371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'[Debt Projections - ATM 2021.xlsx]Sheet1 (2)'!$E$2:$E$3</c15:sqref>
                        </c15:formulaRef>
                      </c:ext>
                    </c:extLst>
                    <c:strCache>
                      <c:ptCount val="2"/>
                      <c:pt idx="0">
                        <c:v> Wastewater </c:v>
                      </c:pt>
                      <c:pt idx="1">
                        <c:v> Next Phases </c:v>
                      </c:pt>
                    </c:strCache>
                  </c:strRef>
                </c:tx>
                <c:invertIfNegative val="0"/>
                <c:cat>
                  <c:numRef>
                    <c:extLst xmlns:c15="http://schemas.microsoft.com/office/drawing/2012/chart">
                      <c:ext xmlns:c15="http://schemas.microsoft.com/office/drawing/2012/chart" uri="{02D57815-91ED-43cb-92C2-25804820EDAC}">
                        <c15:formulaRef>
                          <c15:sqref>'[Debt Projections - ATM 2021.xlsx]Sheet1 (2)'!$A$9:$A$29</c15:sqref>
                        </c15:formulaRef>
                      </c:ext>
                    </c:extLst>
                    <c:numCache>
                      <c:formatCode>General</c:formatCode>
                      <c:ptCount val="19"/>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numCache>
                  </c:numRef>
                </c:cat>
                <c:val>
                  <c:numRef>
                    <c:extLst xmlns:c15="http://schemas.microsoft.com/office/drawing/2012/chart">
                      <c:ext xmlns:c15="http://schemas.microsoft.com/office/drawing/2012/chart" uri="{02D57815-91ED-43cb-92C2-25804820EDAC}">
                        <c15:formulaRef>
                          <c15:sqref>'[Debt Projections - ATM 2021.xlsx]Sheet1 (2)'!$E$9:$E$32</c15:sqref>
                        </c15:formulaRef>
                      </c:ext>
                    </c:extLst>
                    <c:numCache>
                      <c:formatCode>_(* #,##0.00_);_(* \(#,##0.00\);_(* "-"??_);_(@_)</c:formatCode>
                      <c:ptCount val="19"/>
                      <c:pt idx="0">
                        <c:v>0</c:v>
                      </c:pt>
                      <c:pt idx="1">
                        <c:v>0</c:v>
                      </c:pt>
                      <c:pt idx="2">
                        <c:v>0</c:v>
                      </c:pt>
                      <c:pt idx="3">
                        <c:v>0</c:v>
                      </c:pt>
                      <c:pt idx="4">
                        <c:v>250000</c:v>
                      </c:pt>
                      <c:pt idx="5">
                        <c:v>250000</c:v>
                      </c:pt>
                      <c:pt idx="6">
                        <c:v>577200</c:v>
                      </c:pt>
                      <c:pt idx="7">
                        <c:v>577200</c:v>
                      </c:pt>
                      <c:pt idx="8">
                        <c:v>577200</c:v>
                      </c:pt>
                      <c:pt idx="9">
                        <c:v>689017.74</c:v>
                      </c:pt>
                      <c:pt idx="10">
                        <c:v>687108.66500000004</c:v>
                      </c:pt>
                      <c:pt idx="11">
                        <c:v>1449508.33</c:v>
                      </c:pt>
                      <c:pt idx="12">
                        <c:v>1445690.33</c:v>
                      </c:pt>
                      <c:pt idx="13">
                        <c:v>1880890.07</c:v>
                      </c:pt>
                      <c:pt idx="14">
                        <c:v>2314180.7350000003</c:v>
                      </c:pt>
                      <c:pt idx="15">
                        <c:v>2745562.4000000004</c:v>
                      </c:pt>
                      <c:pt idx="16">
                        <c:v>2736017.3250000002</c:v>
                      </c:pt>
                      <c:pt idx="17">
                        <c:v>2726472.3250000002</c:v>
                      </c:pt>
                      <c:pt idx="18">
                        <c:v>2716927.3250000002</c:v>
                      </c:pt>
                    </c:numCache>
                  </c:numRef>
                </c:val>
                <c:extLst xmlns:c15="http://schemas.microsoft.com/office/drawing/2012/chart">
                  <c:ext xmlns:c16="http://schemas.microsoft.com/office/drawing/2014/chart" uri="{C3380CC4-5D6E-409C-BE32-E72D297353CC}">
                    <c16:uniqueId val="{00000002-C5BC-48C9-8A10-5B12249F371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'[Debt Projections - ATM 2021.xlsx]Sheet1 (2)'!$F$2</c15:sqref>
                        </c15:formulaRef>
                      </c:ext>
                    </c:extLst>
                    <c:strCache>
                      <c:ptCount val="1"/>
                      <c:pt idx="0">
                        <c:v> COA </c:v>
                      </c:pt>
                    </c:strCache>
                  </c:strRef>
                </c:tx>
                <c:invertIfNegative val="0"/>
                <c:cat>
                  <c:numRef>
                    <c:extLst xmlns:c15="http://schemas.microsoft.com/office/drawing/2012/chart">
                      <c:ext xmlns:c15="http://schemas.microsoft.com/office/drawing/2012/chart" uri="{02D57815-91ED-43cb-92C2-25804820EDAC}">
                        <c15:formulaRef>
                          <c15:sqref>'[Debt Projections - ATM 2021.xlsx]Sheet1 (2)'!$A$9:$A$29</c15:sqref>
                        </c15:formulaRef>
                      </c:ext>
                    </c:extLst>
                    <c:numCache>
                      <c:formatCode>General</c:formatCode>
                      <c:ptCount val="19"/>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numCache>
                  </c:numRef>
                </c:cat>
                <c:val>
                  <c:numRef>
                    <c:extLst xmlns:c15="http://schemas.microsoft.com/office/drawing/2012/chart">
                      <c:ext xmlns:c15="http://schemas.microsoft.com/office/drawing/2012/chart" uri="{02D57815-91ED-43cb-92C2-25804820EDAC}">
                        <c15:formulaRef>
                          <c15:sqref>'[Debt Projections - ATM 2021.xlsx]Sheet1 (2)'!$F$9:$F$32</c15:sqref>
                        </c15:formulaRef>
                      </c:ext>
                    </c:extLst>
                    <c:numCache>
                      <c:formatCode>General</c:formatCode>
                      <c:ptCount val="19"/>
                      <c:pt idx="2" formatCode="&quot;$&quot;#,##0_);[Red]\(&quot;$&quot;#,##0\)">
                        <c:v>0</c:v>
                      </c:pt>
                      <c:pt idx="3" formatCode="&quot;$&quot;#,##0_);[Red]\(&quot;$&quot;#,##0\)">
                        <c:v>500000</c:v>
                      </c:pt>
                      <c:pt idx="4" formatCode="&quot;$&quot;#,##0_);[Red]\(&quot;$&quot;#,##0\)">
                        <c:v>566800</c:v>
                      </c:pt>
                      <c:pt idx="5" formatCode="&quot;$&quot;#,##0_);[Red]\(&quot;$&quot;#,##0\)">
                        <c:v>1040130</c:v>
                      </c:pt>
                      <c:pt idx="6" formatCode="&quot;$&quot;#,##0_);[Red]\(&quot;$&quot;#,##0\)">
                        <c:v>1013460</c:v>
                      </c:pt>
                      <c:pt idx="7" formatCode="&quot;$&quot;#,##0_);[Red]\(&quot;$&quot;#,##0\)">
                        <c:v>986790</c:v>
                      </c:pt>
                      <c:pt idx="8" formatCode="&quot;$&quot;#,##0_);[Red]\(&quot;$&quot;#,##0\)">
                        <c:v>960120</c:v>
                      </c:pt>
                      <c:pt idx="9" formatCode="&quot;$&quot;#,##0_);[Red]\(&quot;$&quot;#,##0\)">
                        <c:v>933450</c:v>
                      </c:pt>
                      <c:pt idx="10" formatCode="&quot;$&quot;#,##0_);[Red]\(&quot;$&quot;#,##0\)">
                        <c:v>906780</c:v>
                      </c:pt>
                      <c:pt idx="11" formatCode="&quot;$&quot;#,##0_);[Red]\(&quot;$&quot;#,##0\)">
                        <c:v>880110</c:v>
                      </c:pt>
                      <c:pt idx="12" formatCode="&quot;$&quot;#,##0_);[Red]\(&quot;$&quot;#,##0\)">
                        <c:v>853440</c:v>
                      </c:pt>
                      <c:pt idx="13" formatCode="&quot;$&quot;#,##0_);[Red]\(&quot;$&quot;#,##0\)">
                        <c:v>826770</c:v>
                      </c:pt>
                      <c:pt idx="14" formatCode="&quot;$&quot;#,##0_);[Red]\(&quot;$&quot;#,##0\)">
                        <c:v>800100</c:v>
                      </c:pt>
                      <c:pt idx="15" formatCode="&quot;$&quot;#,##0_);[Red]\(&quot;$&quot;#,##0\)">
                        <c:v>761428.5</c:v>
                      </c:pt>
                      <c:pt idx="16" formatCode="&quot;$&quot;#,##0_);[Red]\(&quot;$&quot;#,##0\)">
                        <c:v>736092</c:v>
                      </c:pt>
                      <c:pt idx="17" formatCode="&quot;$&quot;#,##0_);[Red]\(&quot;$&quot;#,##0\)">
                        <c:v>710755.5</c:v>
                      </c:pt>
                      <c:pt idx="18" formatCode="&quot;$&quot;#,##0_);[Red]\(&quot;$&quot;#,##0\)">
                        <c:v>685419</c:v>
                      </c:pt>
                    </c:numCache>
                  </c:numRef>
                </c:val>
                <c:extLst xmlns:c15="http://schemas.microsoft.com/office/drawing/2012/chart">
                  <c:ext xmlns:c16="http://schemas.microsoft.com/office/drawing/2014/chart" uri="{C3380CC4-5D6E-409C-BE32-E72D297353CC}">
                    <c16:uniqueId val="{00000003-C5BC-48C9-8A10-5B12249F371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'[Debt Projections - ATM 2021.xlsx]Sheet1 (2)'!$G$2</c15:sqref>
                        </c15:formulaRef>
                      </c:ext>
                    </c:extLst>
                    <c:strCache>
                      <c:ptCount val="1"/>
                      <c:pt idx="0">
                        <c:v> Sand/Salt Shed </c:v>
                      </c:pt>
                    </c:strCache>
                  </c:strRef>
                </c:tx>
                <c:invertIfNegative val="0"/>
                <c:cat>
                  <c:numRef>
                    <c:extLst xmlns:c15="http://schemas.microsoft.com/office/drawing/2012/chart">
                      <c:ext xmlns:c15="http://schemas.microsoft.com/office/drawing/2012/chart" uri="{02D57815-91ED-43cb-92C2-25804820EDAC}">
                        <c15:formulaRef>
                          <c15:sqref>'[Debt Projections - ATM 2021.xlsx]Sheet1 (2)'!$A$9:$A$29</c15:sqref>
                        </c15:formulaRef>
                      </c:ext>
                    </c:extLst>
                    <c:numCache>
                      <c:formatCode>General</c:formatCode>
                      <c:ptCount val="19"/>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numCache>
                  </c:numRef>
                </c:cat>
                <c:val>
                  <c:numRef>
                    <c:extLst xmlns:c15="http://schemas.microsoft.com/office/drawing/2012/chart">
                      <c:ext xmlns:c15="http://schemas.microsoft.com/office/drawing/2012/chart" uri="{02D57815-91ED-43cb-92C2-25804820EDAC}">
                        <c15:formulaRef>
                          <c15:sqref>'[Debt Projections - ATM 2021.xlsx]Sheet1 (2)'!$G$9:$G$32</c15:sqref>
                        </c15:formulaRef>
                      </c:ext>
                    </c:extLst>
                    <c:numCache>
                      <c:formatCode>"$"#,##0_);[Red]\("$"#,##0\)</c:formatCode>
                      <c:ptCount val="19"/>
                      <c:pt idx="1">
                        <c:v>0</c:v>
                      </c:pt>
                      <c:pt idx="2">
                        <c:v>0</c:v>
                      </c:pt>
                      <c:pt idx="3">
                        <c:v>0</c:v>
                      </c:pt>
                      <c:pt idx="4">
                        <c:v>0</c:v>
                      </c:pt>
                      <c:pt idx="5">
                        <c:v>254305</c:v>
                      </c:pt>
                      <c:pt idx="6">
                        <c:v>246160</c:v>
                      </c:pt>
                      <c:pt idx="7">
                        <c:v>238015</c:v>
                      </c:pt>
                      <c:pt idx="8">
                        <c:v>229870</c:v>
                      </c:pt>
                      <c:pt idx="9">
                        <c:v>221725</c:v>
                      </c:pt>
                      <c:pt idx="10">
                        <c:v>213580</c:v>
                      </c:pt>
                      <c:pt idx="11">
                        <c:v>205435</c:v>
                      </c:pt>
                      <c:pt idx="12">
                        <c:v>197290</c:v>
                      </c:pt>
                      <c:pt idx="13">
                        <c:v>189145</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4-C5BC-48C9-8A10-5B12249F371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'[Debt Projections - ATM 2021.xlsx]Sheet1 (2)'!$I$2:$I$3</c15:sqref>
                        </c15:formulaRef>
                      </c:ext>
                    </c:extLst>
                    <c:strCache>
                      <c:ptCount val="2"/>
                      <c:pt idx="0">
                        <c:v> Transfer Station </c:v>
                      </c:pt>
                    </c:strCache>
                  </c:strRef>
                </c:tx>
                <c:invertIfNegative val="0"/>
                <c:cat>
                  <c:numRef>
                    <c:extLst xmlns:c15="http://schemas.microsoft.com/office/drawing/2012/chart">
                      <c:ext xmlns:c15="http://schemas.microsoft.com/office/drawing/2012/chart" uri="{02D57815-91ED-43cb-92C2-25804820EDAC}">
                        <c15:formulaRef>
                          <c15:sqref>'[Debt Projections - ATM 2021.xlsx]Sheet1 (2)'!$A$9:$A$29</c15:sqref>
                        </c15:formulaRef>
                      </c:ext>
                    </c:extLst>
                    <c:numCache>
                      <c:formatCode>General</c:formatCode>
                      <c:ptCount val="19"/>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numCache>
                  </c:numRef>
                </c:cat>
                <c:val>
                  <c:numRef>
                    <c:extLst xmlns:c15="http://schemas.microsoft.com/office/drawing/2012/chart">
                      <c:ext xmlns:c15="http://schemas.microsoft.com/office/drawing/2012/chart" uri="{02D57815-91ED-43cb-92C2-25804820EDAC}">
                        <c15:formulaRef>
                          <c15:sqref>'[Debt Projections - ATM 2021.xlsx]Sheet1 (2)'!$I$9:$I$32</c15:sqref>
                        </c15:formulaRef>
                      </c:ext>
                    </c:extLst>
                    <c:numCache>
                      <c:formatCode>General</c:formatCode>
                      <c:ptCount val="19"/>
                      <c:pt idx="3" formatCode="&quot;$&quot;#,##0_);[Red]\(&quot;$&quot;#,##0\)">
                        <c:v>241000</c:v>
                      </c:pt>
                      <c:pt idx="4" formatCode="&quot;$&quot;#,##0_);[Red]\(&quot;$&quot;#,##0\)">
                        <c:v>234975</c:v>
                      </c:pt>
                      <c:pt idx="5" formatCode="&quot;$&quot;#,##0_);[Red]\(&quot;$&quot;#,##0\)">
                        <c:v>228950</c:v>
                      </c:pt>
                      <c:pt idx="6" formatCode="&quot;$&quot;#,##0_);[Red]\(&quot;$&quot;#,##0\)">
                        <c:v>222925</c:v>
                      </c:pt>
                      <c:pt idx="7" formatCode="&quot;$&quot;#,##0_);[Red]\(&quot;$&quot;#,##0\)">
                        <c:v>433800</c:v>
                      </c:pt>
                      <c:pt idx="8" formatCode="&quot;$&quot;#,##0_);[Red]\(&quot;$&quot;#,##0\)">
                        <c:v>421750</c:v>
                      </c:pt>
                      <c:pt idx="9" formatCode="&quot;$&quot;#,##0_);[Red]\(&quot;$&quot;#,##0\)">
                        <c:v>409700</c:v>
                      </c:pt>
                      <c:pt idx="10" formatCode="&quot;$&quot;#,##0_);[Red]\(&quot;$&quot;#,##0\)">
                        <c:v>397650</c:v>
                      </c:pt>
                      <c:pt idx="11" formatCode="&quot;$&quot;#,##0_);[Red]\(&quot;$&quot;#,##0\)">
                        <c:v>385600</c:v>
                      </c:pt>
                      <c:pt idx="12" formatCode="&quot;$&quot;#,##0_);[Red]\(&quot;$&quot;#,##0\)">
                        <c:v>373550</c:v>
                      </c:pt>
                      <c:pt idx="13" formatCode="&quot;$&quot;#,##0_);[Red]\(&quot;$&quot;#,##0\)">
                        <c:v>361500</c:v>
                      </c:pt>
                      <c:pt idx="14" formatCode="&quot;$&quot;#,##0_);[Red]\(&quot;$&quot;#,##0\)">
                        <c:v>349450</c:v>
                      </c:pt>
                      <c:pt idx="15" formatCode="&quot;$&quot;#,##0_);[Red]\(&quot;$&quot;#,##0\)">
                        <c:v>337400</c:v>
                      </c:pt>
                      <c:pt idx="16" formatCode="&quot;$&quot;#,##0_);[Red]\(&quot;$&quot;#,##0\)">
                        <c:v>325350</c:v>
                      </c:pt>
                      <c:pt idx="17" formatCode="&quot;$&quot;#,##0_);[Red]\(&quot;$&quot;#,##0\)">
                        <c:v>313300</c:v>
                      </c:pt>
                      <c:pt idx="18" formatCode="&quot;$&quot;#,##0_);[Red]\(&quot;$&quot;#,##0\)">
                        <c:v>542250</c:v>
                      </c:pt>
                    </c:numCache>
                  </c:numRef>
                </c:val>
                <c:extLst xmlns:c15="http://schemas.microsoft.com/office/drawing/2012/chart">
                  <c:ext xmlns:c16="http://schemas.microsoft.com/office/drawing/2014/chart" uri="{C3380CC4-5D6E-409C-BE32-E72D297353CC}">
                    <c16:uniqueId val="{00000005-C5BC-48C9-8A10-5B12249F3716}"/>
                  </c:ext>
                </c:extLst>
              </c15:ser>
            </c15:filteredBarSeries>
          </c:ext>
        </c:extLst>
      </c:bar3DChart>
      <c:catAx>
        <c:axId val="135691648"/>
        <c:scaling>
          <c:orientation val="minMax"/>
        </c:scaling>
        <c:delete val="0"/>
        <c:axPos val="b"/>
        <c:numFmt formatCode="General" sourceLinked="1"/>
        <c:majorTickMark val="none"/>
        <c:minorTickMark val="none"/>
        <c:tickLblPos val="nextTo"/>
        <c:crossAx val="135693440"/>
        <c:crosses val="autoZero"/>
        <c:auto val="1"/>
        <c:lblAlgn val="ctr"/>
        <c:lblOffset val="100"/>
        <c:noMultiLvlLbl val="0"/>
      </c:catAx>
      <c:valAx>
        <c:axId val="135693440"/>
        <c:scaling>
          <c:orientation val="minMax"/>
        </c:scaling>
        <c:delete val="0"/>
        <c:axPos val="l"/>
        <c:majorGridlines/>
        <c:numFmt formatCode="_(* #,##0_);_(* \(#,##0\);_(* &quot;-&quot;_);_(@_)" sourceLinked="0"/>
        <c:majorTickMark val="none"/>
        <c:minorTickMark val="none"/>
        <c:tickLblPos val="nextTo"/>
        <c:spPr>
          <a:ln w="9525">
            <a:noFill/>
          </a:ln>
        </c:spPr>
        <c:crossAx val="135691648"/>
        <c:crosses val="autoZero"/>
        <c:crossBetween val="between"/>
      </c:valAx>
    </c:plotArea>
    <c:legend>
      <c:legendPos val="b"/>
      <c:overlay val="0"/>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B735DC-D74B-41B9-BA8A-E0669CFB46D1}"/>
              </a:ext>
            </a:extLst>
          </p:cNvPr>
          <p:cNvSpPr>
            <a:spLocks noGrp="1"/>
          </p:cNvSpPr>
          <p:nvPr>
            <p:ph type="hdr" sz="quarter"/>
          </p:nvPr>
        </p:nvSpPr>
        <p:spPr>
          <a:xfrm>
            <a:off x="1" y="2"/>
            <a:ext cx="3038145" cy="465743"/>
          </a:xfrm>
          <a:prstGeom prst="rect">
            <a:avLst/>
          </a:prstGeom>
        </p:spPr>
        <p:txBody>
          <a:bodyPr vert="horz" lIns="87304" tIns="43652" rIns="87304" bIns="43652" rtlCol="0"/>
          <a:lstStyle>
            <a:lvl1pPr algn="l">
              <a:defRPr sz="1100"/>
            </a:lvl1pPr>
          </a:lstStyle>
          <a:p>
            <a:endParaRPr lang="en-US"/>
          </a:p>
        </p:txBody>
      </p:sp>
      <p:sp>
        <p:nvSpPr>
          <p:cNvPr id="3" name="Date Placeholder 2">
            <a:extLst>
              <a:ext uri="{FF2B5EF4-FFF2-40B4-BE49-F238E27FC236}">
                <a16:creationId xmlns:a16="http://schemas.microsoft.com/office/drawing/2014/main" id="{D802266C-6657-464A-ADBD-689D2CBAB019}"/>
              </a:ext>
            </a:extLst>
          </p:cNvPr>
          <p:cNvSpPr>
            <a:spLocks noGrp="1"/>
          </p:cNvSpPr>
          <p:nvPr>
            <p:ph type="dt" sz="quarter" idx="1"/>
          </p:nvPr>
        </p:nvSpPr>
        <p:spPr>
          <a:xfrm>
            <a:off x="3970734" y="2"/>
            <a:ext cx="3038145" cy="465743"/>
          </a:xfrm>
          <a:prstGeom prst="rect">
            <a:avLst/>
          </a:prstGeom>
        </p:spPr>
        <p:txBody>
          <a:bodyPr vert="horz" lIns="87304" tIns="43652" rIns="87304" bIns="43652" rtlCol="0"/>
          <a:lstStyle>
            <a:lvl1pPr algn="r">
              <a:defRPr sz="1100"/>
            </a:lvl1pPr>
          </a:lstStyle>
          <a:p>
            <a:r>
              <a:rPr lang="en-US"/>
              <a:t>11/20/2020</a:t>
            </a:r>
          </a:p>
        </p:txBody>
      </p:sp>
      <p:sp>
        <p:nvSpPr>
          <p:cNvPr id="4" name="Footer Placeholder 3">
            <a:extLst>
              <a:ext uri="{FF2B5EF4-FFF2-40B4-BE49-F238E27FC236}">
                <a16:creationId xmlns:a16="http://schemas.microsoft.com/office/drawing/2014/main" id="{85390167-EF91-4448-B6BC-F67DA33A19EF}"/>
              </a:ext>
            </a:extLst>
          </p:cNvPr>
          <p:cNvSpPr>
            <a:spLocks noGrp="1"/>
          </p:cNvSpPr>
          <p:nvPr>
            <p:ph type="ftr" sz="quarter" idx="2"/>
          </p:nvPr>
        </p:nvSpPr>
        <p:spPr>
          <a:xfrm>
            <a:off x="1" y="8830658"/>
            <a:ext cx="3038145" cy="465742"/>
          </a:xfrm>
          <a:prstGeom prst="rect">
            <a:avLst/>
          </a:prstGeom>
        </p:spPr>
        <p:txBody>
          <a:bodyPr vert="horz" lIns="87304" tIns="43652" rIns="87304" bIns="43652" rtlCol="0" anchor="b"/>
          <a:lstStyle>
            <a:lvl1pPr algn="l">
              <a:defRPr sz="1100"/>
            </a:lvl1pPr>
          </a:lstStyle>
          <a:p>
            <a:endParaRPr lang="en-US"/>
          </a:p>
        </p:txBody>
      </p:sp>
      <p:sp>
        <p:nvSpPr>
          <p:cNvPr id="5" name="Slide Number Placeholder 4">
            <a:extLst>
              <a:ext uri="{FF2B5EF4-FFF2-40B4-BE49-F238E27FC236}">
                <a16:creationId xmlns:a16="http://schemas.microsoft.com/office/drawing/2014/main" id="{6BB3479F-A262-4D01-ABF8-B7C043B5F3B5}"/>
              </a:ext>
            </a:extLst>
          </p:cNvPr>
          <p:cNvSpPr>
            <a:spLocks noGrp="1"/>
          </p:cNvSpPr>
          <p:nvPr>
            <p:ph type="sldNum" sz="quarter" idx="3"/>
          </p:nvPr>
        </p:nvSpPr>
        <p:spPr>
          <a:xfrm>
            <a:off x="3970734" y="8830658"/>
            <a:ext cx="3038145" cy="465742"/>
          </a:xfrm>
          <a:prstGeom prst="rect">
            <a:avLst/>
          </a:prstGeom>
        </p:spPr>
        <p:txBody>
          <a:bodyPr vert="horz" lIns="87304" tIns="43652" rIns="87304" bIns="43652" rtlCol="0" anchor="b"/>
          <a:lstStyle>
            <a:lvl1pPr algn="r">
              <a:defRPr sz="1100"/>
            </a:lvl1pPr>
          </a:lstStyle>
          <a:p>
            <a:fld id="{A085EA85-7B82-4AC0-B6C7-C48EFA96CB64}" type="slidenum">
              <a:rPr lang="en-US" smtClean="0"/>
              <a:t>‹#›</a:t>
            </a:fld>
            <a:endParaRPr lang="en-US"/>
          </a:p>
        </p:txBody>
      </p:sp>
    </p:spTree>
    <p:extLst>
      <p:ext uri="{BB962C8B-B14F-4D97-AF65-F5344CB8AC3E}">
        <p14:creationId xmlns:p14="http://schemas.microsoft.com/office/powerpoint/2010/main" val="111714642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5743"/>
          </a:xfrm>
          <a:prstGeom prst="rect">
            <a:avLst/>
          </a:prstGeom>
        </p:spPr>
        <p:txBody>
          <a:bodyPr vert="horz" lIns="87304" tIns="43652" rIns="87304" bIns="43652" rtlCol="0"/>
          <a:lstStyle>
            <a:lvl1pPr algn="l">
              <a:defRPr sz="1100"/>
            </a:lvl1pPr>
          </a:lstStyle>
          <a:p>
            <a:endParaRPr lang="en-US"/>
          </a:p>
        </p:txBody>
      </p:sp>
      <p:sp>
        <p:nvSpPr>
          <p:cNvPr id="3" name="Date Placeholder 2"/>
          <p:cNvSpPr>
            <a:spLocks noGrp="1"/>
          </p:cNvSpPr>
          <p:nvPr>
            <p:ph type="dt" idx="1"/>
          </p:nvPr>
        </p:nvSpPr>
        <p:spPr>
          <a:xfrm>
            <a:off x="3970734" y="2"/>
            <a:ext cx="3038145" cy="465743"/>
          </a:xfrm>
          <a:prstGeom prst="rect">
            <a:avLst/>
          </a:prstGeom>
        </p:spPr>
        <p:txBody>
          <a:bodyPr vert="horz" lIns="87304" tIns="43652" rIns="87304" bIns="43652" rtlCol="0"/>
          <a:lstStyle>
            <a:lvl1pPr algn="r">
              <a:defRPr sz="1100"/>
            </a:lvl1pPr>
          </a:lstStyle>
          <a:p>
            <a:r>
              <a:rPr lang="en-US"/>
              <a:t>11/20/2020</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7304" tIns="43652" rIns="87304" bIns="43652" rtlCol="0" anchor="ctr"/>
          <a:lstStyle/>
          <a:p>
            <a:endParaRPr lang="en-US"/>
          </a:p>
        </p:txBody>
      </p:sp>
      <p:sp>
        <p:nvSpPr>
          <p:cNvPr id="5" name="Notes Placeholder 4"/>
          <p:cNvSpPr>
            <a:spLocks noGrp="1"/>
          </p:cNvSpPr>
          <p:nvPr>
            <p:ph type="body" sz="quarter" idx="3"/>
          </p:nvPr>
        </p:nvSpPr>
        <p:spPr>
          <a:xfrm>
            <a:off x="701346" y="4474508"/>
            <a:ext cx="5607712" cy="3659842"/>
          </a:xfrm>
          <a:prstGeom prst="rect">
            <a:avLst/>
          </a:prstGeom>
        </p:spPr>
        <p:txBody>
          <a:bodyPr vert="horz" lIns="87304" tIns="43652" rIns="87304" bIns="436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658"/>
            <a:ext cx="3038145" cy="465742"/>
          </a:xfrm>
          <a:prstGeom prst="rect">
            <a:avLst/>
          </a:prstGeom>
        </p:spPr>
        <p:txBody>
          <a:bodyPr vert="horz" lIns="87304" tIns="43652" rIns="87304" bIns="43652" rtlCol="0" anchor="b"/>
          <a:lstStyle>
            <a:lvl1pPr algn="l">
              <a:defRPr sz="1100"/>
            </a:lvl1pPr>
          </a:lstStyle>
          <a:p>
            <a:endParaRPr lang="en-US"/>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7304" tIns="43652" rIns="87304" bIns="43652" rtlCol="0" anchor="b"/>
          <a:lstStyle>
            <a:lvl1pPr algn="r">
              <a:defRPr sz="1100"/>
            </a:lvl1pPr>
          </a:lstStyle>
          <a:p>
            <a:fld id="{B30CCB36-1FEC-4569-952E-0C71F0CBB028}" type="slidenum">
              <a:rPr lang="en-US" smtClean="0"/>
              <a:t>‹#›</a:t>
            </a:fld>
            <a:endParaRPr lang="en-US"/>
          </a:p>
        </p:txBody>
      </p:sp>
    </p:spTree>
    <p:extLst>
      <p:ext uri="{BB962C8B-B14F-4D97-AF65-F5344CB8AC3E}">
        <p14:creationId xmlns:p14="http://schemas.microsoft.com/office/powerpoint/2010/main" val="147480188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0CCB36-1FEC-4569-952E-0C71F0CBB028}" type="slidenum">
              <a:rPr lang="en-US" smtClean="0"/>
              <a:t>1</a:t>
            </a:fld>
            <a:endParaRPr lang="en-US"/>
          </a:p>
        </p:txBody>
      </p:sp>
    </p:spTree>
    <p:extLst>
      <p:ext uri="{BB962C8B-B14F-4D97-AF65-F5344CB8AC3E}">
        <p14:creationId xmlns:p14="http://schemas.microsoft.com/office/powerpoint/2010/main" val="2611533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slide is important as we look to maintain and build on these items. Want to ensure that when we craft the budget we consider how these areas may be impacted (positively or negatively).  Flexible budgeting allows us to maintain our strong fiscal position during the 'unexpected' (i.e. covid)</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0CCB36-1FEC-4569-952E-0C71F0CBB028}" type="slidenum">
              <a:rPr lang="en-US" smtClean="0"/>
              <a:t>11</a:t>
            </a:fld>
            <a:endParaRPr lang="en-US"/>
          </a:p>
        </p:txBody>
      </p:sp>
    </p:spTree>
    <p:extLst>
      <p:ext uri="{BB962C8B-B14F-4D97-AF65-F5344CB8AC3E}">
        <p14:creationId xmlns:p14="http://schemas.microsoft.com/office/powerpoint/2010/main" val="732862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0CCB36-1FEC-4569-952E-0C71F0CBB028}" type="slidenum">
              <a:rPr lang="en-US" smtClean="0"/>
              <a:t>13</a:t>
            </a:fld>
            <a:endParaRPr lang="en-US"/>
          </a:p>
        </p:txBody>
      </p:sp>
    </p:spTree>
    <p:extLst>
      <p:ext uri="{BB962C8B-B14F-4D97-AF65-F5344CB8AC3E}">
        <p14:creationId xmlns:p14="http://schemas.microsoft.com/office/powerpoint/2010/main" val="1761984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build upon the 2 most recent budgets, look forward to build on the FY23 &amp; 24 budgets and not back to the ‘uncertain’ years.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0CCB36-1FEC-4569-952E-0C71F0CBB028}" type="slidenum">
              <a:rPr lang="en-US" smtClean="0"/>
              <a:t>14</a:t>
            </a:fld>
            <a:endParaRPr lang="en-US"/>
          </a:p>
        </p:txBody>
      </p:sp>
    </p:spTree>
    <p:extLst>
      <p:ext uri="{BB962C8B-B14F-4D97-AF65-F5344CB8AC3E}">
        <p14:creationId xmlns:p14="http://schemas.microsoft.com/office/powerpoint/2010/main" val="1874117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FY2010 was when the recession hit the Town operations -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0CCB36-1FEC-4569-952E-0C71F0CBB028}" type="slidenum">
              <a:rPr lang="en-US" smtClean="0"/>
              <a:t>15</a:t>
            </a:fld>
            <a:endParaRPr lang="en-US"/>
          </a:p>
        </p:txBody>
      </p:sp>
    </p:spTree>
    <p:extLst>
      <p:ext uri="{BB962C8B-B14F-4D97-AF65-F5344CB8AC3E}">
        <p14:creationId xmlns:p14="http://schemas.microsoft.com/office/powerpoint/2010/main" val="1149832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612" rtl="0" eaLnBrk="0" fontAlgn="base" latinLnBrk="0" hangingPunct="0">
              <a:lnSpc>
                <a:spcPct val="100000"/>
              </a:lnSpc>
              <a:spcBef>
                <a:spcPct val="30000"/>
              </a:spcBef>
              <a:spcAft>
                <a:spcPct val="0"/>
              </a:spcAft>
              <a:buClrTx/>
              <a:buSzTx/>
              <a:buFontTx/>
              <a:buNone/>
              <a:tabLst/>
              <a:defRPr/>
            </a:pPr>
            <a:r>
              <a:rPr lang="en-US"/>
              <a:t>Includes</a:t>
            </a:r>
            <a:r>
              <a:rPr lang="en-US" baseline="0"/>
              <a:t> Educational Assessments.  Total FY2024 is 40,729,912 – including Education but excluding debt.  Enhanced Staffing to provide same level of services to the community</a:t>
            </a:r>
          </a:p>
        </p:txBody>
      </p:sp>
    </p:spTree>
    <p:extLst>
      <p:ext uri="{BB962C8B-B14F-4D97-AF65-F5344CB8AC3E}">
        <p14:creationId xmlns:p14="http://schemas.microsoft.com/office/powerpoint/2010/main" val="2520402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2612" rtl="0" eaLnBrk="0" fontAlgn="base" latinLnBrk="0" hangingPunct="0">
              <a:lnSpc>
                <a:spcPct val="100000"/>
              </a:lnSpc>
              <a:spcBef>
                <a:spcPct val="30000"/>
              </a:spcBef>
              <a:spcAft>
                <a:spcPct val="0"/>
              </a:spcAft>
              <a:buClrTx/>
              <a:buSzTx/>
              <a:buFontTx/>
              <a:buNone/>
              <a:tabLst/>
              <a:defRPr/>
            </a:pPr>
            <a:r>
              <a:rPr lang="en-US" sz="1200" u="sng" kern="1200">
                <a:solidFill>
                  <a:srgbClr val="040404"/>
                </a:solidFill>
                <a:highlight>
                  <a:srgbClr val="FFFF00"/>
                </a:highlight>
                <a:latin typeface="+mn-lt"/>
                <a:ea typeface="+mn-ea"/>
                <a:cs typeface="+mn-cs"/>
              </a:rPr>
              <a:t>Change for FY2022 was the ‘recovery’ from Covid – we expect this to flatten/level out.  Hotel/Motel &amp; Meals tax very strong over past few years </a:t>
            </a:r>
          </a:p>
          <a:p>
            <a:pPr marL="0" marR="0" lvl="1" indent="0" algn="l" defTabSz="912612" rtl="0" eaLnBrk="0" fontAlgn="base" latinLnBrk="0" hangingPunct="0">
              <a:lnSpc>
                <a:spcPct val="100000"/>
              </a:lnSpc>
              <a:spcBef>
                <a:spcPct val="30000"/>
              </a:spcBef>
              <a:spcAft>
                <a:spcPct val="0"/>
              </a:spcAft>
              <a:buClrTx/>
              <a:buSzTx/>
              <a:buFontTx/>
              <a:buNone/>
              <a:tabLst/>
              <a:defRPr/>
            </a:pPr>
            <a:endParaRPr lang="en-US"/>
          </a:p>
          <a:p>
            <a:pPr marL="0" marR="0" indent="0" algn="l" defTabSz="912612" rtl="0" eaLnBrk="0" fontAlgn="base" latinLnBrk="0" hangingPunct="0">
              <a:lnSpc>
                <a:spcPct val="100000"/>
              </a:lnSpc>
              <a:spcBef>
                <a:spcPct val="30000"/>
              </a:spcBef>
              <a:spcAft>
                <a:spcPct val="0"/>
              </a:spcAft>
              <a:buClrTx/>
              <a:buSzTx/>
              <a:buFontTx/>
              <a:buNone/>
              <a:tabLst/>
              <a:defRPr/>
            </a:pPr>
            <a:endParaRPr lang="en-US"/>
          </a:p>
          <a:p>
            <a:pPr defTabSz="912612"/>
            <a:r>
              <a:rPr lang="en-US"/>
              <a:t>Revenues related to economic growth (elastic revenue sources) include tax levy growth from new development, motor vehicle excise taxes, as well as building permits and construction related permit fees.  These revenues are sensitive to changes in the level of economic activity.  A decrease in new economic development and building permit fees may be a leading indicator of smaller future increases in the tax levy.</a:t>
            </a:r>
          </a:p>
          <a:p>
            <a:endParaRPr lang="en-US"/>
          </a:p>
          <a:p>
            <a:r>
              <a:rPr lang="en-US">
                <a:solidFill>
                  <a:srgbClr val="FF0000"/>
                </a:solidFill>
              </a:rPr>
              <a:t>Chatham’s revenues from economic growth been steady or have increased since FY2010.  In</a:t>
            </a:r>
            <a:r>
              <a:rPr lang="en-US" baseline="0">
                <a:solidFill>
                  <a:srgbClr val="FF0000"/>
                </a:solidFill>
              </a:rPr>
              <a:t> FY2015 and FY2016 building permits  building permits were at a high level, but leveled off in 2017 as new construction slowed.  F</a:t>
            </a:r>
            <a:r>
              <a:rPr lang="en-US">
                <a:solidFill>
                  <a:srgbClr val="FF0000"/>
                </a:solidFill>
              </a:rPr>
              <a:t>uture growth is uncertain as we reach ‘build out’ and revenue</a:t>
            </a:r>
            <a:r>
              <a:rPr lang="en-US" baseline="0">
                <a:solidFill>
                  <a:srgbClr val="FF0000"/>
                </a:solidFill>
              </a:rPr>
              <a:t> is diverted to special revenue (dedicated) funds</a:t>
            </a:r>
            <a:endParaRPr lang="en-US">
              <a:solidFill>
                <a:srgbClr val="FF0000"/>
              </a:solidFill>
            </a:endParaRPr>
          </a:p>
        </p:txBody>
      </p:sp>
    </p:spTree>
    <p:extLst>
      <p:ext uri="{BB962C8B-B14F-4D97-AF65-F5344CB8AC3E}">
        <p14:creationId xmlns:p14="http://schemas.microsoft.com/office/powerpoint/2010/main" val="1883319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packet, the 5 year plan shows the actual revenues, but I want to highlight:</a:t>
            </a:r>
          </a:p>
        </p:txBody>
      </p:sp>
      <p:sp>
        <p:nvSpPr>
          <p:cNvPr id="4" name="Slide Number Placeholder 3"/>
          <p:cNvSpPr>
            <a:spLocks noGrp="1"/>
          </p:cNvSpPr>
          <p:nvPr>
            <p:ph type="sldNum" sz="quarter" idx="5"/>
          </p:nvPr>
        </p:nvSpPr>
        <p:spPr/>
        <p:txBody>
          <a:bodyPr/>
          <a:lstStyle/>
          <a:p>
            <a:pPr>
              <a:defRPr/>
            </a:pPr>
            <a:fld id="{8382C77F-B49C-42D1-879A-04ADC1FEC827}" type="slidenum">
              <a:rPr lang="en-US" altLang="en-US" smtClean="0"/>
              <a:pPr>
                <a:defRPr/>
              </a:pPr>
              <a:t>18</a:t>
            </a:fld>
            <a:endParaRPr lang="en-US" altLang="en-US"/>
          </a:p>
        </p:txBody>
      </p:sp>
    </p:spTree>
    <p:extLst>
      <p:ext uri="{BB962C8B-B14F-4D97-AF65-F5344CB8AC3E}">
        <p14:creationId xmlns:p14="http://schemas.microsoft.com/office/powerpoint/2010/main" val="1760473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10/15/23 – Update needed</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0CCB36-1FEC-4569-952E-0C71F0CBB028}" type="slidenum">
              <a:rPr lang="en-US" smtClean="0"/>
              <a:t>20</a:t>
            </a:fld>
            <a:endParaRPr lang="en-US"/>
          </a:p>
        </p:txBody>
      </p:sp>
    </p:spTree>
    <p:extLst>
      <p:ext uri="{BB962C8B-B14F-4D97-AF65-F5344CB8AC3E}">
        <p14:creationId xmlns:p14="http://schemas.microsoft.com/office/powerpoint/2010/main" val="4259312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JG -</a:t>
            </a:r>
            <a:r>
              <a:rPr lang="en-US" altLang="en-US" sz="1200" i="1" cap="none">
                <a:solidFill>
                  <a:srgbClr val="000099"/>
                </a:solidFill>
                <a:latin typeface="Calibri" pitchFamily="34" charset="0"/>
                <a:ea typeface="Calibri" pitchFamily="34" charset="0"/>
                <a:cs typeface="Calibri" pitchFamily="34" charset="0"/>
              </a:rPr>
              <a:t>An All-Encompassing Budget to Cha</a:t>
            </a:r>
            <a:r>
              <a:rPr lang="en-US" altLang="en-US" sz="1200" i="1">
                <a:solidFill>
                  <a:srgbClr val="000099"/>
                </a:solidFill>
                <a:latin typeface="Calibri" pitchFamily="34" charset="0"/>
                <a:ea typeface="Calibri" pitchFamily="34" charset="0"/>
                <a:cs typeface="Calibri" pitchFamily="34" charset="0"/>
              </a:rPr>
              <a:t>rt Chatham’s Future-</a:t>
            </a:r>
            <a:r>
              <a:rPr lang="en-US"/>
              <a:t> Will keep in mind as we move forward and consider policy decisions - with our Goals and Objectives process and community priorities for funding.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0CCB36-1FEC-4569-952E-0C71F0CBB028}" type="slidenum">
              <a:rPr lang="en-US" smtClean="0"/>
              <a:t>21</a:t>
            </a:fld>
            <a:endParaRPr lang="en-US"/>
          </a:p>
        </p:txBody>
      </p:sp>
    </p:spTree>
    <p:extLst>
      <p:ext uri="{BB962C8B-B14F-4D97-AF65-F5344CB8AC3E}">
        <p14:creationId xmlns:p14="http://schemas.microsoft.com/office/powerpoint/2010/main" val="3618647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JG -These value statements were voted by the Board in 2012 and reviewed annually. A, F, G were particularly important during COVID for community connections and social infrastructure priorities. J is the most recent addition and along with E became the top priority last year.  Having participated recently in conversations with the </a:t>
            </a:r>
            <a:r>
              <a:rPr lang="en-US" sz="1800" err="1">
                <a:effectLst/>
                <a:latin typeface="Calibri" panose="020F0502020204030204" pitchFamily="34" charset="0"/>
                <a:ea typeface="Calibri" panose="020F0502020204030204" pitchFamily="34" charset="0"/>
              </a:rPr>
              <a:t>MLK</a:t>
            </a:r>
            <a:r>
              <a:rPr lang="en-US" sz="1800">
                <a:effectLst/>
                <a:latin typeface="Calibri" panose="020F0502020204030204" pitchFamily="34" charset="0"/>
                <a:ea typeface="Calibri" panose="020F0502020204030204" pitchFamily="34" charset="0"/>
              </a:rPr>
              <a:t> Action Team, we may want to consider broadening Value Statement F </a:t>
            </a:r>
            <a:r>
              <a:rPr lang="en-US" sz="1800">
                <a:effectLst/>
                <a:latin typeface="Calibri" panose="020F0502020204030204" pitchFamily="34" charset="0"/>
                <a:ea typeface="Times New Roman" panose="02020603050405020304" pitchFamily="18" charset="0"/>
              </a:rPr>
              <a:t>create an environment that ensures a positive experience for all. We will review the Values statements on 10/31/23.</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a:defRPr/>
            </a:pPr>
            <a:fld id="{8382C77F-B49C-42D1-879A-04ADC1FEC827}" type="slidenum">
              <a:rPr lang="en-US" altLang="en-US" smtClean="0"/>
              <a:pPr>
                <a:defRPr/>
              </a:pPr>
              <a:t>22</a:t>
            </a:fld>
            <a:endParaRPr lang="en-US" altLang="en-US"/>
          </a:p>
        </p:txBody>
      </p:sp>
    </p:spTree>
    <p:extLst>
      <p:ext uri="{BB962C8B-B14F-4D97-AF65-F5344CB8AC3E}">
        <p14:creationId xmlns:p14="http://schemas.microsoft.com/office/powerpoint/2010/main" val="261663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00"/>
              </a:spcAft>
            </a:pPr>
            <a:r>
              <a:rPr lang="en-US" sz="1800">
                <a:effectLst/>
                <a:latin typeface="Calibri" panose="020F0502020204030204" pitchFamily="34" charset="0"/>
                <a:ea typeface="Times New Roman" panose="02020603050405020304" pitchFamily="18" charset="0"/>
                <a:cs typeface="Arial" panose="020B0604020202020204" pitchFamily="34" charset="0"/>
              </a:rPr>
              <a:t>We continue our efforts to ensure what lies before us is a pathway to sustainability and investment in our community</a:t>
            </a:r>
            <a:endParaRPr lang="en-US"/>
          </a:p>
          <a:p>
            <a:pPr>
              <a:spcAft>
                <a:spcPts val="600"/>
              </a:spcAft>
            </a:pPr>
            <a:endParaRPr lang="en-US"/>
          </a:p>
          <a:p>
            <a:pPr>
              <a:spcAft>
                <a:spcPts val="600"/>
              </a:spcAft>
            </a:pPr>
            <a:r>
              <a:rPr lang="en-US"/>
              <a:t>Gain understanding of the Town’s financial condition</a:t>
            </a:r>
          </a:p>
          <a:p>
            <a:pPr>
              <a:spcAft>
                <a:spcPts val="600"/>
              </a:spcAft>
            </a:pPr>
            <a:r>
              <a:rPr lang="en-US"/>
              <a:t>Identify hidden or emerging problems before they reach serious proportions</a:t>
            </a:r>
          </a:p>
          <a:p>
            <a:pPr>
              <a:spcAft>
                <a:spcPts val="600"/>
              </a:spcAft>
            </a:pPr>
            <a:r>
              <a:rPr lang="en-US"/>
              <a:t>Present a straight forward picture of strengths and weaknesses to Town Officials and citizens</a:t>
            </a:r>
          </a:p>
          <a:p>
            <a:pPr>
              <a:spcAft>
                <a:spcPts val="600"/>
              </a:spcAft>
            </a:pPr>
            <a:r>
              <a:rPr lang="en-US"/>
              <a:t>Reinforce the need for long-range considerations in the budget process</a:t>
            </a:r>
          </a:p>
          <a:p>
            <a:pPr>
              <a:spcAft>
                <a:spcPts val="600"/>
              </a:spcAft>
            </a:pPr>
            <a:r>
              <a:rPr lang="en-US"/>
              <a:t>Provide a starting place for reviewing and updating financial policies that guide decision-making</a:t>
            </a:r>
          </a:p>
          <a:p>
            <a:pPr>
              <a:spcAft>
                <a:spcPts val="600"/>
              </a:spcAft>
            </a:pPr>
            <a:r>
              <a:rPr lang="en-US"/>
              <a:t>ICMA &amp; GFOA recommendations for strategic budgeting</a:t>
            </a:r>
          </a:p>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7030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CF1EB0B8-81CB-46D7-9045-C4D5420841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C40B96A-3CDD-4143-A20D-59646C2620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have attached a five year forecast which by its nature is conservative.  We look for trends; and with inflation rising pay close attention to local taxes that may fluctuate as spending may decrease.</a:t>
            </a:r>
          </a:p>
          <a:p>
            <a:endParaRPr lang="en-US" altLang="en-US"/>
          </a:p>
          <a:p>
            <a:r>
              <a:rPr lang="en-US" altLang="en-US"/>
              <a:t>Contracts; health insurance, property &amp; liability insurance.  Debt issuance.  </a:t>
            </a:r>
          </a:p>
        </p:txBody>
      </p:sp>
      <p:sp>
        <p:nvSpPr>
          <p:cNvPr id="13316" name="Slide Number Placeholder 3">
            <a:extLst>
              <a:ext uri="{FF2B5EF4-FFF2-40B4-BE49-F238E27FC236}">
                <a16:creationId xmlns:a16="http://schemas.microsoft.com/office/drawing/2014/main" id="{0D52CF73-3920-4082-BC03-F609A308DF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63B84B-FCF6-4152-A65B-B6AC98BEB2DB}" type="slidenum">
              <a:rPr lang="en-US" altLang="en-US" smtClean="0">
                <a:latin typeface="Arial" panose="020B0604020202020204" pitchFamily="34" charset="0"/>
              </a:rPr>
              <a:pPr>
                <a:spcBef>
                  <a:spcPct val="0"/>
                </a:spcBef>
              </a:pPr>
              <a:t>25</a:t>
            </a:fld>
            <a:endParaRPr lang="en-US" altLang="en-US">
              <a:latin typeface="Arial" panose="020B0604020202020204" pitchFamily="34" charset="0"/>
            </a:endParaRPr>
          </a:p>
        </p:txBody>
      </p:sp>
    </p:spTree>
    <p:extLst>
      <p:ext uri="{BB962C8B-B14F-4D97-AF65-F5344CB8AC3E}">
        <p14:creationId xmlns:p14="http://schemas.microsoft.com/office/powerpoint/2010/main" val="198045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a:t>MRSD draft budget to us Jan 15</a:t>
            </a:r>
            <a:endParaRPr lang="en-US" altLang="en-US"/>
          </a:p>
        </p:txBody>
      </p:sp>
    </p:spTree>
    <p:extLst>
      <p:ext uri="{BB962C8B-B14F-4D97-AF65-F5344CB8AC3E}">
        <p14:creationId xmlns:p14="http://schemas.microsoft.com/office/powerpoint/2010/main" val="3949168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January 1 2023, Room Occupancy Tax (2% increase) – 1% to CES and 1% to Attainable Housing</a:t>
            </a:r>
          </a:p>
        </p:txBody>
      </p:sp>
      <p:sp>
        <p:nvSpPr>
          <p:cNvPr id="4" name="Slide Number Placeholder 3"/>
          <p:cNvSpPr>
            <a:spLocks noGrp="1"/>
          </p:cNvSpPr>
          <p:nvPr>
            <p:ph type="sldNum" sz="quarter" idx="5"/>
          </p:nvPr>
        </p:nvSpPr>
        <p:spPr/>
        <p:txBody>
          <a:bodyPr/>
          <a:lstStyle/>
          <a:p>
            <a:pPr>
              <a:defRPr/>
            </a:pPr>
            <a:fld id="{8382C77F-B49C-42D1-879A-04ADC1FEC827}" type="slidenum">
              <a:rPr lang="en-US" altLang="en-US" smtClean="0"/>
              <a:pPr>
                <a:defRPr/>
              </a:pPr>
              <a:t>27</a:t>
            </a:fld>
            <a:endParaRPr lang="en-US" altLang="en-US"/>
          </a:p>
        </p:txBody>
      </p:sp>
    </p:spTree>
    <p:extLst>
      <p:ext uri="{BB962C8B-B14F-4D97-AF65-F5344CB8AC3E}">
        <p14:creationId xmlns:p14="http://schemas.microsoft.com/office/powerpoint/2010/main" val="3731418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DD250EB-A0E2-4236-9B41-C75743C080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999A207-6B63-442E-9FC9-DEEA91CC51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solidFill>
                  <a:srgbClr val="000099"/>
                </a:solidFill>
              </a:rPr>
              <a:t>85% of FY2023  for FY2025</a:t>
            </a:r>
          </a:p>
          <a:p>
            <a:endParaRPr lang="en-US" altLang="en-US">
              <a:solidFill>
                <a:srgbClr val="000099"/>
              </a:solidFill>
            </a:endParaRPr>
          </a:p>
          <a:p>
            <a:r>
              <a:rPr lang="en-US" altLang="en-US">
                <a:solidFill>
                  <a:srgbClr val="000099"/>
                </a:solidFill>
              </a:rPr>
              <a:t> </a:t>
            </a:r>
          </a:p>
          <a:p>
            <a:r>
              <a:rPr lang="en-US" altLang="en-US"/>
              <a:t>Other is bond premium which is reserved on the balance sheet.</a:t>
            </a:r>
          </a:p>
        </p:txBody>
      </p:sp>
      <p:sp>
        <p:nvSpPr>
          <p:cNvPr id="23556" name="Slide Number Placeholder 3">
            <a:extLst>
              <a:ext uri="{FF2B5EF4-FFF2-40B4-BE49-F238E27FC236}">
                <a16:creationId xmlns:a16="http://schemas.microsoft.com/office/drawing/2014/main" id="{3678E10C-6A36-4A34-B9E8-026D06252F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95F26-9C83-4900-8250-F471A84301DC}" type="slidenum">
              <a:rPr lang="en-US" altLang="en-US" smtClean="0">
                <a:latin typeface="Arial" panose="020B0604020202020204" pitchFamily="34" charset="0"/>
              </a:rPr>
              <a:pPr>
                <a:spcBef>
                  <a:spcPct val="0"/>
                </a:spcBef>
              </a:pPr>
              <a:t>28</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Estimated local receipts for FY2025 are projected at 85% of FY2023 actual at this early stage of the budget; will adjust as we move through the current fiscal year.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p>
          <a:p>
            <a:pPr marL="0" marR="0" indent="0" algn="l" defTabSz="914400" rtl="0" eaLnBrk="0" fontAlgn="base" latinLnBrk="0" hangingPunct="0">
              <a:lnSpc>
                <a:spcPct val="100000"/>
              </a:lnSpc>
              <a:spcBef>
                <a:spcPct val="30000"/>
              </a:spcBef>
              <a:spcAft>
                <a:spcPct val="0"/>
              </a:spcAft>
              <a:buClrTx/>
              <a:buSzTx/>
              <a:buFontTx/>
              <a:buNone/>
              <a:tabLst/>
              <a:defRPr/>
            </a:pPr>
            <a:r>
              <a:rPr lang="en-US"/>
              <a:t>Free Cash is used for Capital budget and other one-time expenses.  Per Financial Polices as well as best practices Free Cash should not be used to balance the operating budget. Free Cash for FY2024 funded the majority of stand-alone articles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a:t> </a:t>
            </a:r>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Short-term rentals took effect beginning 7/1/2019 (FY2020) however were not broken out by the Dept of Revenue until FY2021.  </a:t>
            </a:r>
          </a:p>
          <a:p>
            <a:endParaRPr lang="en-US"/>
          </a:p>
        </p:txBody>
      </p:sp>
      <p:sp>
        <p:nvSpPr>
          <p:cNvPr id="4" name="Slide Number Placeholder 3"/>
          <p:cNvSpPr>
            <a:spLocks noGrp="1"/>
          </p:cNvSpPr>
          <p:nvPr>
            <p:ph type="sldNum" sz="quarter" idx="5"/>
          </p:nvPr>
        </p:nvSpPr>
        <p:spPr/>
        <p:txBody>
          <a:bodyPr/>
          <a:lstStyle/>
          <a:p>
            <a:pPr>
              <a:defRPr/>
            </a:pPr>
            <a:fld id="{8382C77F-B49C-42D1-879A-04ADC1FEC827}" type="slidenum">
              <a:rPr lang="en-US" altLang="en-US" smtClean="0"/>
              <a:pPr>
                <a:defRPr/>
              </a:pPr>
              <a:t>30</a:t>
            </a:fld>
            <a:endParaRPr lang="en-US" altLang="en-US"/>
          </a:p>
        </p:txBody>
      </p:sp>
    </p:spTree>
    <p:extLst>
      <p:ext uri="{BB962C8B-B14F-4D97-AF65-F5344CB8AC3E}">
        <p14:creationId xmlns:p14="http://schemas.microsoft.com/office/powerpoint/2010/main" val="3525000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Short-term rentals took effect beginning 7/1/2019 (FY2020) however were not broken out by the Dept of Revenue until FY2021.  </a:t>
            </a:r>
          </a:p>
          <a:p>
            <a:endParaRPr lang="en-US"/>
          </a:p>
          <a:p>
            <a:r>
              <a:rPr lang="en-US"/>
              <a:t>FY2022 – large increase in ‘traditional’ lodging.</a:t>
            </a:r>
          </a:p>
        </p:txBody>
      </p:sp>
      <p:sp>
        <p:nvSpPr>
          <p:cNvPr id="4" name="Slide Number Placeholder 3"/>
          <p:cNvSpPr>
            <a:spLocks noGrp="1"/>
          </p:cNvSpPr>
          <p:nvPr>
            <p:ph type="sldNum" sz="quarter" idx="5"/>
          </p:nvPr>
        </p:nvSpPr>
        <p:spPr/>
        <p:txBody>
          <a:bodyPr/>
          <a:lstStyle/>
          <a:p>
            <a:pPr>
              <a:defRPr/>
            </a:pPr>
            <a:fld id="{8382C77F-B49C-42D1-879A-04ADC1FEC827}" type="slidenum">
              <a:rPr lang="en-US" altLang="en-US" smtClean="0"/>
              <a:pPr>
                <a:defRPr/>
              </a:pPr>
              <a:t>31</a:t>
            </a:fld>
            <a:endParaRPr lang="en-US" altLang="en-US"/>
          </a:p>
        </p:txBody>
      </p:sp>
    </p:spTree>
    <p:extLst>
      <p:ext uri="{BB962C8B-B14F-4D97-AF65-F5344CB8AC3E}">
        <p14:creationId xmlns:p14="http://schemas.microsoft.com/office/powerpoint/2010/main" val="1469221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Meals tax saw a decrease of $100,068 for FY2021 VS 2020, yet rebounded strongly in FY2022 and again in FY2023</a:t>
            </a:r>
          </a:p>
          <a:p>
            <a:endParaRPr lang="en-US"/>
          </a:p>
        </p:txBody>
      </p:sp>
      <p:sp>
        <p:nvSpPr>
          <p:cNvPr id="4" name="Slide Number Placeholder 3"/>
          <p:cNvSpPr>
            <a:spLocks noGrp="1"/>
          </p:cNvSpPr>
          <p:nvPr>
            <p:ph type="sldNum" sz="quarter" idx="5"/>
          </p:nvPr>
        </p:nvSpPr>
        <p:spPr/>
        <p:txBody>
          <a:bodyPr/>
          <a:lstStyle/>
          <a:p>
            <a:pPr>
              <a:defRPr/>
            </a:pPr>
            <a:fld id="{8382C77F-B49C-42D1-879A-04ADC1FEC827}" type="slidenum">
              <a:rPr lang="en-US" altLang="en-US" smtClean="0"/>
              <a:pPr>
                <a:defRPr/>
              </a:pPr>
              <a:t>32</a:t>
            </a:fld>
            <a:endParaRPr lang="en-US" altLang="en-US"/>
          </a:p>
        </p:txBody>
      </p:sp>
    </p:spTree>
    <p:extLst>
      <p:ext uri="{BB962C8B-B14F-4D97-AF65-F5344CB8AC3E}">
        <p14:creationId xmlns:p14="http://schemas.microsoft.com/office/powerpoint/2010/main" val="2582482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5327411-A452-4F6C-A044-839E02A5E3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1ECBBBD-078F-4248-850D-2D275C70AB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err="1"/>
              <a:t>LB</a:t>
            </a:r>
            <a:r>
              <a:rPr lang="en-US" altLang="en-US" b="1"/>
              <a:t> – </a:t>
            </a:r>
            <a:r>
              <a:rPr lang="en-US" altLang="en-US" b="0"/>
              <a:t>Designated for debt or special purpose</a:t>
            </a:r>
          </a:p>
          <a:p>
            <a:r>
              <a:rPr lang="en-US" altLang="en-US" b="0"/>
              <a:t>PEG – contract negotiations, ‘cutting the cord’, </a:t>
            </a:r>
            <a:endParaRPr lang="en-US" altLang="en-US" b="1"/>
          </a:p>
          <a:p>
            <a:endParaRPr lang="en-US" altLang="en-US"/>
          </a:p>
          <a:p>
            <a:r>
              <a:rPr lang="en-US" altLang="en-US"/>
              <a:t> ADD ANOTHER SLIDE FOR WUF, REVOLVING FUND, BOND ARTICLE</a:t>
            </a:r>
          </a:p>
          <a:p>
            <a:r>
              <a:rPr lang="en-US" altLang="en-US"/>
              <a:t>* Harwich IMA in previous slide</a:t>
            </a:r>
          </a:p>
          <a:p>
            <a:endParaRPr lang="en-US" altLang="en-US"/>
          </a:p>
        </p:txBody>
      </p:sp>
      <p:sp>
        <p:nvSpPr>
          <p:cNvPr id="31748" name="Slide Number Placeholder 3">
            <a:extLst>
              <a:ext uri="{FF2B5EF4-FFF2-40B4-BE49-F238E27FC236}">
                <a16:creationId xmlns:a16="http://schemas.microsoft.com/office/drawing/2014/main" id="{66AB686A-77B2-4824-B6FF-F7B6481828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FCDEFD-592B-4BA0-810E-9D57F40EF629}" type="slidenum">
              <a:rPr lang="en-US" altLang="en-US" smtClean="0">
                <a:latin typeface="Arial" panose="020B0604020202020204" pitchFamily="34" charset="0"/>
              </a:rPr>
              <a:pPr>
                <a:spcBef>
                  <a:spcPct val="0"/>
                </a:spcBef>
              </a:pPr>
              <a:t>33</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374151"/>
                </a:solidFill>
                <a:effectLst/>
                <a:latin typeface="Calibri" panose="020F0502020204030204" pitchFamily="34" charset="0"/>
                <a:ea typeface="Times New Roman" panose="02020603050405020304" pitchFamily="18" charset="0"/>
              </a:rPr>
              <a:t>Our FY2024 Budget, called Strategic Budgeting for the Future, supports community initiatives, core services, and the directives of the Select Board, while providing adequate staffing to meet these goals and sustain excellent services. It recognizes the Community Vision of Chatham as being a thriving, vibrant year-round community with funding for programs and services to benefit all members and with fiscal prudence.</a:t>
            </a:r>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0CCB36-1FEC-4569-952E-0C71F0CBB028}" type="slidenum">
              <a:rPr lang="en-US" smtClean="0"/>
              <a:t>4</a:t>
            </a:fld>
            <a:endParaRPr lang="en-US"/>
          </a:p>
        </p:txBody>
      </p:sp>
    </p:spTree>
    <p:extLst>
      <p:ext uri="{BB962C8B-B14F-4D97-AF65-F5344CB8AC3E}">
        <p14:creationId xmlns:p14="http://schemas.microsoft.com/office/powerpoint/2010/main" val="2496987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A4B5983-0ECE-4375-9E48-DDE42CCD0B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BA6CB317-E05A-4A58-BA2D-D0CA48071E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WUF received $.  Chapter 90 approx. 350k per year – no balance remains from prior year allocations</a:t>
            </a:r>
          </a:p>
          <a:p>
            <a:endParaRPr lang="en-US" altLang="en-US"/>
          </a:p>
          <a:p>
            <a:pPr>
              <a:buFontTx/>
              <a:buChar char="•"/>
            </a:pPr>
            <a:r>
              <a:rPr lang="en-US" altLang="en-US"/>
              <a:t>Waterways Infrastructure Bond Article</a:t>
            </a:r>
          </a:p>
          <a:p>
            <a:pPr lvl="1">
              <a:buFontTx/>
              <a:buChar char="•"/>
            </a:pPr>
            <a:r>
              <a:rPr lang="en-US" altLang="en-US"/>
              <a:t>$11.35m in borrowing authorization </a:t>
            </a:r>
          </a:p>
          <a:p>
            <a:endParaRPr lang="en-US" altLang="en-US"/>
          </a:p>
        </p:txBody>
      </p:sp>
      <p:sp>
        <p:nvSpPr>
          <p:cNvPr id="33796" name="Slide Number Placeholder 3">
            <a:extLst>
              <a:ext uri="{FF2B5EF4-FFF2-40B4-BE49-F238E27FC236}">
                <a16:creationId xmlns:a16="http://schemas.microsoft.com/office/drawing/2014/main" id="{ABAF804C-D553-4BA9-9BBE-9B83F018AB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D9BA0B-185D-4A31-B35E-66942C55B699}" type="slidenum">
              <a:rPr lang="en-US" altLang="en-US" smtClean="0">
                <a:latin typeface="Arial" panose="020B0604020202020204" pitchFamily="34" charset="0"/>
              </a:rPr>
              <a:pPr>
                <a:spcBef>
                  <a:spcPct val="0"/>
                </a:spcBef>
              </a:pPr>
              <a:t>34</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40EC5CA-FEFD-46CC-B0FE-18D9447044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7D6A3F1-AA3C-4360-9CAD-F57F257FBE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 mentioned at the Budget Summit in October every year we begin with the available sources of funds – revenue.  </a:t>
            </a:r>
          </a:p>
          <a:p>
            <a:endParaRPr lang="en-US" altLang="en-US"/>
          </a:p>
          <a:p>
            <a:r>
              <a:rPr lang="en-US" altLang="en-US"/>
              <a:t>Expenses begin with the D.H. requesting funds to support a level service budget.</a:t>
            </a:r>
          </a:p>
          <a:p>
            <a:endParaRPr lang="en-US" altLang="en-US"/>
          </a:p>
        </p:txBody>
      </p:sp>
      <p:sp>
        <p:nvSpPr>
          <p:cNvPr id="17412" name="Slide Number Placeholder 3">
            <a:extLst>
              <a:ext uri="{FF2B5EF4-FFF2-40B4-BE49-F238E27FC236}">
                <a16:creationId xmlns:a16="http://schemas.microsoft.com/office/drawing/2014/main" id="{9F7589FE-97E8-4BA4-82D1-D0CDA34D88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F8029D-E836-4803-9EA9-C21384EC1BAB}" type="slidenum">
              <a:rPr lang="en-US" altLang="en-US" smtClean="0">
                <a:latin typeface="Arial" panose="020B0604020202020204" pitchFamily="34" charset="0"/>
              </a:rPr>
              <a:pPr>
                <a:spcBef>
                  <a:spcPct val="0"/>
                </a:spcBef>
              </a:pPr>
              <a:t>35</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Critical Factors based on SB Value Statements – due to be reviewed 10/31/23</a:t>
            </a:r>
          </a:p>
          <a:p>
            <a:r>
              <a:rPr lang="en-US"/>
              <a:t>The SB will discuss during their G&amp;O session on Oct 31 – discussed later in this presentation.</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0CCB36-1FEC-4569-952E-0C71F0CBB028}" type="slidenum">
              <a:rPr lang="en-US" smtClean="0"/>
              <a:t>36</a:t>
            </a:fld>
            <a:endParaRPr lang="en-US"/>
          </a:p>
        </p:txBody>
      </p:sp>
    </p:spTree>
    <p:extLst>
      <p:ext uri="{BB962C8B-B14F-4D97-AF65-F5344CB8AC3E}">
        <p14:creationId xmlns:p14="http://schemas.microsoft.com/office/powerpoint/2010/main" val="1097224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DFE2CBE-5FE9-4827-A253-CD3DD2CC58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655A7796-C198-4595-BE14-D9FB822979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Waiting final Monomoy Budget, any budget increase does mean an increase to Chatham’s assessment as that is based on local min. contribution; assessment is on top of that.  And E&amp;D used to fund operating also is a factor.</a:t>
            </a:r>
          </a:p>
          <a:p>
            <a:endParaRPr lang="en-US" altLang="en-US"/>
          </a:p>
          <a:p>
            <a:endParaRPr lang="en-US" altLang="en-US"/>
          </a:p>
        </p:txBody>
      </p:sp>
      <p:sp>
        <p:nvSpPr>
          <p:cNvPr id="56324" name="Slide Number Placeholder 3">
            <a:extLst>
              <a:ext uri="{FF2B5EF4-FFF2-40B4-BE49-F238E27FC236}">
                <a16:creationId xmlns:a16="http://schemas.microsoft.com/office/drawing/2014/main" id="{EF407325-A245-4ECB-9F9B-F00FB6366D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BE058E-DEE0-4F47-AC51-A1680C5D7650}" type="slidenum">
              <a:rPr lang="en-US" altLang="en-US" smtClean="0">
                <a:latin typeface="Arial" panose="020B0604020202020204" pitchFamily="34" charset="0"/>
              </a:rPr>
              <a:pPr>
                <a:spcBef>
                  <a:spcPct val="0"/>
                </a:spcBef>
              </a:pPr>
              <a:t>38</a:t>
            </a:fld>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CF1EB0B8-81CB-46D7-9045-C4D5420841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C40B96A-3CDD-4143-A20D-59646C2620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Chatham has received $25,244.42 to date.</a:t>
            </a:r>
          </a:p>
          <a:p>
            <a:endParaRPr lang="en-US" altLang="en-US"/>
          </a:p>
          <a:p>
            <a:r>
              <a:rPr lang="en-US" altLang="en-US"/>
              <a:t>PAUSE FOR DISCUSSION.</a:t>
            </a:r>
          </a:p>
        </p:txBody>
      </p:sp>
      <p:sp>
        <p:nvSpPr>
          <p:cNvPr id="13316" name="Slide Number Placeholder 3">
            <a:extLst>
              <a:ext uri="{FF2B5EF4-FFF2-40B4-BE49-F238E27FC236}">
                <a16:creationId xmlns:a16="http://schemas.microsoft.com/office/drawing/2014/main" id="{0D52CF73-3920-4082-BC03-F609A308DF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63B84B-FCF6-4152-A65B-B6AC98BEB2DB}" type="slidenum">
              <a:rPr lang="en-US" altLang="en-US" smtClean="0">
                <a:latin typeface="Arial" panose="020B0604020202020204" pitchFamily="34" charset="0"/>
              </a:rPr>
              <a:pPr>
                <a:spcBef>
                  <a:spcPct val="0"/>
                </a:spcBef>
              </a:pPr>
              <a:t>39</a:t>
            </a:fld>
            <a:endParaRPr lang="en-US" altLang="en-US">
              <a:latin typeface="Arial" panose="020B0604020202020204" pitchFamily="34" charset="0"/>
            </a:endParaRPr>
          </a:p>
        </p:txBody>
      </p:sp>
    </p:spTree>
    <p:extLst>
      <p:ext uri="{BB962C8B-B14F-4D97-AF65-F5344CB8AC3E}">
        <p14:creationId xmlns:p14="http://schemas.microsoft.com/office/powerpoint/2010/main" val="3167024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A91F5F65-7818-4F40-B935-8680BA645B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7CD676E3-CE4B-4C9E-8116-46B52ABB56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Community Compact Grant - Working with the Collins Center on the 5 year Capital. </a:t>
            </a:r>
          </a:p>
          <a:p>
            <a:r>
              <a:rPr lang="en-US" altLang="en-US"/>
              <a:t>Prioritize with Dept Heads, multi purpose function, age,  etc.</a:t>
            </a:r>
          </a:p>
        </p:txBody>
      </p:sp>
      <p:sp>
        <p:nvSpPr>
          <p:cNvPr id="66564" name="Slide Number Placeholder 3">
            <a:extLst>
              <a:ext uri="{FF2B5EF4-FFF2-40B4-BE49-F238E27FC236}">
                <a16:creationId xmlns:a16="http://schemas.microsoft.com/office/drawing/2014/main" id="{8653317E-B0D5-42AE-AB30-7FAD0C010D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F32174-01C8-4EB8-AD5C-9DCF3CFC7DC8}" type="slidenum">
              <a:rPr lang="en-US" altLang="en-US" smtClean="0">
                <a:latin typeface="Arial" panose="020B0604020202020204" pitchFamily="34" charset="0"/>
              </a:rPr>
              <a:pPr>
                <a:spcBef>
                  <a:spcPct val="0"/>
                </a:spcBef>
              </a:pPr>
              <a:t>41</a:t>
            </a:fld>
            <a:endParaRPr lang="en-US" altLang="en-US">
              <a:latin typeface="Arial" panose="020B0604020202020204" pitchFamily="34" charset="0"/>
            </a:endParaRPr>
          </a:p>
        </p:txBody>
      </p:sp>
    </p:spTree>
    <p:extLst>
      <p:ext uri="{BB962C8B-B14F-4D97-AF65-F5344CB8AC3E}">
        <p14:creationId xmlns:p14="http://schemas.microsoft.com/office/powerpoint/2010/main" val="3456702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82C77F-B49C-42D1-879A-04ADC1FEC827}" type="slidenum">
              <a:rPr lang="en-US" altLang="en-US" smtClean="0"/>
              <a:pPr>
                <a:defRPr/>
              </a:pPr>
              <a:t>42</a:t>
            </a:fld>
            <a:endParaRPr lang="en-US" altLang="en-US"/>
          </a:p>
        </p:txBody>
      </p:sp>
    </p:spTree>
    <p:extLst>
      <p:ext uri="{BB962C8B-B14F-4D97-AF65-F5344CB8AC3E}">
        <p14:creationId xmlns:p14="http://schemas.microsoft.com/office/powerpoint/2010/main" val="2372236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FE3584D1-7F81-4038-B478-A00FA90E25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A02BA593-64C4-4ED2-9220-122506D8A9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 sure </a:t>
            </a:r>
          </a:p>
        </p:txBody>
      </p:sp>
      <p:sp>
        <p:nvSpPr>
          <p:cNvPr id="68612" name="Slide Number Placeholder 3">
            <a:extLst>
              <a:ext uri="{FF2B5EF4-FFF2-40B4-BE49-F238E27FC236}">
                <a16:creationId xmlns:a16="http://schemas.microsoft.com/office/drawing/2014/main" id="{7594BC1F-F62F-4318-B10D-65F0D7DD3D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F31FDA-F189-46DC-A126-1E1B7911F785}" type="slidenum">
              <a:rPr lang="en-US" altLang="en-US" smtClean="0">
                <a:latin typeface="Arial" panose="020B0604020202020204" pitchFamily="34" charset="0"/>
              </a:rPr>
              <a:pPr>
                <a:spcBef>
                  <a:spcPct val="0"/>
                </a:spcBef>
              </a:pPr>
              <a:t>43</a:t>
            </a:fld>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A91F5F65-7818-4F40-B935-8680BA645B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7CD676E3-CE4B-4C9E-8116-46B52ABB56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differs as items identified in the 5-year Capital that were funded via a stand-alone article, (CPC) are included in the FY2024 total above but not on the Capital budget slide.</a:t>
            </a:r>
          </a:p>
          <a:p>
            <a:r>
              <a:rPr lang="en-US" altLang="en-US"/>
              <a:t>Many of the items are presented as ‘stand-alone’ articles – all borrowing articles.  These are noted as such in the capital budget detail’</a:t>
            </a:r>
          </a:p>
        </p:txBody>
      </p:sp>
      <p:sp>
        <p:nvSpPr>
          <p:cNvPr id="66564" name="Slide Number Placeholder 3">
            <a:extLst>
              <a:ext uri="{FF2B5EF4-FFF2-40B4-BE49-F238E27FC236}">
                <a16:creationId xmlns:a16="http://schemas.microsoft.com/office/drawing/2014/main" id="{8653317E-B0D5-42AE-AB30-7FAD0C010D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F32174-01C8-4EB8-AD5C-9DCF3CFC7DC8}" type="slidenum">
              <a:rPr lang="en-US" altLang="en-US" smtClean="0">
                <a:latin typeface="Arial" panose="020B0604020202020204" pitchFamily="34" charset="0"/>
              </a:rPr>
              <a:pPr>
                <a:spcBef>
                  <a:spcPct val="0"/>
                </a:spcBef>
              </a:pPr>
              <a:t>44</a:t>
            </a:fld>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 would also mention tonight that the town received the following grants from Seaport Economic Council:</a:t>
            </a:r>
          </a:p>
          <a:p>
            <a:pPr lvl="0"/>
            <a:r>
              <a:rPr lang="en-US" sz="1200" kern="1200">
                <a:solidFill>
                  <a:schemeClr val="tx1"/>
                </a:solidFill>
                <a:effectLst/>
                <a:latin typeface="+mn-lt"/>
                <a:ea typeface="+mn-ea"/>
                <a:cs typeface="+mn-cs"/>
              </a:rPr>
              <a:t>Trap Dock - $150k for engineering</a:t>
            </a:r>
          </a:p>
          <a:p>
            <a:pPr lvl="0"/>
            <a:r>
              <a:rPr lang="en-US" sz="1200" kern="1200">
                <a:solidFill>
                  <a:schemeClr val="tx1"/>
                </a:solidFill>
                <a:effectLst/>
                <a:latin typeface="+mn-lt"/>
                <a:ea typeface="+mn-ea"/>
                <a:cs typeface="+mn-cs"/>
              </a:rPr>
              <a:t>90 Bridge St - $295k for Phase II engineering (detailed engineering, permitting through bid package)</a:t>
            </a:r>
          </a:p>
          <a:p>
            <a:endParaRPr lang="en-US"/>
          </a:p>
          <a:p>
            <a:r>
              <a:rPr lang="en-US"/>
              <a:t>Seaport Grant-</a:t>
            </a:r>
          </a:p>
        </p:txBody>
      </p:sp>
      <p:sp>
        <p:nvSpPr>
          <p:cNvPr id="4" name="Slide Number Placeholder 3"/>
          <p:cNvSpPr>
            <a:spLocks noGrp="1"/>
          </p:cNvSpPr>
          <p:nvPr>
            <p:ph type="sldNum" sz="quarter" idx="5"/>
          </p:nvPr>
        </p:nvSpPr>
        <p:spPr/>
        <p:txBody>
          <a:bodyPr/>
          <a:lstStyle/>
          <a:p>
            <a:pPr>
              <a:defRPr/>
            </a:pPr>
            <a:fld id="{8382C77F-B49C-42D1-879A-04ADC1FEC827}" type="slidenum">
              <a:rPr lang="en-US" altLang="en-US" smtClean="0"/>
              <a:pPr>
                <a:defRPr/>
              </a:pPr>
              <a:t>45</a:t>
            </a:fld>
            <a:endParaRPr lang="en-US" altLang="en-US"/>
          </a:p>
        </p:txBody>
      </p:sp>
    </p:spTree>
    <p:extLst>
      <p:ext uri="{BB962C8B-B14F-4D97-AF65-F5344CB8AC3E}">
        <p14:creationId xmlns:p14="http://schemas.microsoft.com/office/powerpoint/2010/main" val="121839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FY2024 includes Article 15 allocations (CBA for $221k) – reason for difference in increase from FY2023 to FY2024</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0CCB36-1FEC-4569-952E-0C71F0CBB028}" type="slidenum">
              <a:rPr lang="en-US" smtClean="0"/>
              <a:t>5</a:t>
            </a:fld>
            <a:endParaRPr lang="en-US"/>
          </a:p>
        </p:txBody>
      </p:sp>
    </p:spTree>
    <p:extLst>
      <p:ext uri="{BB962C8B-B14F-4D97-AF65-F5344CB8AC3E}">
        <p14:creationId xmlns:p14="http://schemas.microsoft.com/office/powerpoint/2010/main" val="31418189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840647BE-A4AD-46EC-A822-66D271CABA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A905B49E-A37E-4BE5-AF78-F98A6710CA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PAUSE FOR DISCUSSION - </a:t>
            </a:r>
          </a:p>
        </p:txBody>
      </p:sp>
      <p:sp>
        <p:nvSpPr>
          <p:cNvPr id="70660" name="Slide Number Placeholder 3">
            <a:extLst>
              <a:ext uri="{FF2B5EF4-FFF2-40B4-BE49-F238E27FC236}">
                <a16:creationId xmlns:a16="http://schemas.microsoft.com/office/drawing/2014/main" id="{AA606AAF-CEB4-41DF-9814-FD09D20F52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B7460E-2A11-4167-8334-C29241A473AD}" type="slidenum">
              <a:rPr lang="en-US" altLang="en-US" smtClean="0">
                <a:latin typeface="Arial" panose="020B0604020202020204" pitchFamily="34" charset="0"/>
              </a:rPr>
              <a:pPr>
                <a:spcBef>
                  <a:spcPct val="0"/>
                </a:spcBef>
              </a:pPr>
              <a:t>46</a:t>
            </a:fld>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82C77F-B49C-42D1-879A-04ADC1FEC827}" type="slidenum">
              <a:rPr lang="en-US" altLang="en-US" smtClean="0"/>
              <a:pPr>
                <a:defRPr/>
              </a:pPr>
              <a:t>48</a:t>
            </a:fld>
            <a:endParaRPr lang="en-US" altLang="en-US"/>
          </a:p>
        </p:txBody>
      </p:sp>
    </p:spTree>
    <p:extLst>
      <p:ext uri="{BB962C8B-B14F-4D97-AF65-F5344CB8AC3E}">
        <p14:creationId xmlns:p14="http://schemas.microsoft.com/office/powerpoint/2010/main" val="3077470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u="sng" kern="1200">
                <a:solidFill>
                  <a:srgbClr val="040404"/>
                </a:solidFill>
                <a:latin typeface="+mn-lt"/>
                <a:ea typeface="+mn-ea"/>
                <a:cs typeface="+mn-cs"/>
              </a:rPr>
              <a:t>Comments</a:t>
            </a:r>
            <a:r>
              <a:rPr lang="en-US" sz="1200" kern="1200">
                <a:solidFill>
                  <a:srgbClr val="040404"/>
                </a:solidFill>
                <a:latin typeface="+mn-lt"/>
                <a:ea typeface="+mn-ea"/>
                <a:cs typeface="+mn-cs"/>
              </a:rPr>
              <a:t>: </a:t>
            </a:r>
            <a:r>
              <a:rPr lang="en-US" sz="1200" kern="1200">
                <a:solidFill>
                  <a:schemeClr val="tx1"/>
                </a:solidFill>
                <a:latin typeface="+mn-lt"/>
                <a:ea typeface="+mn-ea"/>
                <a:cs typeface="+mn-cs"/>
              </a:rPr>
              <a:t>Overall, the Town’s level of debt service has declined from 20% to just over 15</a:t>
            </a:r>
            <a:r>
              <a:rPr lang="en-US" sz="1200" kern="1200">
                <a:solidFill>
                  <a:srgbClr val="FF0000"/>
                </a:solidFill>
                <a:latin typeface="+mn-lt"/>
                <a:ea typeface="+mn-ea"/>
                <a:cs typeface="+mn-cs"/>
              </a:rPr>
              <a:t>%;</a:t>
            </a:r>
            <a:r>
              <a:rPr lang="en-US" sz="1200" kern="1200" baseline="0">
                <a:solidFill>
                  <a:srgbClr val="FF0000"/>
                </a:solidFill>
                <a:latin typeface="+mn-lt"/>
                <a:ea typeface="+mn-ea"/>
                <a:cs typeface="+mn-cs"/>
              </a:rPr>
              <a:t> </a:t>
            </a:r>
            <a:r>
              <a:rPr lang="en-US" sz="1200" kern="1200" baseline="0">
                <a:solidFill>
                  <a:srgbClr val="FF0000"/>
                </a:solidFill>
                <a:highlight>
                  <a:srgbClr val="FFFF00"/>
                </a:highlight>
                <a:latin typeface="+mn-lt"/>
                <a:ea typeface="+mn-ea"/>
                <a:cs typeface="+mn-cs"/>
              </a:rPr>
              <a:t>which is on the moderate side;  we continue to upgrade infrastructure as the budget will allow and seek alternative sources of funding, rather than borrowing. Chatham is ahead of the curve in regards to </a:t>
            </a:r>
            <a:r>
              <a:rPr lang="en-US" sz="1200" kern="1200" baseline="0" err="1">
                <a:solidFill>
                  <a:srgbClr val="FF0000"/>
                </a:solidFill>
                <a:highlight>
                  <a:srgbClr val="FFFF00"/>
                </a:highlight>
                <a:latin typeface="+mn-lt"/>
                <a:ea typeface="+mn-ea"/>
                <a:cs typeface="+mn-cs"/>
              </a:rPr>
              <a:t>Sewering</a:t>
            </a:r>
            <a:r>
              <a:rPr lang="en-US" sz="1200" kern="1200" baseline="0">
                <a:solidFill>
                  <a:srgbClr val="FF0000"/>
                </a:solidFill>
                <a:highlight>
                  <a:srgbClr val="FFFF00"/>
                </a:highlight>
                <a:latin typeface="+mn-lt"/>
                <a:ea typeface="+mn-ea"/>
                <a:cs typeface="+mn-cs"/>
              </a:rPr>
              <a:t> the Town.  Trending favorable; however the Town will need to bond before the end of the fiscal year which may have an impact on the percent.  We do not predict an increase to over 20%</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a:solidFill>
                <a:srgbClr val="FF0000"/>
              </a:solidFill>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baseline="0">
                <a:solidFill>
                  <a:srgbClr val="FF0000"/>
                </a:solidFill>
                <a:latin typeface="+mn-lt"/>
                <a:ea typeface="+mn-ea"/>
                <a:cs typeface="+mn-cs"/>
              </a:rPr>
              <a:t>The Financial Polices will suggest an approp</a:t>
            </a:r>
            <a:r>
              <a:rPr lang="en-US" sz="1200" kern="1200">
                <a:solidFill>
                  <a:schemeClr val="tx1"/>
                </a:solidFill>
                <a:latin typeface="+mn-lt"/>
                <a:ea typeface="+mn-ea"/>
                <a:cs typeface="+mn-cs"/>
              </a:rPr>
              <a:t>riate level of capital investment (debt</a:t>
            </a:r>
            <a:r>
              <a:rPr lang="en-US" sz="1200" kern="1200" baseline="0">
                <a:solidFill>
                  <a:schemeClr val="tx1"/>
                </a:solidFill>
                <a:latin typeface="+mn-lt"/>
                <a:ea typeface="+mn-ea"/>
                <a:cs typeface="+mn-cs"/>
              </a:rPr>
              <a:t> supported).</a:t>
            </a:r>
            <a:endParaRPr lang="en-US" sz="1200" kern="1200">
              <a:solidFill>
                <a:schemeClr val="tx1"/>
              </a:solidFill>
              <a:latin typeface="+mn-lt"/>
              <a:ea typeface="+mn-ea"/>
              <a:cs typeface="+mn-cs"/>
            </a:endParaRPr>
          </a:p>
          <a:p>
            <a:endParaRPr lang="en-US"/>
          </a:p>
          <a:p>
            <a:r>
              <a:rPr lang="en-US"/>
              <a:t>The total debt service for Chatham is comprised of both the general obligation bonds of the Town as well as the overlapping debt associated with the Chatham’s share for the Monomoy</a:t>
            </a:r>
            <a:r>
              <a:rPr lang="en-US" baseline="0"/>
              <a:t> Regional </a:t>
            </a:r>
            <a:r>
              <a:rPr lang="en-US"/>
              <a:t>High School (MRHS) and CCRTHS.  Once permanent bonds are issued, these fixed expenses are mandatory.  Therefore, significant levels of debt service limit flexibility in funding operating budgets. </a:t>
            </a:r>
          </a:p>
          <a:p>
            <a:endParaRPr lang="en-US"/>
          </a:p>
          <a:p>
            <a:r>
              <a:rPr lang="en-US"/>
              <a:t> The credit rating agency, S&amp;P indicated in a recent review that the Town’s “overall debt burden is high</a:t>
            </a:r>
            <a:r>
              <a:rPr lang="en-US" baseline="0"/>
              <a:t> per capita, however with summer residents is still</a:t>
            </a:r>
            <a:r>
              <a:rPr lang="en-US"/>
              <a:t> manageable” and noted that the principal amortization of 71.4% within 10 years was favorable.  The trend is stable as future debt service for projects such as the Council</a:t>
            </a:r>
            <a:r>
              <a:rPr lang="en-US" baseline="0"/>
              <a:t> on Aging and continuation of the Wastewater Project </a:t>
            </a:r>
            <a:r>
              <a:rPr lang="en-US"/>
              <a:t>will replace ‘debt drop off’ ; as we see more sewer hook-ups we expect revenue</a:t>
            </a:r>
            <a:r>
              <a:rPr lang="en-US" baseline="0"/>
              <a:t> to increase to offset the expenses.  </a:t>
            </a:r>
            <a:endParaRPr lang="en-US"/>
          </a:p>
        </p:txBody>
      </p:sp>
    </p:spTree>
    <p:extLst>
      <p:ext uri="{BB962C8B-B14F-4D97-AF65-F5344CB8AC3E}">
        <p14:creationId xmlns:p14="http://schemas.microsoft.com/office/powerpoint/2010/main" val="2852278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Existing Debt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0CCB36-1FEC-4569-952E-0C71F0CBB028}" type="slidenum">
              <a:rPr lang="en-US" smtClean="0"/>
              <a:t>50</a:t>
            </a:fld>
            <a:endParaRPr lang="en-US"/>
          </a:p>
        </p:txBody>
      </p:sp>
    </p:spTree>
    <p:extLst>
      <p:ext uri="{BB962C8B-B14F-4D97-AF65-F5344CB8AC3E}">
        <p14:creationId xmlns:p14="http://schemas.microsoft.com/office/powerpoint/2010/main" val="2040705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Liability of the Town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2018, via a Home Rule petition (H4781), Town Meeting approved a ‘reallocation’ of a 1.5% of the 3% Landbank surtax which expired in January 2020. The accompanying funding of the 1.5% redirection to OPEB was billed on the FY2021 tax bills in November 2020.</a:t>
            </a:r>
          </a:p>
          <a:p>
            <a:r>
              <a:rPr lang="en-US" sz="1200" kern="1200">
                <a:solidFill>
                  <a:schemeClr val="tx1"/>
                </a:solidFill>
                <a:effectLst/>
                <a:latin typeface="+mn-lt"/>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 $16,629,537 June 30 2021;  was as high as $19,183,634 liability June 30, 2019 report</a:t>
            </a:r>
          </a:p>
          <a:p>
            <a:endParaRPr lang="en-US"/>
          </a:p>
        </p:txBody>
      </p:sp>
      <p:sp>
        <p:nvSpPr>
          <p:cNvPr id="4" name="Slide Number Placeholder 3"/>
          <p:cNvSpPr>
            <a:spLocks noGrp="1"/>
          </p:cNvSpPr>
          <p:nvPr>
            <p:ph type="sldNum" sz="quarter" idx="5"/>
          </p:nvPr>
        </p:nvSpPr>
        <p:spPr/>
        <p:txBody>
          <a:bodyPr/>
          <a:lstStyle/>
          <a:p>
            <a:pPr>
              <a:defRPr/>
            </a:pPr>
            <a:fld id="{8382C77F-B49C-42D1-879A-04ADC1FEC827}" type="slidenum">
              <a:rPr lang="en-US" altLang="en-US" smtClean="0"/>
              <a:pPr>
                <a:defRPr/>
              </a:pPr>
              <a:t>51</a:t>
            </a:fld>
            <a:endParaRPr lang="en-US" altLang="en-US"/>
          </a:p>
        </p:txBody>
      </p:sp>
    </p:spTree>
    <p:extLst>
      <p:ext uri="{BB962C8B-B14F-4D97-AF65-F5344CB8AC3E}">
        <p14:creationId xmlns:p14="http://schemas.microsoft.com/office/powerpoint/2010/main" val="10040745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82C77F-B49C-42D1-879A-04ADC1FEC827}" type="slidenum">
              <a:rPr lang="en-US" altLang="en-US" smtClean="0"/>
              <a:pPr>
                <a:defRPr/>
              </a:pPr>
              <a:t>53</a:t>
            </a:fld>
            <a:endParaRPr lang="en-US" altLang="en-US"/>
          </a:p>
        </p:txBody>
      </p:sp>
    </p:spTree>
    <p:extLst>
      <p:ext uri="{BB962C8B-B14F-4D97-AF65-F5344CB8AC3E}">
        <p14:creationId xmlns:p14="http://schemas.microsoft.com/office/powerpoint/2010/main" val="39585184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FinCom</a:t>
            </a:r>
            <a:r>
              <a:rPr lang="en-US"/>
              <a:t> noted the following ‘challenges’ in the ATM Warrant report.  </a:t>
            </a:r>
          </a:p>
        </p:txBody>
      </p:sp>
    </p:spTree>
    <p:extLst>
      <p:ext uri="{BB962C8B-B14F-4D97-AF65-F5344CB8AC3E}">
        <p14:creationId xmlns:p14="http://schemas.microsoft.com/office/powerpoint/2010/main" val="42145922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be presented at SB meeting 10/31</a:t>
            </a:r>
          </a:p>
        </p:txBody>
      </p:sp>
    </p:spTree>
    <p:extLst>
      <p:ext uri="{BB962C8B-B14F-4D97-AF65-F5344CB8AC3E}">
        <p14:creationId xmlns:p14="http://schemas.microsoft.com/office/powerpoint/2010/main" val="15149563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a:t>
            </a:r>
          </a:p>
        </p:txBody>
      </p:sp>
    </p:spTree>
    <p:extLst>
      <p:ext uri="{BB962C8B-B14F-4D97-AF65-F5344CB8AC3E}">
        <p14:creationId xmlns:p14="http://schemas.microsoft.com/office/powerpoint/2010/main" val="1339653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CONFIRM ANNUAL REVIEW OF CIP.  We note the suggestion last year that did not move forward for recommendation and we pause this year as Town Meeting transferred 2.265m out of Free Cash to the WW Stabilization Fund.  Look to see what effect this has on the percentage.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p>
          <a:p>
            <a:pPr marL="0" marR="0" indent="0" algn="l" defTabSz="914400" rtl="0" eaLnBrk="0" fontAlgn="base" latinLnBrk="0" hangingPunct="0">
              <a:lnSpc>
                <a:spcPct val="100000"/>
              </a:lnSpc>
              <a:spcBef>
                <a:spcPct val="30000"/>
              </a:spcBef>
              <a:spcAft>
                <a:spcPct val="0"/>
              </a:spcAft>
              <a:buClrTx/>
              <a:buSzTx/>
              <a:buFontTx/>
              <a:buNone/>
              <a:tabLst/>
              <a:defRPr/>
            </a:pPr>
            <a:endParaRPr lang="en-US"/>
          </a:p>
          <a:p>
            <a:pPr marL="0" marR="0" indent="0" algn="l" defTabSz="914400" rtl="0" eaLnBrk="0" fontAlgn="base" latinLnBrk="0" hangingPunct="0">
              <a:lnSpc>
                <a:spcPct val="100000"/>
              </a:lnSpc>
              <a:spcBef>
                <a:spcPct val="30000"/>
              </a:spcBef>
              <a:spcAft>
                <a:spcPct val="0"/>
              </a:spcAft>
              <a:buClrTx/>
              <a:buSzTx/>
              <a:buFontTx/>
              <a:buNone/>
              <a:tabLst/>
              <a:defRPr/>
            </a:pPr>
            <a:r>
              <a:rPr lang="en-US"/>
              <a:t>Financial</a:t>
            </a:r>
            <a:r>
              <a:rPr lang="en-US" baseline="0"/>
              <a:t> Management – overview.  Budget Management</a:t>
            </a:r>
          </a:p>
          <a:p>
            <a:r>
              <a:rPr lang="en-US" baseline="0"/>
              <a:t>Planning/Forecasts - </a:t>
            </a:r>
            <a:r>
              <a:rPr lang="en-US"/>
              <a:t>Avoid</a:t>
            </a:r>
            <a:r>
              <a:rPr lang="en-US" baseline="0"/>
              <a:t> ‘spike’ through planning/forecasting</a:t>
            </a:r>
          </a:p>
          <a:p>
            <a:r>
              <a:rPr lang="en-US" baseline="0"/>
              <a:t>Capital Planning</a:t>
            </a:r>
          </a:p>
          <a:p>
            <a:r>
              <a:rPr lang="en-US" baseline="0"/>
              <a:t>Reserves – Stabilization Fund, UFB</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a:t>Debt </a:t>
            </a:r>
            <a:r>
              <a:rPr lang="en-US" baseline="0" err="1"/>
              <a:t>Mgmt</a:t>
            </a:r>
            <a:r>
              <a:rPr lang="en-US" baseline="0"/>
              <a:t> – what level of debt – forecasting, Long-range planning to avoid future unforeseen costs.</a:t>
            </a:r>
          </a:p>
          <a:p>
            <a:r>
              <a:rPr lang="en-US" baseline="0"/>
              <a:t>OPEB – plan for the future</a:t>
            </a:r>
          </a:p>
          <a:p>
            <a:endParaRPr lang="en-US" baseline="0"/>
          </a:p>
          <a:p>
            <a:r>
              <a:rPr lang="en-US" baseline="0"/>
              <a:t>Bond rating – all these contribute to maintain our AAA bond rating</a:t>
            </a:r>
            <a:endParaRPr lang="en-US"/>
          </a:p>
        </p:txBody>
      </p:sp>
    </p:spTree>
    <p:extLst>
      <p:ext uri="{BB962C8B-B14F-4D97-AF65-F5344CB8AC3E}">
        <p14:creationId xmlns:p14="http://schemas.microsoft.com/office/powerpoint/2010/main" val="216379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Header Placeholder 7">
            <a:extLst>
              <a:ext uri="{FF2B5EF4-FFF2-40B4-BE49-F238E27FC236}">
                <a16:creationId xmlns:a16="http://schemas.microsoft.com/office/drawing/2014/main" id="{83BEFF9A-3000-49B4-BAFE-9AF455551789}"/>
              </a:ext>
            </a:extLst>
          </p:cNvPr>
          <p:cNvSpPr>
            <a:spLocks noGrp="1"/>
          </p:cNvSpPr>
          <p:nvPr>
            <p:ph type="hdr" sz="quarter"/>
          </p:nvPr>
        </p:nvSpPr>
        <p:spPr/>
        <p:txBody>
          <a:bodyPr/>
          <a:lstStyle/>
          <a:p>
            <a:endParaRPr lang="en-US"/>
          </a:p>
        </p:txBody>
      </p:sp>
      <p:sp>
        <p:nvSpPr>
          <p:cNvPr id="9" name="Footer Placeholder 8">
            <a:extLst>
              <a:ext uri="{FF2B5EF4-FFF2-40B4-BE49-F238E27FC236}">
                <a16:creationId xmlns:a16="http://schemas.microsoft.com/office/drawing/2014/main" id="{C10C4A08-87EA-44CD-A949-DE529C243991}"/>
              </a:ext>
            </a:extLst>
          </p:cNvPr>
          <p:cNvSpPr>
            <a:spLocks noGrp="1"/>
          </p:cNvSpPr>
          <p:nvPr>
            <p:ph type="ftr" sz="quarter" idx="4"/>
          </p:nvPr>
        </p:nvSpPr>
        <p:spPr/>
        <p:txBody>
          <a:bodyPr/>
          <a:lstStyle/>
          <a:p>
            <a:endParaRPr lang="en-US"/>
          </a:p>
        </p:txBody>
      </p:sp>
      <p:sp>
        <p:nvSpPr>
          <p:cNvPr id="10" name="Slide Number Placeholder 9">
            <a:extLst>
              <a:ext uri="{FF2B5EF4-FFF2-40B4-BE49-F238E27FC236}">
                <a16:creationId xmlns:a16="http://schemas.microsoft.com/office/drawing/2014/main" id="{FA0A9F3D-5C2C-43C4-8CDC-713171ECBF6A}"/>
              </a:ext>
            </a:extLst>
          </p:cNvPr>
          <p:cNvSpPr>
            <a:spLocks noGrp="1"/>
          </p:cNvSpPr>
          <p:nvPr>
            <p:ph type="sldNum" sz="quarter" idx="5"/>
          </p:nvPr>
        </p:nvSpPr>
        <p:spPr/>
        <p:txBody>
          <a:bodyPr/>
          <a:lstStyle/>
          <a:p>
            <a:fld id="{B30CCB36-1FEC-4569-952E-0C71F0CBB028}" type="slidenum">
              <a:rPr lang="en-US" smtClean="0"/>
              <a:t>6</a:t>
            </a:fld>
            <a:endParaRPr lang="en-US"/>
          </a:p>
        </p:txBody>
      </p:sp>
    </p:spTree>
    <p:extLst>
      <p:ext uri="{BB962C8B-B14F-4D97-AF65-F5344CB8AC3E}">
        <p14:creationId xmlns:p14="http://schemas.microsoft.com/office/powerpoint/2010/main" val="1801314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82C77F-B49C-42D1-879A-04ADC1FEC827}" type="slidenum">
              <a:rPr lang="en-US" altLang="en-US" smtClean="0"/>
              <a:pPr>
                <a:defRPr/>
              </a:pPr>
              <a:t>59</a:t>
            </a:fld>
            <a:endParaRPr lang="en-US" altLang="en-US"/>
          </a:p>
        </p:txBody>
      </p:sp>
    </p:spTree>
    <p:extLst>
      <p:ext uri="{BB962C8B-B14F-4D97-AF65-F5344CB8AC3E}">
        <p14:creationId xmlns:p14="http://schemas.microsoft.com/office/powerpoint/2010/main" val="5375704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Lesson learned from COVID  - growth budget to a core services budget.</a:t>
            </a:r>
          </a:p>
        </p:txBody>
      </p:sp>
      <p:sp>
        <p:nvSpPr>
          <p:cNvPr id="4" name="Slide Number Placeholder 3"/>
          <p:cNvSpPr>
            <a:spLocks noGrp="1"/>
          </p:cNvSpPr>
          <p:nvPr>
            <p:ph type="sldNum" sz="quarter" idx="5"/>
          </p:nvPr>
        </p:nvSpPr>
        <p:spPr/>
        <p:txBody>
          <a:bodyPr/>
          <a:lstStyle/>
          <a:p>
            <a:pPr>
              <a:defRPr/>
            </a:pPr>
            <a:fld id="{8382C77F-B49C-42D1-879A-04ADC1FEC827}" type="slidenum">
              <a:rPr lang="en-US" altLang="en-US" smtClean="0"/>
              <a:pPr>
                <a:defRPr/>
              </a:pPr>
              <a:t>60</a:t>
            </a:fld>
            <a:endParaRPr lang="en-US" altLang="en-US"/>
          </a:p>
        </p:txBody>
      </p:sp>
    </p:spTree>
    <p:extLst>
      <p:ext uri="{BB962C8B-B14F-4D97-AF65-F5344CB8AC3E}">
        <p14:creationId xmlns:p14="http://schemas.microsoft.com/office/powerpoint/2010/main" val="613313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a:t>Childcare Voucher – PARK Program</a:t>
            </a:r>
          </a:p>
          <a:p>
            <a:pPr lvl="2"/>
            <a:r>
              <a:rPr lang="en-US" sz="1200"/>
              <a:t>Council on Aging</a:t>
            </a:r>
          </a:p>
          <a:p>
            <a:endParaRPr lang="en-US"/>
          </a:p>
        </p:txBody>
      </p:sp>
      <p:sp>
        <p:nvSpPr>
          <p:cNvPr id="4" name="Slide Number Placeholder 3"/>
          <p:cNvSpPr>
            <a:spLocks noGrp="1"/>
          </p:cNvSpPr>
          <p:nvPr>
            <p:ph type="sldNum" sz="quarter" idx="5"/>
          </p:nvPr>
        </p:nvSpPr>
        <p:spPr/>
        <p:txBody>
          <a:bodyPr/>
          <a:lstStyle/>
          <a:p>
            <a:pPr>
              <a:defRPr/>
            </a:pPr>
            <a:fld id="{8382C77F-B49C-42D1-879A-04ADC1FEC827}" type="slidenum">
              <a:rPr lang="en-US" altLang="en-US" smtClean="0"/>
              <a:pPr>
                <a:defRPr/>
              </a:pPr>
              <a:t>61</a:t>
            </a:fld>
            <a:endParaRPr lang="en-US" altLang="en-US"/>
          </a:p>
        </p:txBody>
      </p:sp>
    </p:spTree>
    <p:extLst>
      <p:ext uri="{BB962C8B-B14F-4D97-AF65-F5344CB8AC3E}">
        <p14:creationId xmlns:p14="http://schemas.microsoft.com/office/powerpoint/2010/main" val="42366083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ICMA/GFOA – Rethinking Budgeting</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0CCB36-1FEC-4569-952E-0C71F0CBB028}" type="slidenum">
              <a:rPr lang="en-US" smtClean="0"/>
              <a:t>62</a:t>
            </a:fld>
            <a:endParaRPr lang="en-US"/>
          </a:p>
        </p:txBody>
      </p:sp>
    </p:spTree>
    <p:extLst>
      <p:ext uri="{BB962C8B-B14F-4D97-AF65-F5344CB8AC3E}">
        <p14:creationId xmlns:p14="http://schemas.microsoft.com/office/powerpoint/2010/main" val="2073472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JG -These value statements were voted by the Board in 2012 and reviewed annually. A, F, G were particularly important during COVID for community connections and social infrastructure priorities. J is the most recent addition and along with E became the top priority last year.  Having participated recently in conversations with the </a:t>
            </a:r>
            <a:r>
              <a:rPr lang="en-US" sz="1800" err="1">
                <a:effectLst/>
                <a:latin typeface="Calibri" panose="020F0502020204030204" pitchFamily="34" charset="0"/>
                <a:ea typeface="Calibri" panose="020F0502020204030204" pitchFamily="34" charset="0"/>
              </a:rPr>
              <a:t>MLK</a:t>
            </a:r>
            <a:r>
              <a:rPr lang="en-US" sz="1800">
                <a:effectLst/>
                <a:latin typeface="Calibri" panose="020F0502020204030204" pitchFamily="34" charset="0"/>
                <a:ea typeface="Calibri" panose="020F0502020204030204" pitchFamily="34" charset="0"/>
              </a:rPr>
              <a:t> Action Team, we may want to consider broadening Value Statement F </a:t>
            </a:r>
            <a:r>
              <a:rPr lang="en-US" sz="1800">
                <a:effectLst/>
                <a:latin typeface="Calibri" panose="020F0502020204030204" pitchFamily="34" charset="0"/>
                <a:ea typeface="Times New Roman" panose="02020603050405020304" pitchFamily="18" charset="0"/>
              </a:rPr>
              <a:t>create an environment that ensures a positive experience for all. We will review the Values statements on 10/31/23.</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a:defRPr/>
            </a:pPr>
            <a:fld id="{8382C77F-B49C-42D1-879A-04ADC1FEC827}" type="slidenum">
              <a:rPr lang="en-US" altLang="en-US" smtClean="0"/>
              <a:pPr>
                <a:defRPr/>
              </a:pPr>
              <a:t>63</a:t>
            </a:fld>
            <a:endParaRPr lang="en-US" altLang="en-US"/>
          </a:p>
        </p:txBody>
      </p:sp>
    </p:spTree>
    <p:extLst>
      <p:ext uri="{BB962C8B-B14F-4D97-AF65-F5344CB8AC3E}">
        <p14:creationId xmlns:p14="http://schemas.microsoft.com/office/powerpoint/2010/main" val="34863240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TM will provide the recommend</a:t>
            </a:r>
            <a:r>
              <a:rPr lang="en-US" altLang="en-US" baseline="0"/>
              <a:t> budget earlier this year to give the Finance Committee additional time to review prior to making recommendations to the BOS.  This also gives the BOS </a:t>
            </a:r>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Aptos" panose="020B0004020202020204" pitchFamily="34" charset="0"/>
                <a:ea typeface="Times New Roman" panose="02020603050405020304" pitchFamily="18" charset="0"/>
              </a:rPr>
              <a:t>For 12 years, I had the honor and privilege of working alongside Alix. We navigated budget meetings, financial reports, and audits, all with a smile on our faces – well, most of the time, except FY12 when we inherited a 30% increase to the tax rate. Best wishes to the </a:t>
            </a:r>
            <a:r>
              <a:rPr lang="en-US" sz="180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numbers whiz, the spreadsheet virtuoso, and the person who kept this town's financial health in check.</a:t>
            </a:r>
            <a:endParaRPr lang="en-US" sz="1800">
              <a:effectLst/>
              <a:latin typeface="Calibri" panose="020F0502020204030204" pitchFamily="34" charset="0"/>
              <a:ea typeface="Calibri" panose="020F0502020204030204" pitchFamily="34" charset="0"/>
            </a:endParaRPr>
          </a:p>
          <a:p>
            <a:endParaRPr lang="en-US" altLang="en-US"/>
          </a:p>
        </p:txBody>
      </p:sp>
    </p:spTree>
    <p:extLst>
      <p:ext uri="{BB962C8B-B14F-4D97-AF65-F5344CB8AC3E}">
        <p14:creationId xmlns:p14="http://schemas.microsoft.com/office/powerpoint/2010/main" val="382100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These articles may be annual or occur dependent upon timing (e.g. – Collective Bargaining Agreement settlements, budget adjustments)</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0CCB36-1FEC-4569-952E-0C71F0CBB028}" type="slidenum">
              <a:rPr lang="en-US" smtClean="0"/>
              <a:t>7</a:t>
            </a:fld>
            <a:endParaRPr lang="en-US"/>
          </a:p>
        </p:txBody>
      </p:sp>
    </p:spTree>
    <p:extLst>
      <p:ext uri="{BB962C8B-B14F-4D97-AF65-F5344CB8AC3E}">
        <p14:creationId xmlns:p14="http://schemas.microsoft.com/office/powerpoint/2010/main" val="3157206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0CCB36-1FEC-4569-952E-0C71F0CBB028}" type="slidenum">
              <a:rPr lang="en-US" smtClean="0"/>
              <a:t>8</a:t>
            </a:fld>
            <a:endParaRPr lang="en-US"/>
          </a:p>
        </p:txBody>
      </p:sp>
    </p:spTree>
    <p:extLst>
      <p:ext uri="{BB962C8B-B14F-4D97-AF65-F5344CB8AC3E}">
        <p14:creationId xmlns:p14="http://schemas.microsoft.com/office/powerpoint/2010/main" val="142532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0CCB36-1FEC-4569-952E-0C71F0CBB028}" type="slidenum">
              <a:rPr lang="en-US" smtClean="0"/>
              <a:t>9</a:t>
            </a:fld>
            <a:endParaRPr lang="en-US"/>
          </a:p>
        </p:txBody>
      </p:sp>
    </p:spTree>
    <p:extLst>
      <p:ext uri="{BB962C8B-B14F-4D97-AF65-F5344CB8AC3E}">
        <p14:creationId xmlns:p14="http://schemas.microsoft.com/office/powerpoint/2010/main" val="1793509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note the average tax bill as that is more of an impact then the tax rate.  Excess capacity shows that the Town has the option of increasing the tax levy to fund items, however these separate articles are presented to Town Meeting for transparency and allows voters to raise their tax bill (not imbedded in the operating budget).</a:t>
            </a:r>
          </a:p>
          <a:p>
            <a:r>
              <a:rPr lang="en-US"/>
              <a:t>For FY2024 these articles were half of the  Library HVAC (1,000,000) project, Surf-boat (250,000) boat grant match and CBA.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0CCB36-1FEC-4569-952E-0C71F0CBB028}" type="slidenum">
              <a:rPr lang="en-US" smtClean="0"/>
              <a:t>10</a:t>
            </a:fld>
            <a:endParaRPr lang="en-US"/>
          </a:p>
        </p:txBody>
      </p:sp>
    </p:spTree>
    <p:extLst>
      <p:ext uri="{BB962C8B-B14F-4D97-AF65-F5344CB8AC3E}">
        <p14:creationId xmlns:p14="http://schemas.microsoft.com/office/powerpoint/2010/main" val="3518534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7FAC-D402-4B10-B2F1-019422E11F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84768C-13F3-4CAD-9274-F9E151919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B38536-CBFD-4B4F-B6C0-28A75DDCFE96}"/>
              </a:ext>
            </a:extLst>
          </p:cNvPr>
          <p:cNvSpPr>
            <a:spLocks noGrp="1"/>
          </p:cNvSpPr>
          <p:nvPr>
            <p:ph type="dt" sz="half" idx="10"/>
          </p:nvPr>
        </p:nvSpPr>
        <p:spPr/>
        <p:txBody>
          <a:bodyPr/>
          <a:lstStyle/>
          <a:p>
            <a:fld id="{511338B6-1BA9-40F2-9E7B-FD054A7B82D5}" type="datetimeFigureOut">
              <a:rPr lang="en-US" smtClean="0"/>
              <a:t>1/14/2024</a:t>
            </a:fld>
            <a:endParaRPr lang="en-US"/>
          </a:p>
        </p:txBody>
      </p:sp>
      <p:sp>
        <p:nvSpPr>
          <p:cNvPr id="5" name="Footer Placeholder 4">
            <a:extLst>
              <a:ext uri="{FF2B5EF4-FFF2-40B4-BE49-F238E27FC236}">
                <a16:creationId xmlns:a16="http://schemas.microsoft.com/office/drawing/2014/main" id="{F9D016D1-F697-4988-8892-64528685E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F1DF1-9E4B-4442-A4EC-DD078F429DA1}"/>
              </a:ext>
            </a:extLst>
          </p:cNvPr>
          <p:cNvSpPr>
            <a:spLocks noGrp="1"/>
          </p:cNvSpPr>
          <p:nvPr>
            <p:ph type="sldNum" sz="quarter" idx="12"/>
          </p:nvPr>
        </p:nvSpPr>
        <p:spPr/>
        <p:txBody>
          <a:bodyPr/>
          <a:lstStyle/>
          <a:p>
            <a:fld id="{347193C1-0723-463F-BA9C-10CDF3BBFF65}" type="slidenum">
              <a:rPr lang="en-US" smtClean="0"/>
              <a:t>‹#›</a:t>
            </a:fld>
            <a:endParaRPr lang="en-US"/>
          </a:p>
        </p:txBody>
      </p:sp>
    </p:spTree>
    <p:extLst>
      <p:ext uri="{BB962C8B-B14F-4D97-AF65-F5344CB8AC3E}">
        <p14:creationId xmlns:p14="http://schemas.microsoft.com/office/powerpoint/2010/main" val="271452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2565-1A62-4381-9FC5-ECC70EB48E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A356DD-1426-4C5A-A07B-2E377EB10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430EE6-CA4C-42D4-94DE-587E52E15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E35EF8-259E-442B-89D9-3E4FA32A83F8}"/>
              </a:ext>
            </a:extLst>
          </p:cNvPr>
          <p:cNvSpPr>
            <a:spLocks noGrp="1"/>
          </p:cNvSpPr>
          <p:nvPr>
            <p:ph type="dt" sz="half" idx="10"/>
          </p:nvPr>
        </p:nvSpPr>
        <p:spPr/>
        <p:txBody>
          <a:bodyPr/>
          <a:lstStyle/>
          <a:p>
            <a:fld id="{511338B6-1BA9-40F2-9E7B-FD054A7B82D5}" type="datetimeFigureOut">
              <a:rPr lang="en-US" smtClean="0"/>
              <a:t>1/14/2024</a:t>
            </a:fld>
            <a:endParaRPr lang="en-US"/>
          </a:p>
        </p:txBody>
      </p:sp>
      <p:sp>
        <p:nvSpPr>
          <p:cNvPr id="6" name="Footer Placeholder 5">
            <a:extLst>
              <a:ext uri="{FF2B5EF4-FFF2-40B4-BE49-F238E27FC236}">
                <a16:creationId xmlns:a16="http://schemas.microsoft.com/office/drawing/2014/main" id="{F3BE6327-DD64-4920-AB3D-66D76257E5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DCCB4-43AA-40B2-8A30-2CCF8CC9C26F}"/>
              </a:ext>
            </a:extLst>
          </p:cNvPr>
          <p:cNvSpPr>
            <a:spLocks noGrp="1"/>
          </p:cNvSpPr>
          <p:nvPr>
            <p:ph type="sldNum" sz="quarter" idx="12"/>
          </p:nvPr>
        </p:nvSpPr>
        <p:spPr/>
        <p:txBody>
          <a:bodyPr/>
          <a:lstStyle/>
          <a:p>
            <a:fld id="{347193C1-0723-463F-BA9C-10CDF3BBFF65}" type="slidenum">
              <a:rPr lang="en-US" smtClean="0"/>
              <a:t>‹#›</a:t>
            </a:fld>
            <a:endParaRPr lang="en-US"/>
          </a:p>
        </p:txBody>
      </p:sp>
    </p:spTree>
    <p:extLst>
      <p:ext uri="{BB962C8B-B14F-4D97-AF65-F5344CB8AC3E}">
        <p14:creationId xmlns:p14="http://schemas.microsoft.com/office/powerpoint/2010/main" val="225665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A8A76-F9B2-4F43-BF2E-5B14D85EE5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F308D5-DBF4-4F26-9007-06A5D3501C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559DE-100F-45B2-958C-C0B0977A6073}"/>
              </a:ext>
            </a:extLst>
          </p:cNvPr>
          <p:cNvSpPr>
            <a:spLocks noGrp="1"/>
          </p:cNvSpPr>
          <p:nvPr>
            <p:ph type="dt" sz="half" idx="10"/>
          </p:nvPr>
        </p:nvSpPr>
        <p:spPr/>
        <p:txBody>
          <a:bodyPr/>
          <a:lstStyle/>
          <a:p>
            <a:fld id="{511338B6-1BA9-40F2-9E7B-FD054A7B82D5}" type="datetimeFigureOut">
              <a:rPr lang="en-US" smtClean="0"/>
              <a:t>1/14/2024</a:t>
            </a:fld>
            <a:endParaRPr lang="en-US"/>
          </a:p>
        </p:txBody>
      </p:sp>
      <p:sp>
        <p:nvSpPr>
          <p:cNvPr id="5" name="Footer Placeholder 4">
            <a:extLst>
              <a:ext uri="{FF2B5EF4-FFF2-40B4-BE49-F238E27FC236}">
                <a16:creationId xmlns:a16="http://schemas.microsoft.com/office/drawing/2014/main" id="{32BCE645-47F3-4F5F-AEA5-0C6591B0A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81EE1-4658-4DCF-A0DC-16CFA36E6D4B}"/>
              </a:ext>
            </a:extLst>
          </p:cNvPr>
          <p:cNvSpPr>
            <a:spLocks noGrp="1"/>
          </p:cNvSpPr>
          <p:nvPr>
            <p:ph type="sldNum" sz="quarter" idx="12"/>
          </p:nvPr>
        </p:nvSpPr>
        <p:spPr/>
        <p:txBody>
          <a:bodyPr/>
          <a:lstStyle/>
          <a:p>
            <a:fld id="{347193C1-0723-463F-BA9C-10CDF3BBFF65}" type="slidenum">
              <a:rPr lang="en-US" smtClean="0"/>
              <a:t>‹#›</a:t>
            </a:fld>
            <a:endParaRPr lang="en-US"/>
          </a:p>
        </p:txBody>
      </p:sp>
    </p:spTree>
    <p:extLst>
      <p:ext uri="{BB962C8B-B14F-4D97-AF65-F5344CB8AC3E}">
        <p14:creationId xmlns:p14="http://schemas.microsoft.com/office/powerpoint/2010/main" val="3490120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BEA20-1CDD-42A9-855A-6065ECAB2B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DE75FB-DA81-4FE3-B2EE-323BC00490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197637-21B2-44F4-AA3D-05307F9F8DE0}"/>
              </a:ext>
            </a:extLst>
          </p:cNvPr>
          <p:cNvSpPr>
            <a:spLocks noGrp="1"/>
          </p:cNvSpPr>
          <p:nvPr>
            <p:ph type="dt" sz="half" idx="10"/>
          </p:nvPr>
        </p:nvSpPr>
        <p:spPr/>
        <p:txBody>
          <a:bodyPr/>
          <a:lstStyle/>
          <a:p>
            <a:fld id="{511338B6-1BA9-40F2-9E7B-FD054A7B82D5}" type="datetimeFigureOut">
              <a:rPr lang="en-US" smtClean="0"/>
              <a:t>1/14/2024</a:t>
            </a:fld>
            <a:endParaRPr lang="en-US"/>
          </a:p>
        </p:txBody>
      </p:sp>
      <p:sp>
        <p:nvSpPr>
          <p:cNvPr id="5" name="Footer Placeholder 4">
            <a:extLst>
              <a:ext uri="{FF2B5EF4-FFF2-40B4-BE49-F238E27FC236}">
                <a16:creationId xmlns:a16="http://schemas.microsoft.com/office/drawing/2014/main" id="{17E80232-7098-404A-9237-FC1FE6F40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2C5BD-2CA5-4118-B204-8609914CA4F7}"/>
              </a:ext>
            </a:extLst>
          </p:cNvPr>
          <p:cNvSpPr>
            <a:spLocks noGrp="1"/>
          </p:cNvSpPr>
          <p:nvPr>
            <p:ph type="sldNum" sz="quarter" idx="12"/>
          </p:nvPr>
        </p:nvSpPr>
        <p:spPr/>
        <p:txBody>
          <a:bodyPr/>
          <a:lstStyle/>
          <a:p>
            <a:fld id="{347193C1-0723-463F-BA9C-10CDF3BBFF65}" type="slidenum">
              <a:rPr lang="en-US" smtClean="0"/>
              <a:t>‹#›</a:t>
            </a:fld>
            <a:endParaRPr lang="en-US"/>
          </a:p>
        </p:txBody>
      </p:sp>
    </p:spTree>
    <p:extLst>
      <p:ext uri="{BB962C8B-B14F-4D97-AF65-F5344CB8AC3E}">
        <p14:creationId xmlns:p14="http://schemas.microsoft.com/office/powerpoint/2010/main" val="3588388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804D7-CB3C-4E25-A74E-5D98EF295A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2A5258-AA75-44EC-A1E9-6D99943784D1}"/>
              </a:ext>
            </a:extLst>
          </p:cNvPr>
          <p:cNvSpPr>
            <a:spLocks noGrp="1"/>
          </p:cNvSpPr>
          <p:nvPr>
            <p:ph type="dt" sz="half" idx="10"/>
          </p:nvPr>
        </p:nvSpPr>
        <p:spPr/>
        <p:txBody>
          <a:bodyPr/>
          <a:lstStyle/>
          <a:p>
            <a:fld id="{511338B6-1BA9-40F2-9E7B-FD054A7B82D5}" type="datetimeFigureOut">
              <a:rPr lang="en-US" smtClean="0"/>
              <a:t>1/14/2024</a:t>
            </a:fld>
            <a:endParaRPr lang="en-US"/>
          </a:p>
        </p:txBody>
      </p:sp>
      <p:sp>
        <p:nvSpPr>
          <p:cNvPr id="4" name="Footer Placeholder 3">
            <a:extLst>
              <a:ext uri="{FF2B5EF4-FFF2-40B4-BE49-F238E27FC236}">
                <a16:creationId xmlns:a16="http://schemas.microsoft.com/office/drawing/2014/main" id="{10C0A61A-F7FA-44E2-95E8-F8C00111C4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0FF364-658F-4599-B64F-CA4CB4765C41}"/>
              </a:ext>
            </a:extLst>
          </p:cNvPr>
          <p:cNvSpPr>
            <a:spLocks noGrp="1"/>
          </p:cNvSpPr>
          <p:nvPr>
            <p:ph type="sldNum" sz="quarter" idx="12"/>
          </p:nvPr>
        </p:nvSpPr>
        <p:spPr/>
        <p:txBody>
          <a:bodyPr/>
          <a:lstStyle/>
          <a:p>
            <a:fld id="{347193C1-0723-463F-BA9C-10CDF3BBFF65}" type="slidenum">
              <a:rPr lang="en-US" smtClean="0"/>
              <a:t>‹#›</a:t>
            </a:fld>
            <a:endParaRPr lang="en-US"/>
          </a:p>
        </p:txBody>
      </p:sp>
    </p:spTree>
    <p:extLst>
      <p:ext uri="{BB962C8B-B14F-4D97-AF65-F5344CB8AC3E}">
        <p14:creationId xmlns:p14="http://schemas.microsoft.com/office/powerpoint/2010/main" val="3761442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FA79-CB2D-47F4-BD9B-1A554AA902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C4FFF2-22B2-41A6-9808-546A20459BF3}"/>
              </a:ext>
            </a:extLst>
          </p:cNvPr>
          <p:cNvSpPr>
            <a:spLocks noGrp="1"/>
          </p:cNvSpPr>
          <p:nvPr>
            <p:ph type="dt" sz="half" idx="10"/>
          </p:nvPr>
        </p:nvSpPr>
        <p:spPr/>
        <p:txBody>
          <a:bodyPr/>
          <a:lstStyle/>
          <a:p>
            <a:fld id="{511338B6-1BA9-40F2-9E7B-FD054A7B82D5}" type="datetimeFigureOut">
              <a:rPr lang="en-US" smtClean="0"/>
              <a:t>1/14/2024</a:t>
            </a:fld>
            <a:endParaRPr lang="en-US"/>
          </a:p>
        </p:txBody>
      </p:sp>
      <p:sp>
        <p:nvSpPr>
          <p:cNvPr id="4" name="Footer Placeholder 3">
            <a:extLst>
              <a:ext uri="{FF2B5EF4-FFF2-40B4-BE49-F238E27FC236}">
                <a16:creationId xmlns:a16="http://schemas.microsoft.com/office/drawing/2014/main" id="{AEEC7BFB-74A9-4E99-A2E1-1CF11CB4A2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13FE88-85BF-4E27-A948-0D4AA75ECCBE}"/>
              </a:ext>
            </a:extLst>
          </p:cNvPr>
          <p:cNvSpPr>
            <a:spLocks noGrp="1"/>
          </p:cNvSpPr>
          <p:nvPr>
            <p:ph type="sldNum" sz="quarter" idx="12"/>
          </p:nvPr>
        </p:nvSpPr>
        <p:spPr/>
        <p:txBody>
          <a:bodyPr/>
          <a:lstStyle/>
          <a:p>
            <a:fld id="{347193C1-0723-463F-BA9C-10CDF3BBFF65}" type="slidenum">
              <a:rPr lang="en-US" smtClean="0"/>
              <a:t>‹#›</a:t>
            </a:fld>
            <a:endParaRPr lang="en-US"/>
          </a:p>
        </p:txBody>
      </p:sp>
    </p:spTree>
    <p:extLst>
      <p:ext uri="{BB962C8B-B14F-4D97-AF65-F5344CB8AC3E}">
        <p14:creationId xmlns:p14="http://schemas.microsoft.com/office/powerpoint/2010/main" val="1230688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DABA-901B-449C-998F-1CF3633B87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BE4CB8-6891-4B95-9B75-95FCD7423F46}"/>
              </a:ext>
            </a:extLst>
          </p:cNvPr>
          <p:cNvSpPr>
            <a:spLocks noGrp="1"/>
          </p:cNvSpPr>
          <p:nvPr>
            <p:ph type="dt" sz="half" idx="10"/>
          </p:nvPr>
        </p:nvSpPr>
        <p:spPr/>
        <p:txBody>
          <a:bodyPr/>
          <a:lstStyle/>
          <a:p>
            <a:fld id="{511338B6-1BA9-40F2-9E7B-FD054A7B82D5}" type="datetimeFigureOut">
              <a:rPr lang="en-US" smtClean="0"/>
              <a:t>1/14/2024</a:t>
            </a:fld>
            <a:endParaRPr lang="en-US"/>
          </a:p>
        </p:txBody>
      </p:sp>
      <p:sp>
        <p:nvSpPr>
          <p:cNvPr id="4" name="Footer Placeholder 3">
            <a:extLst>
              <a:ext uri="{FF2B5EF4-FFF2-40B4-BE49-F238E27FC236}">
                <a16:creationId xmlns:a16="http://schemas.microsoft.com/office/drawing/2014/main" id="{D4DA4742-3FF5-4354-8C17-5C042AE498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E24643-406D-4831-952D-178BF115A1D5}"/>
              </a:ext>
            </a:extLst>
          </p:cNvPr>
          <p:cNvSpPr>
            <a:spLocks noGrp="1"/>
          </p:cNvSpPr>
          <p:nvPr>
            <p:ph type="sldNum" sz="quarter" idx="12"/>
          </p:nvPr>
        </p:nvSpPr>
        <p:spPr/>
        <p:txBody>
          <a:bodyPr/>
          <a:lstStyle/>
          <a:p>
            <a:fld id="{347193C1-0723-463F-BA9C-10CDF3BBFF65}" type="slidenum">
              <a:rPr lang="en-US" smtClean="0"/>
              <a:t>‹#›</a:t>
            </a:fld>
            <a:endParaRPr lang="en-US"/>
          </a:p>
        </p:txBody>
      </p:sp>
    </p:spTree>
    <p:extLst>
      <p:ext uri="{BB962C8B-B14F-4D97-AF65-F5344CB8AC3E}">
        <p14:creationId xmlns:p14="http://schemas.microsoft.com/office/powerpoint/2010/main" val="413282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E278-9BA8-43C0-9C00-BCF860C1A1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E34699-C1FC-4351-83FC-D3430AC42036}"/>
              </a:ext>
            </a:extLst>
          </p:cNvPr>
          <p:cNvSpPr>
            <a:spLocks noGrp="1"/>
          </p:cNvSpPr>
          <p:nvPr>
            <p:ph type="dt" sz="half" idx="10"/>
          </p:nvPr>
        </p:nvSpPr>
        <p:spPr/>
        <p:txBody>
          <a:bodyPr/>
          <a:lstStyle/>
          <a:p>
            <a:fld id="{511338B6-1BA9-40F2-9E7B-FD054A7B82D5}" type="datetimeFigureOut">
              <a:rPr lang="en-US" smtClean="0"/>
              <a:t>1/14/2024</a:t>
            </a:fld>
            <a:endParaRPr lang="en-US"/>
          </a:p>
        </p:txBody>
      </p:sp>
      <p:sp>
        <p:nvSpPr>
          <p:cNvPr id="4" name="Footer Placeholder 3">
            <a:extLst>
              <a:ext uri="{FF2B5EF4-FFF2-40B4-BE49-F238E27FC236}">
                <a16:creationId xmlns:a16="http://schemas.microsoft.com/office/drawing/2014/main" id="{AB146462-0219-40CF-9746-C66A9AB86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AA28C-50DF-4301-B0AC-BC460BC56FAC}"/>
              </a:ext>
            </a:extLst>
          </p:cNvPr>
          <p:cNvSpPr>
            <a:spLocks noGrp="1"/>
          </p:cNvSpPr>
          <p:nvPr>
            <p:ph type="sldNum" sz="quarter" idx="12"/>
          </p:nvPr>
        </p:nvSpPr>
        <p:spPr/>
        <p:txBody>
          <a:bodyPr/>
          <a:lstStyle/>
          <a:p>
            <a:fld id="{347193C1-0723-463F-BA9C-10CDF3BBFF65}" type="slidenum">
              <a:rPr lang="en-US" smtClean="0"/>
              <a:t>‹#›</a:t>
            </a:fld>
            <a:endParaRPr lang="en-US"/>
          </a:p>
        </p:txBody>
      </p:sp>
    </p:spTree>
    <p:extLst>
      <p:ext uri="{BB962C8B-B14F-4D97-AF65-F5344CB8AC3E}">
        <p14:creationId xmlns:p14="http://schemas.microsoft.com/office/powerpoint/2010/main" val="1791845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319B-D539-4C1D-8481-A9B4628801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90D9E2-596C-4646-A320-0333A17FDD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54463F-AEED-4E32-8EB2-124D406B6908}"/>
              </a:ext>
            </a:extLst>
          </p:cNvPr>
          <p:cNvSpPr>
            <a:spLocks noGrp="1"/>
          </p:cNvSpPr>
          <p:nvPr>
            <p:ph type="dt" sz="half" idx="10"/>
          </p:nvPr>
        </p:nvSpPr>
        <p:spPr/>
        <p:txBody>
          <a:bodyPr/>
          <a:lstStyle/>
          <a:p>
            <a:fld id="{348721FD-E6F7-46CE-A995-52BC30853FD5}" type="datetimeFigureOut">
              <a:rPr lang="en-US" smtClean="0"/>
              <a:t>1/14/2024</a:t>
            </a:fld>
            <a:endParaRPr lang="en-US"/>
          </a:p>
        </p:txBody>
      </p:sp>
      <p:sp>
        <p:nvSpPr>
          <p:cNvPr id="5" name="Footer Placeholder 4">
            <a:extLst>
              <a:ext uri="{FF2B5EF4-FFF2-40B4-BE49-F238E27FC236}">
                <a16:creationId xmlns:a16="http://schemas.microsoft.com/office/drawing/2014/main" id="{EF7BB9D9-962A-43E0-8611-C5B13150C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B04E8-5FFF-475B-ADB5-73AAACA374D4}"/>
              </a:ext>
            </a:extLst>
          </p:cNvPr>
          <p:cNvSpPr>
            <a:spLocks noGrp="1"/>
          </p:cNvSpPr>
          <p:nvPr>
            <p:ph type="sldNum" sz="quarter" idx="12"/>
          </p:nvPr>
        </p:nvSpPr>
        <p:spPr/>
        <p:txBody>
          <a:bodyPr/>
          <a:lstStyle/>
          <a:p>
            <a:fld id="{9C42BBAE-9072-4A8C-9824-9A0668E6FBCD}" type="slidenum">
              <a:rPr lang="en-US" smtClean="0"/>
              <a:t>‹#›</a:t>
            </a:fld>
            <a:endParaRPr lang="en-US"/>
          </a:p>
        </p:txBody>
      </p:sp>
    </p:spTree>
    <p:extLst>
      <p:ext uri="{BB962C8B-B14F-4D97-AF65-F5344CB8AC3E}">
        <p14:creationId xmlns:p14="http://schemas.microsoft.com/office/powerpoint/2010/main" val="555256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6177-9527-4AA0-9B20-A2555A6E18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DE601F-CECF-4CC2-957E-BB67C5D679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0F4C6-374F-4541-998C-F70C023CC083}"/>
              </a:ext>
            </a:extLst>
          </p:cNvPr>
          <p:cNvSpPr>
            <a:spLocks noGrp="1"/>
          </p:cNvSpPr>
          <p:nvPr>
            <p:ph type="dt" sz="half" idx="10"/>
          </p:nvPr>
        </p:nvSpPr>
        <p:spPr/>
        <p:txBody>
          <a:bodyPr/>
          <a:lstStyle/>
          <a:p>
            <a:fld id="{348721FD-E6F7-46CE-A995-52BC30853FD5}" type="datetimeFigureOut">
              <a:rPr lang="en-US" smtClean="0"/>
              <a:t>1/14/2024</a:t>
            </a:fld>
            <a:endParaRPr lang="en-US"/>
          </a:p>
        </p:txBody>
      </p:sp>
      <p:sp>
        <p:nvSpPr>
          <p:cNvPr id="5" name="Footer Placeholder 4">
            <a:extLst>
              <a:ext uri="{FF2B5EF4-FFF2-40B4-BE49-F238E27FC236}">
                <a16:creationId xmlns:a16="http://schemas.microsoft.com/office/drawing/2014/main" id="{6B281F55-0E0E-4ED8-9078-03953FD01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76043-851A-4D71-8EFB-3CC0F22E2BCD}"/>
              </a:ext>
            </a:extLst>
          </p:cNvPr>
          <p:cNvSpPr>
            <a:spLocks noGrp="1"/>
          </p:cNvSpPr>
          <p:nvPr>
            <p:ph type="sldNum" sz="quarter" idx="12"/>
          </p:nvPr>
        </p:nvSpPr>
        <p:spPr/>
        <p:txBody>
          <a:bodyPr/>
          <a:lstStyle/>
          <a:p>
            <a:fld id="{9C42BBAE-9072-4A8C-9824-9A0668E6FBCD}" type="slidenum">
              <a:rPr lang="en-US" smtClean="0"/>
              <a:t>‹#›</a:t>
            </a:fld>
            <a:endParaRPr lang="en-US"/>
          </a:p>
        </p:txBody>
      </p:sp>
    </p:spTree>
    <p:extLst>
      <p:ext uri="{BB962C8B-B14F-4D97-AF65-F5344CB8AC3E}">
        <p14:creationId xmlns:p14="http://schemas.microsoft.com/office/powerpoint/2010/main" val="3088610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536A-B3B3-443D-849C-2DF4F0B427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CB5DBF-A9B7-4F2A-84F2-71F0DC1154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BD5F6A-CD45-42FB-B5A9-2495D0C32388}"/>
              </a:ext>
            </a:extLst>
          </p:cNvPr>
          <p:cNvSpPr>
            <a:spLocks noGrp="1"/>
          </p:cNvSpPr>
          <p:nvPr>
            <p:ph type="dt" sz="half" idx="10"/>
          </p:nvPr>
        </p:nvSpPr>
        <p:spPr/>
        <p:txBody>
          <a:bodyPr/>
          <a:lstStyle/>
          <a:p>
            <a:fld id="{348721FD-E6F7-46CE-A995-52BC30853FD5}" type="datetimeFigureOut">
              <a:rPr lang="en-US" smtClean="0"/>
              <a:t>1/14/2024</a:t>
            </a:fld>
            <a:endParaRPr lang="en-US"/>
          </a:p>
        </p:txBody>
      </p:sp>
      <p:sp>
        <p:nvSpPr>
          <p:cNvPr id="5" name="Footer Placeholder 4">
            <a:extLst>
              <a:ext uri="{FF2B5EF4-FFF2-40B4-BE49-F238E27FC236}">
                <a16:creationId xmlns:a16="http://schemas.microsoft.com/office/drawing/2014/main" id="{22C8ED80-C8FA-482D-B883-81ACE136F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ED871-05E1-4957-A4E5-83176A89F9F3}"/>
              </a:ext>
            </a:extLst>
          </p:cNvPr>
          <p:cNvSpPr>
            <a:spLocks noGrp="1"/>
          </p:cNvSpPr>
          <p:nvPr>
            <p:ph type="sldNum" sz="quarter" idx="12"/>
          </p:nvPr>
        </p:nvSpPr>
        <p:spPr/>
        <p:txBody>
          <a:bodyPr/>
          <a:lstStyle/>
          <a:p>
            <a:fld id="{9C42BBAE-9072-4A8C-9824-9A0668E6FBCD}" type="slidenum">
              <a:rPr lang="en-US" smtClean="0"/>
              <a:t>‹#›</a:t>
            </a:fld>
            <a:endParaRPr lang="en-US"/>
          </a:p>
        </p:txBody>
      </p:sp>
    </p:spTree>
    <p:extLst>
      <p:ext uri="{BB962C8B-B14F-4D97-AF65-F5344CB8AC3E}">
        <p14:creationId xmlns:p14="http://schemas.microsoft.com/office/powerpoint/2010/main" val="290573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E7D1-7FC7-44E8-AED9-D5ECAE19EC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234014-0960-4812-A955-473098217296}"/>
              </a:ext>
            </a:extLst>
          </p:cNvPr>
          <p:cNvSpPr>
            <a:spLocks noGrp="1"/>
          </p:cNvSpPr>
          <p:nvPr>
            <p:ph type="dt" sz="half" idx="10"/>
          </p:nvPr>
        </p:nvSpPr>
        <p:spPr/>
        <p:txBody>
          <a:bodyPr/>
          <a:lstStyle/>
          <a:p>
            <a:fld id="{511338B6-1BA9-40F2-9E7B-FD054A7B82D5}" type="datetimeFigureOut">
              <a:rPr lang="en-US" smtClean="0"/>
              <a:t>1/14/2024</a:t>
            </a:fld>
            <a:endParaRPr lang="en-US"/>
          </a:p>
        </p:txBody>
      </p:sp>
      <p:sp>
        <p:nvSpPr>
          <p:cNvPr id="4" name="Footer Placeholder 3">
            <a:extLst>
              <a:ext uri="{FF2B5EF4-FFF2-40B4-BE49-F238E27FC236}">
                <a16:creationId xmlns:a16="http://schemas.microsoft.com/office/drawing/2014/main" id="{FE566225-DFED-49B3-AE78-0CE02EE643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92D896-844E-4A84-BC05-BC371640DA8B}"/>
              </a:ext>
            </a:extLst>
          </p:cNvPr>
          <p:cNvSpPr>
            <a:spLocks noGrp="1"/>
          </p:cNvSpPr>
          <p:nvPr>
            <p:ph type="sldNum" sz="quarter" idx="12"/>
          </p:nvPr>
        </p:nvSpPr>
        <p:spPr/>
        <p:txBody>
          <a:bodyPr/>
          <a:lstStyle/>
          <a:p>
            <a:fld id="{347193C1-0723-463F-BA9C-10CDF3BBFF65}" type="slidenum">
              <a:rPr lang="en-US" smtClean="0"/>
              <a:t>‹#›</a:t>
            </a:fld>
            <a:endParaRPr lang="en-US"/>
          </a:p>
        </p:txBody>
      </p:sp>
    </p:spTree>
    <p:extLst>
      <p:ext uri="{BB962C8B-B14F-4D97-AF65-F5344CB8AC3E}">
        <p14:creationId xmlns:p14="http://schemas.microsoft.com/office/powerpoint/2010/main" val="260870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83DF-8BCF-496C-8E0C-A85CAA2EE4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9D6F8F-59CA-4CDB-8D4F-7E45AF8CC1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F4CA65-D4A4-4C6A-AD05-CDF3F76762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C0DDA-5F65-4EC6-8160-23CD167B18DD}"/>
              </a:ext>
            </a:extLst>
          </p:cNvPr>
          <p:cNvSpPr>
            <a:spLocks noGrp="1"/>
          </p:cNvSpPr>
          <p:nvPr>
            <p:ph type="dt" sz="half" idx="10"/>
          </p:nvPr>
        </p:nvSpPr>
        <p:spPr/>
        <p:txBody>
          <a:bodyPr/>
          <a:lstStyle/>
          <a:p>
            <a:fld id="{348721FD-E6F7-46CE-A995-52BC30853FD5}" type="datetimeFigureOut">
              <a:rPr lang="en-US" smtClean="0"/>
              <a:t>1/14/2024</a:t>
            </a:fld>
            <a:endParaRPr lang="en-US"/>
          </a:p>
        </p:txBody>
      </p:sp>
      <p:sp>
        <p:nvSpPr>
          <p:cNvPr id="6" name="Footer Placeholder 5">
            <a:extLst>
              <a:ext uri="{FF2B5EF4-FFF2-40B4-BE49-F238E27FC236}">
                <a16:creationId xmlns:a16="http://schemas.microsoft.com/office/drawing/2014/main" id="{C55B4507-B0C0-4EBA-B33E-F2E5FC9A12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D14D4E-6A18-4954-9F12-6DD042388BA0}"/>
              </a:ext>
            </a:extLst>
          </p:cNvPr>
          <p:cNvSpPr>
            <a:spLocks noGrp="1"/>
          </p:cNvSpPr>
          <p:nvPr>
            <p:ph type="sldNum" sz="quarter" idx="12"/>
          </p:nvPr>
        </p:nvSpPr>
        <p:spPr/>
        <p:txBody>
          <a:bodyPr/>
          <a:lstStyle/>
          <a:p>
            <a:fld id="{9C42BBAE-9072-4A8C-9824-9A0668E6FBCD}" type="slidenum">
              <a:rPr lang="en-US" smtClean="0"/>
              <a:t>‹#›</a:t>
            </a:fld>
            <a:endParaRPr lang="en-US"/>
          </a:p>
        </p:txBody>
      </p:sp>
    </p:spTree>
    <p:extLst>
      <p:ext uri="{BB962C8B-B14F-4D97-AF65-F5344CB8AC3E}">
        <p14:creationId xmlns:p14="http://schemas.microsoft.com/office/powerpoint/2010/main" val="2564600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FE29-E1A7-455E-9752-92EA0CD644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BAF39A-9417-405A-A4A1-E7E94DA45D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8DDE5A-44F4-4603-A3BC-3E6A9E302F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C2585D-7030-4504-800D-8B77175984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4B8054-B17E-4E1A-8ACF-C95C1F0706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748D71-5218-4324-BFC5-D70F69B7E131}"/>
              </a:ext>
            </a:extLst>
          </p:cNvPr>
          <p:cNvSpPr>
            <a:spLocks noGrp="1"/>
          </p:cNvSpPr>
          <p:nvPr>
            <p:ph type="dt" sz="half" idx="10"/>
          </p:nvPr>
        </p:nvSpPr>
        <p:spPr/>
        <p:txBody>
          <a:bodyPr/>
          <a:lstStyle/>
          <a:p>
            <a:fld id="{348721FD-E6F7-46CE-A995-52BC30853FD5}" type="datetimeFigureOut">
              <a:rPr lang="en-US" smtClean="0"/>
              <a:t>1/14/2024</a:t>
            </a:fld>
            <a:endParaRPr lang="en-US"/>
          </a:p>
        </p:txBody>
      </p:sp>
      <p:sp>
        <p:nvSpPr>
          <p:cNvPr id="8" name="Footer Placeholder 7">
            <a:extLst>
              <a:ext uri="{FF2B5EF4-FFF2-40B4-BE49-F238E27FC236}">
                <a16:creationId xmlns:a16="http://schemas.microsoft.com/office/drawing/2014/main" id="{E95346A7-73B7-47FA-8BFC-5673CE8015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E826BB-FF76-4636-B478-11A44A33CC94}"/>
              </a:ext>
            </a:extLst>
          </p:cNvPr>
          <p:cNvSpPr>
            <a:spLocks noGrp="1"/>
          </p:cNvSpPr>
          <p:nvPr>
            <p:ph type="sldNum" sz="quarter" idx="12"/>
          </p:nvPr>
        </p:nvSpPr>
        <p:spPr/>
        <p:txBody>
          <a:bodyPr/>
          <a:lstStyle/>
          <a:p>
            <a:fld id="{9C42BBAE-9072-4A8C-9824-9A0668E6FBCD}" type="slidenum">
              <a:rPr lang="en-US" smtClean="0"/>
              <a:t>‹#›</a:t>
            </a:fld>
            <a:endParaRPr lang="en-US"/>
          </a:p>
        </p:txBody>
      </p:sp>
    </p:spTree>
    <p:extLst>
      <p:ext uri="{BB962C8B-B14F-4D97-AF65-F5344CB8AC3E}">
        <p14:creationId xmlns:p14="http://schemas.microsoft.com/office/powerpoint/2010/main" val="3859453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A6E7-1837-47BC-A421-0D63B15F7A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253141-836F-43D2-8D54-704088535D3E}"/>
              </a:ext>
            </a:extLst>
          </p:cNvPr>
          <p:cNvSpPr>
            <a:spLocks noGrp="1"/>
          </p:cNvSpPr>
          <p:nvPr>
            <p:ph type="dt" sz="half" idx="10"/>
          </p:nvPr>
        </p:nvSpPr>
        <p:spPr/>
        <p:txBody>
          <a:bodyPr/>
          <a:lstStyle/>
          <a:p>
            <a:fld id="{348721FD-E6F7-46CE-A995-52BC30853FD5}" type="datetimeFigureOut">
              <a:rPr lang="en-US" smtClean="0"/>
              <a:t>1/14/2024</a:t>
            </a:fld>
            <a:endParaRPr lang="en-US"/>
          </a:p>
        </p:txBody>
      </p:sp>
      <p:sp>
        <p:nvSpPr>
          <p:cNvPr id="4" name="Footer Placeholder 3">
            <a:extLst>
              <a:ext uri="{FF2B5EF4-FFF2-40B4-BE49-F238E27FC236}">
                <a16:creationId xmlns:a16="http://schemas.microsoft.com/office/drawing/2014/main" id="{B2F07858-DAD6-4EE3-81E2-6F8595A938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BE80B5-77A6-4694-8E86-79D772132178}"/>
              </a:ext>
            </a:extLst>
          </p:cNvPr>
          <p:cNvSpPr>
            <a:spLocks noGrp="1"/>
          </p:cNvSpPr>
          <p:nvPr>
            <p:ph type="sldNum" sz="quarter" idx="12"/>
          </p:nvPr>
        </p:nvSpPr>
        <p:spPr/>
        <p:txBody>
          <a:bodyPr/>
          <a:lstStyle/>
          <a:p>
            <a:fld id="{9C42BBAE-9072-4A8C-9824-9A0668E6FBCD}" type="slidenum">
              <a:rPr lang="en-US" smtClean="0"/>
              <a:t>‹#›</a:t>
            </a:fld>
            <a:endParaRPr lang="en-US"/>
          </a:p>
        </p:txBody>
      </p:sp>
    </p:spTree>
    <p:extLst>
      <p:ext uri="{BB962C8B-B14F-4D97-AF65-F5344CB8AC3E}">
        <p14:creationId xmlns:p14="http://schemas.microsoft.com/office/powerpoint/2010/main" val="1756797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214526-A9F2-4890-A2A2-C51DB1A8B4EF}"/>
              </a:ext>
            </a:extLst>
          </p:cNvPr>
          <p:cNvSpPr>
            <a:spLocks noGrp="1"/>
          </p:cNvSpPr>
          <p:nvPr>
            <p:ph type="dt" sz="half" idx="10"/>
          </p:nvPr>
        </p:nvSpPr>
        <p:spPr/>
        <p:txBody>
          <a:bodyPr/>
          <a:lstStyle/>
          <a:p>
            <a:fld id="{348721FD-E6F7-46CE-A995-52BC30853FD5}" type="datetimeFigureOut">
              <a:rPr lang="en-US" smtClean="0"/>
              <a:t>1/14/2024</a:t>
            </a:fld>
            <a:endParaRPr lang="en-US"/>
          </a:p>
        </p:txBody>
      </p:sp>
      <p:sp>
        <p:nvSpPr>
          <p:cNvPr id="3" name="Footer Placeholder 2">
            <a:extLst>
              <a:ext uri="{FF2B5EF4-FFF2-40B4-BE49-F238E27FC236}">
                <a16:creationId xmlns:a16="http://schemas.microsoft.com/office/drawing/2014/main" id="{EF64198B-9AF3-4A66-9915-272C36796C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331126-5562-487B-812D-E9212E4B1E74}"/>
              </a:ext>
            </a:extLst>
          </p:cNvPr>
          <p:cNvSpPr>
            <a:spLocks noGrp="1"/>
          </p:cNvSpPr>
          <p:nvPr>
            <p:ph type="sldNum" sz="quarter" idx="12"/>
          </p:nvPr>
        </p:nvSpPr>
        <p:spPr/>
        <p:txBody>
          <a:bodyPr/>
          <a:lstStyle/>
          <a:p>
            <a:fld id="{9C42BBAE-9072-4A8C-9824-9A0668E6FBCD}" type="slidenum">
              <a:rPr lang="en-US" smtClean="0"/>
              <a:t>‹#›</a:t>
            </a:fld>
            <a:endParaRPr lang="en-US"/>
          </a:p>
        </p:txBody>
      </p:sp>
    </p:spTree>
    <p:extLst>
      <p:ext uri="{BB962C8B-B14F-4D97-AF65-F5344CB8AC3E}">
        <p14:creationId xmlns:p14="http://schemas.microsoft.com/office/powerpoint/2010/main" val="2759189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99E41-8A6A-45DF-B160-E32B0C6F47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9CD561-DEC1-458E-A3C6-CDB8C785EC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C9E84E-9C39-48E5-B353-DDC547626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7CD837-B778-45DA-8CA1-9C8F4B477426}"/>
              </a:ext>
            </a:extLst>
          </p:cNvPr>
          <p:cNvSpPr>
            <a:spLocks noGrp="1"/>
          </p:cNvSpPr>
          <p:nvPr>
            <p:ph type="dt" sz="half" idx="10"/>
          </p:nvPr>
        </p:nvSpPr>
        <p:spPr/>
        <p:txBody>
          <a:bodyPr/>
          <a:lstStyle/>
          <a:p>
            <a:fld id="{348721FD-E6F7-46CE-A995-52BC30853FD5}" type="datetimeFigureOut">
              <a:rPr lang="en-US" smtClean="0"/>
              <a:t>1/14/2024</a:t>
            </a:fld>
            <a:endParaRPr lang="en-US"/>
          </a:p>
        </p:txBody>
      </p:sp>
      <p:sp>
        <p:nvSpPr>
          <p:cNvPr id="6" name="Footer Placeholder 5">
            <a:extLst>
              <a:ext uri="{FF2B5EF4-FFF2-40B4-BE49-F238E27FC236}">
                <a16:creationId xmlns:a16="http://schemas.microsoft.com/office/drawing/2014/main" id="{59C6D6E8-0218-4843-A6C5-5DC37B559C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5D0C2E-2F31-4B40-BC96-5545E52B3535}"/>
              </a:ext>
            </a:extLst>
          </p:cNvPr>
          <p:cNvSpPr>
            <a:spLocks noGrp="1"/>
          </p:cNvSpPr>
          <p:nvPr>
            <p:ph type="sldNum" sz="quarter" idx="12"/>
          </p:nvPr>
        </p:nvSpPr>
        <p:spPr/>
        <p:txBody>
          <a:bodyPr/>
          <a:lstStyle/>
          <a:p>
            <a:fld id="{9C42BBAE-9072-4A8C-9824-9A0668E6FBCD}" type="slidenum">
              <a:rPr lang="en-US" smtClean="0"/>
              <a:t>‹#›</a:t>
            </a:fld>
            <a:endParaRPr lang="en-US"/>
          </a:p>
        </p:txBody>
      </p:sp>
    </p:spTree>
    <p:extLst>
      <p:ext uri="{BB962C8B-B14F-4D97-AF65-F5344CB8AC3E}">
        <p14:creationId xmlns:p14="http://schemas.microsoft.com/office/powerpoint/2010/main" val="2442397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87E-F5A7-4705-B7C0-FE5C253C6C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94033B-85BC-4107-A1B5-FB2586559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DFF9EB-03B9-4BE6-BB23-4940C58D6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5BA3ED-EDCE-4929-95B8-17A557185AEA}"/>
              </a:ext>
            </a:extLst>
          </p:cNvPr>
          <p:cNvSpPr>
            <a:spLocks noGrp="1"/>
          </p:cNvSpPr>
          <p:nvPr>
            <p:ph type="dt" sz="half" idx="10"/>
          </p:nvPr>
        </p:nvSpPr>
        <p:spPr/>
        <p:txBody>
          <a:bodyPr/>
          <a:lstStyle/>
          <a:p>
            <a:fld id="{348721FD-E6F7-46CE-A995-52BC30853FD5}" type="datetimeFigureOut">
              <a:rPr lang="en-US" smtClean="0"/>
              <a:t>1/14/2024</a:t>
            </a:fld>
            <a:endParaRPr lang="en-US"/>
          </a:p>
        </p:txBody>
      </p:sp>
      <p:sp>
        <p:nvSpPr>
          <p:cNvPr id="6" name="Footer Placeholder 5">
            <a:extLst>
              <a:ext uri="{FF2B5EF4-FFF2-40B4-BE49-F238E27FC236}">
                <a16:creationId xmlns:a16="http://schemas.microsoft.com/office/drawing/2014/main" id="{BF68B541-323F-40F4-92CA-937535F34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B2BE8-7F55-47C6-B7BB-8F083D6B0561}"/>
              </a:ext>
            </a:extLst>
          </p:cNvPr>
          <p:cNvSpPr>
            <a:spLocks noGrp="1"/>
          </p:cNvSpPr>
          <p:nvPr>
            <p:ph type="sldNum" sz="quarter" idx="12"/>
          </p:nvPr>
        </p:nvSpPr>
        <p:spPr/>
        <p:txBody>
          <a:bodyPr/>
          <a:lstStyle/>
          <a:p>
            <a:fld id="{9C42BBAE-9072-4A8C-9824-9A0668E6FBCD}" type="slidenum">
              <a:rPr lang="en-US" smtClean="0"/>
              <a:t>‹#›</a:t>
            </a:fld>
            <a:endParaRPr lang="en-US"/>
          </a:p>
        </p:txBody>
      </p:sp>
    </p:spTree>
    <p:extLst>
      <p:ext uri="{BB962C8B-B14F-4D97-AF65-F5344CB8AC3E}">
        <p14:creationId xmlns:p14="http://schemas.microsoft.com/office/powerpoint/2010/main" val="1956114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C341-33C0-49D9-9F7B-0394B1B676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B42FB4-CC6D-4587-B9C2-84FCD1768A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36527-AD8B-4E40-9479-36C8CC122BC0}"/>
              </a:ext>
            </a:extLst>
          </p:cNvPr>
          <p:cNvSpPr>
            <a:spLocks noGrp="1"/>
          </p:cNvSpPr>
          <p:nvPr>
            <p:ph type="dt" sz="half" idx="10"/>
          </p:nvPr>
        </p:nvSpPr>
        <p:spPr/>
        <p:txBody>
          <a:bodyPr/>
          <a:lstStyle/>
          <a:p>
            <a:fld id="{348721FD-E6F7-46CE-A995-52BC30853FD5}" type="datetimeFigureOut">
              <a:rPr lang="en-US" smtClean="0"/>
              <a:t>1/14/2024</a:t>
            </a:fld>
            <a:endParaRPr lang="en-US"/>
          </a:p>
        </p:txBody>
      </p:sp>
      <p:sp>
        <p:nvSpPr>
          <p:cNvPr id="5" name="Footer Placeholder 4">
            <a:extLst>
              <a:ext uri="{FF2B5EF4-FFF2-40B4-BE49-F238E27FC236}">
                <a16:creationId xmlns:a16="http://schemas.microsoft.com/office/drawing/2014/main" id="{2DA74FBB-1CE8-4B84-96D5-2698A1E8B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7A4A9-BF4B-47A3-B36E-50CA993133E5}"/>
              </a:ext>
            </a:extLst>
          </p:cNvPr>
          <p:cNvSpPr>
            <a:spLocks noGrp="1"/>
          </p:cNvSpPr>
          <p:nvPr>
            <p:ph type="sldNum" sz="quarter" idx="12"/>
          </p:nvPr>
        </p:nvSpPr>
        <p:spPr/>
        <p:txBody>
          <a:bodyPr/>
          <a:lstStyle/>
          <a:p>
            <a:fld id="{9C42BBAE-9072-4A8C-9824-9A0668E6FBCD}" type="slidenum">
              <a:rPr lang="en-US" smtClean="0"/>
              <a:t>‹#›</a:t>
            </a:fld>
            <a:endParaRPr lang="en-US"/>
          </a:p>
        </p:txBody>
      </p:sp>
    </p:spTree>
    <p:extLst>
      <p:ext uri="{BB962C8B-B14F-4D97-AF65-F5344CB8AC3E}">
        <p14:creationId xmlns:p14="http://schemas.microsoft.com/office/powerpoint/2010/main" val="3989313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49791-AFEB-433A-B723-242BBE06B1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BBB0C0-88C5-43FB-BEE8-5D4AB70800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BC161-518E-4C11-B755-D3F0476A798D}"/>
              </a:ext>
            </a:extLst>
          </p:cNvPr>
          <p:cNvSpPr>
            <a:spLocks noGrp="1"/>
          </p:cNvSpPr>
          <p:nvPr>
            <p:ph type="dt" sz="half" idx="10"/>
          </p:nvPr>
        </p:nvSpPr>
        <p:spPr/>
        <p:txBody>
          <a:bodyPr/>
          <a:lstStyle/>
          <a:p>
            <a:fld id="{348721FD-E6F7-46CE-A995-52BC30853FD5}" type="datetimeFigureOut">
              <a:rPr lang="en-US" smtClean="0"/>
              <a:t>1/14/2024</a:t>
            </a:fld>
            <a:endParaRPr lang="en-US"/>
          </a:p>
        </p:txBody>
      </p:sp>
      <p:sp>
        <p:nvSpPr>
          <p:cNvPr id="5" name="Footer Placeholder 4">
            <a:extLst>
              <a:ext uri="{FF2B5EF4-FFF2-40B4-BE49-F238E27FC236}">
                <a16:creationId xmlns:a16="http://schemas.microsoft.com/office/drawing/2014/main" id="{97249797-30A7-4DF0-AA7A-C3B48F954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0400C3-DAE3-4895-8505-96219253655A}"/>
              </a:ext>
            </a:extLst>
          </p:cNvPr>
          <p:cNvSpPr>
            <a:spLocks noGrp="1"/>
          </p:cNvSpPr>
          <p:nvPr>
            <p:ph type="sldNum" sz="quarter" idx="12"/>
          </p:nvPr>
        </p:nvSpPr>
        <p:spPr/>
        <p:txBody>
          <a:bodyPr/>
          <a:lstStyle/>
          <a:p>
            <a:fld id="{9C42BBAE-9072-4A8C-9824-9A0668E6FBCD}" type="slidenum">
              <a:rPr lang="en-US" smtClean="0"/>
              <a:t>‹#›</a:t>
            </a:fld>
            <a:endParaRPr lang="en-US"/>
          </a:p>
        </p:txBody>
      </p:sp>
    </p:spTree>
    <p:extLst>
      <p:ext uri="{BB962C8B-B14F-4D97-AF65-F5344CB8AC3E}">
        <p14:creationId xmlns:p14="http://schemas.microsoft.com/office/powerpoint/2010/main" val="383435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987E-4A13-4FA0-9802-ABFBF58028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358CE6-3FF0-4D3C-83BC-0D561709DE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88F9C-6D15-486D-9276-0C1ED6920589}"/>
              </a:ext>
            </a:extLst>
          </p:cNvPr>
          <p:cNvSpPr>
            <a:spLocks noGrp="1"/>
          </p:cNvSpPr>
          <p:nvPr>
            <p:ph type="dt" sz="half" idx="10"/>
          </p:nvPr>
        </p:nvSpPr>
        <p:spPr/>
        <p:txBody>
          <a:bodyPr/>
          <a:lstStyle/>
          <a:p>
            <a:fld id="{511338B6-1BA9-40F2-9E7B-FD054A7B82D5}" type="datetimeFigureOut">
              <a:rPr lang="en-US" smtClean="0"/>
              <a:t>1/14/2024</a:t>
            </a:fld>
            <a:endParaRPr lang="en-US"/>
          </a:p>
        </p:txBody>
      </p:sp>
      <p:sp>
        <p:nvSpPr>
          <p:cNvPr id="5" name="Footer Placeholder 4">
            <a:extLst>
              <a:ext uri="{FF2B5EF4-FFF2-40B4-BE49-F238E27FC236}">
                <a16:creationId xmlns:a16="http://schemas.microsoft.com/office/drawing/2014/main" id="{4E713049-FCAA-4AAD-A0C1-3E036D91D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F4768-E5D7-4C58-809A-90D9C6696436}"/>
              </a:ext>
            </a:extLst>
          </p:cNvPr>
          <p:cNvSpPr>
            <a:spLocks noGrp="1"/>
          </p:cNvSpPr>
          <p:nvPr>
            <p:ph type="sldNum" sz="quarter" idx="12"/>
          </p:nvPr>
        </p:nvSpPr>
        <p:spPr/>
        <p:txBody>
          <a:bodyPr/>
          <a:lstStyle/>
          <a:p>
            <a:fld id="{347193C1-0723-463F-BA9C-10CDF3BBFF65}" type="slidenum">
              <a:rPr lang="en-US" smtClean="0"/>
              <a:t>‹#›</a:t>
            </a:fld>
            <a:endParaRPr lang="en-US"/>
          </a:p>
        </p:txBody>
      </p:sp>
    </p:spTree>
    <p:extLst>
      <p:ext uri="{BB962C8B-B14F-4D97-AF65-F5344CB8AC3E}">
        <p14:creationId xmlns:p14="http://schemas.microsoft.com/office/powerpoint/2010/main" val="51123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20D20-5B8B-49A1-8E48-0C82D0EAEA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22537B-AD89-4770-ABFA-D323E04E95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517EAD-2E9E-4E07-921C-E52D3D8BD830}"/>
              </a:ext>
            </a:extLst>
          </p:cNvPr>
          <p:cNvSpPr>
            <a:spLocks noGrp="1"/>
          </p:cNvSpPr>
          <p:nvPr>
            <p:ph type="dt" sz="half" idx="10"/>
          </p:nvPr>
        </p:nvSpPr>
        <p:spPr/>
        <p:txBody>
          <a:bodyPr/>
          <a:lstStyle/>
          <a:p>
            <a:fld id="{511338B6-1BA9-40F2-9E7B-FD054A7B82D5}" type="datetimeFigureOut">
              <a:rPr lang="en-US" smtClean="0"/>
              <a:t>1/14/2024</a:t>
            </a:fld>
            <a:endParaRPr lang="en-US"/>
          </a:p>
        </p:txBody>
      </p:sp>
      <p:sp>
        <p:nvSpPr>
          <p:cNvPr id="5" name="Footer Placeholder 4">
            <a:extLst>
              <a:ext uri="{FF2B5EF4-FFF2-40B4-BE49-F238E27FC236}">
                <a16:creationId xmlns:a16="http://schemas.microsoft.com/office/drawing/2014/main" id="{675A00D6-3552-4097-A315-1C8DE377C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65343-25B3-4790-BF45-614354A5C17D}"/>
              </a:ext>
            </a:extLst>
          </p:cNvPr>
          <p:cNvSpPr>
            <a:spLocks noGrp="1"/>
          </p:cNvSpPr>
          <p:nvPr>
            <p:ph type="sldNum" sz="quarter" idx="12"/>
          </p:nvPr>
        </p:nvSpPr>
        <p:spPr/>
        <p:txBody>
          <a:bodyPr/>
          <a:lstStyle/>
          <a:p>
            <a:fld id="{347193C1-0723-463F-BA9C-10CDF3BBFF65}" type="slidenum">
              <a:rPr lang="en-US" smtClean="0"/>
              <a:t>‹#›</a:t>
            </a:fld>
            <a:endParaRPr lang="en-US"/>
          </a:p>
        </p:txBody>
      </p:sp>
    </p:spTree>
    <p:extLst>
      <p:ext uri="{BB962C8B-B14F-4D97-AF65-F5344CB8AC3E}">
        <p14:creationId xmlns:p14="http://schemas.microsoft.com/office/powerpoint/2010/main" val="146457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F94C3-E1F8-4DBA-BEA9-019F9BB57F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A3C0E8-AD66-4B0D-A944-269FE6FE97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7DE2C5-7DBF-4185-AACF-385218290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EB6F3E-9A2A-4FD6-888C-52FA4C9D9D60}"/>
              </a:ext>
            </a:extLst>
          </p:cNvPr>
          <p:cNvSpPr>
            <a:spLocks noGrp="1"/>
          </p:cNvSpPr>
          <p:nvPr>
            <p:ph type="dt" sz="half" idx="10"/>
          </p:nvPr>
        </p:nvSpPr>
        <p:spPr/>
        <p:txBody>
          <a:bodyPr/>
          <a:lstStyle/>
          <a:p>
            <a:fld id="{511338B6-1BA9-40F2-9E7B-FD054A7B82D5}" type="datetimeFigureOut">
              <a:rPr lang="en-US" smtClean="0"/>
              <a:t>1/14/2024</a:t>
            </a:fld>
            <a:endParaRPr lang="en-US"/>
          </a:p>
        </p:txBody>
      </p:sp>
      <p:sp>
        <p:nvSpPr>
          <p:cNvPr id="6" name="Footer Placeholder 5">
            <a:extLst>
              <a:ext uri="{FF2B5EF4-FFF2-40B4-BE49-F238E27FC236}">
                <a16:creationId xmlns:a16="http://schemas.microsoft.com/office/drawing/2014/main" id="{C7517437-AA13-4903-8099-7BC890339D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174F3-0DEB-47C0-B00F-80849638DD61}"/>
              </a:ext>
            </a:extLst>
          </p:cNvPr>
          <p:cNvSpPr>
            <a:spLocks noGrp="1"/>
          </p:cNvSpPr>
          <p:nvPr>
            <p:ph type="sldNum" sz="quarter" idx="12"/>
          </p:nvPr>
        </p:nvSpPr>
        <p:spPr/>
        <p:txBody>
          <a:bodyPr/>
          <a:lstStyle/>
          <a:p>
            <a:fld id="{347193C1-0723-463F-BA9C-10CDF3BBFF65}" type="slidenum">
              <a:rPr lang="en-US" smtClean="0"/>
              <a:t>‹#›</a:t>
            </a:fld>
            <a:endParaRPr lang="en-US"/>
          </a:p>
        </p:txBody>
      </p:sp>
    </p:spTree>
    <p:extLst>
      <p:ext uri="{BB962C8B-B14F-4D97-AF65-F5344CB8AC3E}">
        <p14:creationId xmlns:p14="http://schemas.microsoft.com/office/powerpoint/2010/main" val="88078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06FB-5249-464F-8E2E-52FC538E74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5BEC03-056E-4C7F-8565-D9CA46C553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712FA3-C6B8-4257-AA8B-FF984E3A72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4566ED-823C-4CC2-80F9-7109F52677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98E9E4-4F41-4D16-97A5-367FCC69BB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CB4DB3-82F0-43B2-939D-7A7D401DBD71}"/>
              </a:ext>
            </a:extLst>
          </p:cNvPr>
          <p:cNvSpPr>
            <a:spLocks noGrp="1"/>
          </p:cNvSpPr>
          <p:nvPr>
            <p:ph type="dt" sz="half" idx="10"/>
          </p:nvPr>
        </p:nvSpPr>
        <p:spPr/>
        <p:txBody>
          <a:bodyPr/>
          <a:lstStyle/>
          <a:p>
            <a:fld id="{511338B6-1BA9-40F2-9E7B-FD054A7B82D5}" type="datetimeFigureOut">
              <a:rPr lang="en-US" smtClean="0"/>
              <a:t>1/14/2024</a:t>
            </a:fld>
            <a:endParaRPr lang="en-US"/>
          </a:p>
        </p:txBody>
      </p:sp>
      <p:sp>
        <p:nvSpPr>
          <p:cNvPr id="8" name="Footer Placeholder 7">
            <a:extLst>
              <a:ext uri="{FF2B5EF4-FFF2-40B4-BE49-F238E27FC236}">
                <a16:creationId xmlns:a16="http://schemas.microsoft.com/office/drawing/2014/main" id="{36990E30-ED00-4DE3-A5C7-B957B217A6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46F56-B5F9-459E-BB51-36659B9D2C49}"/>
              </a:ext>
            </a:extLst>
          </p:cNvPr>
          <p:cNvSpPr>
            <a:spLocks noGrp="1"/>
          </p:cNvSpPr>
          <p:nvPr>
            <p:ph type="sldNum" sz="quarter" idx="12"/>
          </p:nvPr>
        </p:nvSpPr>
        <p:spPr/>
        <p:txBody>
          <a:bodyPr/>
          <a:lstStyle/>
          <a:p>
            <a:fld id="{347193C1-0723-463F-BA9C-10CDF3BBFF65}" type="slidenum">
              <a:rPr lang="en-US" smtClean="0"/>
              <a:t>‹#›</a:t>
            </a:fld>
            <a:endParaRPr lang="en-US"/>
          </a:p>
        </p:txBody>
      </p:sp>
    </p:spTree>
    <p:extLst>
      <p:ext uri="{BB962C8B-B14F-4D97-AF65-F5344CB8AC3E}">
        <p14:creationId xmlns:p14="http://schemas.microsoft.com/office/powerpoint/2010/main" val="112520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B445-AE3A-4B54-B282-76760032E3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EC1007-7527-480D-972E-F28084430F48}"/>
              </a:ext>
            </a:extLst>
          </p:cNvPr>
          <p:cNvSpPr>
            <a:spLocks noGrp="1"/>
          </p:cNvSpPr>
          <p:nvPr>
            <p:ph type="dt" sz="half" idx="10"/>
          </p:nvPr>
        </p:nvSpPr>
        <p:spPr/>
        <p:txBody>
          <a:bodyPr/>
          <a:lstStyle/>
          <a:p>
            <a:fld id="{511338B6-1BA9-40F2-9E7B-FD054A7B82D5}" type="datetimeFigureOut">
              <a:rPr lang="en-US" smtClean="0"/>
              <a:t>1/14/2024</a:t>
            </a:fld>
            <a:endParaRPr lang="en-US"/>
          </a:p>
        </p:txBody>
      </p:sp>
      <p:sp>
        <p:nvSpPr>
          <p:cNvPr id="4" name="Footer Placeholder 3">
            <a:extLst>
              <a:ext uri="{FF2B5EF4-FFF2-40B4-BE49-F238E27FC236}">
                <a16:creationId xmlns:a16="http://schemas.microsoft.com/office/drawing/2014/main" id="{5250543B-2AD1-49E5-944E-63FA2E9A06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869E27-74B5-4E96-8ACC-19E7ACB45936}"/>
              </a:ext>
            </a:extLst>
          </p:cNvPr>
          <p:cNvSpPr>
            <a:spLocks noGrp="1"/>
          </p:cNvSpPr>
          <p:nvPr>
            <p:ph type="sldNum" sz="quarter" idx="12"/>
          </p:nvPr>
        </p:nvSpPr>
        <p:spPr/>
        <p:txBody>
          <a:bodyPr/>
          <a:lstStyle/>
          <a:p>
            <a:fld id="{347193C1-0723-463F-BA9C-10CDF3BBFF65}" type="slidenum">
              <a:rPr lang="en-US" smtClean="0"/>
              <a:t>‹#›</a:t>
            </a:fld>
            <a:endParaRPr lang="en-US"/>
          </a:p>
        </p:txBody>
      </p:sp>
    </p:spTree>
    <p:extLst>
      <p:ext uri="{BB962C8B-B14F-4D97-AF65-F5344CB8AC3E}">
        <p14:creationId xmlns:p14="http://schemas.microsoft.com/office/powerpoint/2010/main" val="185461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14ED87-C2EA-440F-8602-527BD5EFA09F}"/>
              </a:ext>
            </a:extLst>
          </p:cNvPr>
          <p:cNvSpPr>
            <a:spLocks noGrp="1"/>
          </p:cNvSpPr>
          <p:nvPr>
            <p:ph type="dt" sz="half" idx="10"/>
          </p:nvPr>
        </p:nvSpPr>
        <p:spPr/>
        <p:txBody>
          <a:bodyPr/>
          <a:lstStyle/>
          <a:p>
            <a:fld id="{511338B6-1BA9-40F2-9E7B-FD054A7B82D5}" type="datetimeFigureOut">
              <a:rPr lang="en-US" smtClean="0"/>
              <a:t>1/14/2024</a:t>
            </a:fld>
            <a:endParaRPr lang="en-US"/>
          </a:p>
        </p:txBody>
      </p:sp>
      <p:sp>
        <p:nvSpPr>
          <p:cNvPr id="3" name="Footer Placeholder 2">
            <a:extLst>
              <a:ext uri="{FF2B5EF4-FFF2-40B4-BE49-F238E27FC236}">
                <a16:creationId xmlns:a16="http://schemas.microsoft.com/office/drawing/2014/main" id="{440DFC42-B90A-41EA-A0F0-255AF5E183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A520-E460-47A6-93C7-AE5C6C3838B6}"/>
              </a:ext>
            </a:extLst>
          </p:cNvPr>
          <p:cNvSpPr>
            <a:spLocks noGrp="1"/>
          </p:cNvSpPr>
          <p:nvPr>
            <p:ph type="sldNum" sz="quarter" idx="12"/>
          </p:nvPr>
        </p:nvSpPr>
        <p:spPr/>
        <p:txBody>
          <a:bodyPr/>
          <a:lstStyle/>
          <a:p>
            <a:fld id="{347193C1-0723-463F-BA9C-10CDF3BBFF65}" type="slidenum">
              <a:rPr lang="en-US" smtClean="0"/>
              <a:t>‹#›</a:t>
            </a:fld>
            <a:endParaRPr lang="en-US"/>
          </a:p>
        </p:txBody>
      </p:sp>
    </p:spTree>
    <p:extLst>
      <p:ext uri="{BB962C8B-B14F-4D97-AF65-F5344CB8AC3E}">
        <p14:creationId xmlns:p14="http://schemas.microsoft.com/office/powerpoint/2010/main" val="321126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9ADD-C2A2-41BF-A369-042272169C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9FD064-325F-4F0B-9089-41FE4CFC9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A80AA9-D215-45D2-A0AC-A16AF4B22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00CF5F-20A3-4BF4-AC3B-7A670F16479A}"/>
              </a:ext>
            </a:extLst>
          </p:cNvPr>
          <p:cNvSpPr>
            <a:spLocks noGrp="1"/>
          </p:cNvSpPr>
          <p:nvPr>
            <p:ph type="dt" sz="half" idx="10"/>
          </p:nvPr>
        </p:nvSpPr>
        <p:spPr/>
        <p:txBody>
          <a:bodyPr/>
          <a:lstStyle/>
          <a:p>
            <a:fld id="{511338B6-1BA9-40F2-9E7B-FD054A7B82D5}" type="datetimeFigureOut">
              <a:rPr lang="en-US" smtClean="0"/>
              <a:t>1/14/2024</a:t>
            </a:fld>
            <a:endParaRPr lang="en-US"/>
          </a:p>
        </p:txBody>
      </p:sp>
      <p:sp>
        <p:nvSpPr>
          <p:cNvPr id="6" name="Footer Placeholder 5">
            <a:extLst>
              <a:ext uri="{FF2B5EF4-FFF2-40B4-BE49-F238E27FC236}">
                <a16:creationId xmlns:a16="http://schemas.microsoft.com/office/drawing/2014/main" id="{6AB3D482-2DF9-480C-B1C1-845C5AE55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1A585-EABA-4804-81E0-E4596DC77F03}"/>
              </a:ext>
            </a:extLst>
          </p:cNvPr>
          <p:cNvSpPr>
            <a:spLocks noGrp="1"/>
          </p:cNvSpPr>
          <p:nvPr>
            <p:ph type="sldNum" sz="quarter" idx="12"/>
          </p:nvPr>
        </p:nvSpPr>
        <p:spPr/>
        <p:txBody>
          <a:bodyPr/>
          <a:lstStyle/>
          <a:p>
            <a:fld id="{347193C1-0723-463F-BA9C-10CDF3BBFF65}" type="slidenum">
              <a:rPr lang="en-US" smtClean="0"/>
              <a:t>‹#›</a:t>
            </a:fld>
            <a:endParaRPr lang="en-US"/>
          </a:p>
        </p:txBody>
      </p:sp>
    </p:spTree>
    <p:extLst>
      <p:ext uri="{BB962C8B-B14F-4D97-AF65-F5344CB8AC3E}">
        <p14:creationId xmlns:p14="http://schemas.microsoft.com/office/powerpoint/2010/main" val="1272192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 text&#10;&#10;Description automatically generated">
            <a:extLst>
              <a:ext uri="{FF2B5EF4-FFF2-40B4-BE49-F238E27FC236}">
                <a16:creationId xmlns:a16="http://schemas.microsoft.com/office/drawing/2014/main" id="{2E75DD06-6ACB-47A6-A957-753C3C64669A}"/>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AC1F7C0-CE0B-4409-96A5-9719EE6481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D87A80-5F54-4B4E-853D-3850E544E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69145-D264-4D99-8A18-6DE294929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338B6-1BA9-40F2-9E7B-FD054A7B82D5}" type="datetimeFigureOut">
              <a:rPr lang="en-US" smtClean="0"/>
              <a:t>1/14/2024</a:t>
            </a:fld>
            <a:endParaRPr lang="en-US"/>
          </a:p>
        </p:txBody>
      </p:sp>
      <p:sp>
        <p:nvSpPr>
          <p:cNvPr id="5" name="Footer Placeholder 4">
            <a:extLst>
              <a:ext uri="{FF2B5EF4-FFF2-40B4-BE49-F238E27FC236}">
                <a16:creationId xmlns:a16="http://schemas.microsoft.com/office/drawing/2014/main" id="{B8217616-E8A9-4748-A159-EFD7098710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1492CB-3CE7-47BD-B3CA-5814825A79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193C1-0723-463F-BA9C-10CDF3BBFF65}" type="slidenum">
              <a:rPr lang="en-US" smtClean="0"/>
              <a:t>‹#›</a:t>
            </a:fld>
            <a:endParaRPr lang="en-US"/>
          </a:p>
        </p:txBody>
      </p:sp>
    </p:spTree>
    <p:extLst>
      <p:ext uri="{BB962C8B-B14F-4D97-AF65-F5344CB8AC3E}">
        <p14:creationId xmlns:p14="http://schemas.microsoft.com/office/powerpoint/2010/main" val="282620774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77EF24-3D5E-4BEE-937F-5A82937363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5BCA57-8182-4B5C-9394-B1EA219166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6D6AD-B328-4953-A973-9D3D74328E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721FD-E6F7-46CE-A995-52BC30853FD5}" type="datetimeFigureOut">
              <a:rPr lang="en-US" smtClean="0"/>
              <a:t>1/14/2024</a:t>
            </a:fld>
            <a:endParaRPr lang="en-US"/>
          </a:p>
        </p:txBody>
      </p:sp>
      <p:sp>
        <p:nvSpPr>
          <p:cNvPr id="5" name="Footer Placeholder 4">
            <a:extLst>
              <a:ext uri="{FF2B5EF4-FFF2-40B4-BE49-F238E27FC236}">
                <a16:creationId xmlns:a16="http://schemas.microsoft.com/office/drawing/2014/main" id="{D063E176-AA8D-47EC-9B3C-842F10E3C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FDF0EC-FB0B-43BA-B44C-0556235CF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2BBAE-9072-4A8C-9824-9A0668E6FBCD}" type="slidenum">
              <a:rPr lang="en-US" smtClean="0"/>
              <a:t>‹#›</a:t>
            </a:fld>
            <a:endParaRPr lang="en-US"/>
          </a:p>
        </p:txBody>
      </p:sp>
    </p:spTree>
    <p:extLst>
      <p:ext uri="{BB962C8B-B14F-4D97-AF65-F5344CB8AC3E}">
        <p14:creationId xmlns:p14="http://schemas.microsoft.com/office/powerpoint/2010/main" val="358961152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666F89-CB3B-45AE-915C-9573E4DF6D21}"/>
              </a:ext>
            </a:extLst>
          </p:cNvPr>
          <p:cNvSpPr>
            <a:spLocks noGrp="1"/>
          </p:cNvSpPr>
          <p:nvPr>
            <p:ph type="subTitle" idx="1"/>
          </p:nvPr>
        </p:nvSpPr>
        <p:spPr>
          <a:xfrm>
            <a:off x="678426" y="1455173"/>
            <a:ext cx="11002297" cy="4715551"/>
          </a:xfrm>
        </p:spPr>
        <p:txBody>
          <a:bodyPr>
            <a:normAutofit fontScale="85000" lnSpcReduction="20000"/>
          </a:bodyPr>
          <a:lstStyle/>
          <a:p>
            <a:pPr marL="0" indent="0" eaLnBrk="1" fontAlgn="auto" hangingPunct="1">
              <a:spcAft>
                <a:spcPts val="0"/>
              </a:spcAft>
              <a:buNone/>
              <a:defRPr/>
            </a:pPr>
            <a:r>
              <a:rPr lang="en-US" altLang="en-US" sz="4800" dirty="0">
                <a:solidFill>
                  <a:srgbClr val="000099"/>
                </a:solidFill>
                <a:latin typeface="Calibri" pitchFamily="34" charset="0"/>
                <a:ea typeface="Calibri" pitchFamily="34" charset="0"/>
                <a:cs typeface="Calibri" pitchFamily="34" charset="0"/>
              </a:rPr>
              <a:t>FY2025 (</a:t>
            </a:r>
            <a:r>
              <a:rPr lang="en-US" altLang="en-US" sz="4800" cap="none" dirty="0">
                <a:solidFill>
                  <a:srgbClr val="000099"/>
                </a:solidFill>
                <a:latin typeface="Calibri" pitchFamily="34" charset="0"/>
                <a:ea typeface="Calibri" pitchFamily="34" charset="0"/>
                <a:cs typeface="Calibri" pitchFamily="34" charset="0"/>
              </a:rPr>
              <a:t>July 1, 2024 – June 30, 2025)</a:t>
            </a:r>
            <a:br>
              <a:rPr lang="en-US" altLang="en-US" sz="4800" dirty="0">
                <a:solidFill>
                  <a:srgbClr val="000099"/>
                </a:solidFill>
                <a:latin typeface="Calibri" pitchFamily="34" charset="0"/>
                <a:ea typeface="Calibri" pitchFamily="34" charset="0"/>
                <a:cs typeface="Calibri" pitchFamily="34" charset="0"/>
              </a:rPr>
            </a:br>
            <a:r>
              <a:rPr lang="en-US" altLang="en-US" sz="4800" dirty="0">
                <a:solidFill>
                  <a:srgbClr val="000099"/>
                </a:solidFill>
                <a:latin typeface="Calibri" pitchFamily="34" charset="0"/>
                <a:ea typeface="Calibri" pitchFamily="34" charset="0"/>
                <a:cs typeface="Calibri" pitchFamily="34" charset="0"/>
              </a:rPr>
              <a:t>BUDGET SUMMIT</a:t>
            </a:r>
          </a:p>
          <a:p>
            <a:pPr marL="0" indent="0" eaLnBrk="1" fontAlgn="auto" hangingPunct="1">
              <a:spcAft>
                <a:spcPts val="0"/>
              </a:spcAft>
              <a:buNone/>
              <a:defRPr/>
            </a:pPr>
            <a:br>
              <a:rPr lang="en-US" altLang="en-US" sz="4000" dirty="0">
                <a:solidFill>
                  <a:srgbClr val="000099"/>
                </a:solidFill>
                <a:latin typeface="Calibri" pitchFamily="34" charset="0"/>
                <a:ea typeface="Calibri" pitchFamily="34" charset="0"/>
                <a:cs typeface="Calibri" pitchFamily="34" charset="0"/>
              </a:rPr>
            </a:br>
            <a:r>
              <a:rPr lang="en-US" altLang="en-US" sz="4400" i="1" cap="none" dirty="0">
                <a:solidFill>
                  <a:srgbClr val="000099"/>
                </a:solidFill>
                <a:latin typeface="Calibri" pitchFamily="34" charset="0"/>
                <a:ea typeface="Calibri" pitchFamily="34" charset="0"/>
                <a:cs typeface="Calibri" pitchFamily="34" charset="0"/>
              </a:rPr>
              <a:t>An All-Encompassing Budget to Cha</a:t>
            </a:r>
            <a:r>
              <a:rPr lang="en-US" altLang="en-US" sz="4400" i="1" dirty="0">
                <a:solidFill>
                  <a:srgbClr val="000099"/>
                </a:solidFill>
                <a:latin typeface="Calibri" pitchFamily="34" charset="0"/>
                <a:ea typeface="Calibri" pitchFamily="34" charset="0"/>
                <a:cs typeface="Calibri" pitchFamily="34" charset="0"/>
              </a:rPr>
              <a:t>rt Chatham’s Future</a:t>
            </a:r>
            <a:endParaRPr lang="en-US" altLang="en-US" sz="4200" b="1" dirty="0">
              <a:ea typeface="Calibri" pitchFamily="34" charset="0"/>
              <a:cs typeface="Calibri" pitchFamily="34" charset="0"/>
            </a:endParaRPr>
          </a:p>
          <a:p>
            <a:pPr marL="63500" eaLnBrk="1" fontAlgn="auto" hangingPunct="1">
              <a:lnSpc>
                <a:spcPct val="80000"/>
              </a:lnSpc>
              <a:spcAft>
                <a:spcPts val="0"/>
              </a:spcAft>
              <a:defRPr/>
            </a:pPr>
            <a:r>
              <a:rPr lang="en-US" altLang="en-US" sz="3600" i="1" dirty="0">
                <a:latin typeface="Calibri" pitchFamily="34" charset="0"/>
              </a:rPr>
              <a:t>(Financial) State of the Town</a:t>
            </a:r>
          </a:p>
          <a:p>
            <a:pPr marL="63500" eaLnBrk="1" fontAlgn="auto" hangingPunct="1">
              <a:lnSpc>
                <a:spcPct val="80000"/>
              </a:lnSpc>
              <a:spcAft>
                <a:spcPts val="0"/>
              </a:spcAft>
              <a:defRPr/>
            </a:pPr>
            <a:endParaRPr lang="en-US" altLang="en-US" sz="2800" dirty="0">
              <a:latin typeface="Calibri" pitchFamily="34" charset="0"/>
            </a:endParaRPr>
          </a:p>
          <a:p>
            <a:pPr marL="63500" eaLnBrk="1" fontAlgn="auto" hangingPunct="1">
              <a:lnSpc>
                <a:spcPct val="80000"/>
              </a:lnSpc>
              <a:spcAft>
                <a:spcPts val="0"/>
              </a:spcAft>
              <a:defRPr/>
            </a:pPr>
            <a:r>
              <a:rPr lang="en-US" altLang="en-US" sz="2800" i="1" dirty="0">
                <a:latin typeface="Calibri" pitchFamily="34" charset="0"/>
              </a:rPr>
              <a:t>Select Board, Finance Committee, </a:t>
            </a:r>
          </a:p>
          <a:p>
            <a:pPr marL="63500" eaLnBrk="1" fontAlgn="auto" hangingPunct="1">
              <a:lnSpc>
                <a:spcPct val="80000"/>
              </a:lnSpc>
              <a:spcAft>
                <a:spcPts val="0"/>
              </a:spcAft>
              <a:defRPr/>
            </a:pPr>
            <a:r>
              <a:rPr lang="en-US" altLang="en-US" sz="2800" i="1" dirty="0">
                <a:latin typeface="Calibri" pitchFamily="34" charset="0"/>
              </a:rPr>
              <a:t>Monomoy Regional School District Administration,</a:t>
            </a:r>
          </a:p>
          <a:p>
            <a:pPr marL="63500" eaLnBrk="1" fontAlgn="auto" hangingPunct="1">
              <a:lnSpc>
                <a:spcPct val="80000"/>
              </a:lnSpc>
              <a:spcAft>
                <a:spcPts val="0"/>
              </a:spcAft>
              <a:defRPr/>
            </a:pPr>
            <a:r>
              <a:rPr lang="en-US" altLang="en-US" sz="2800" i="1" dirty="0">
                <a:latin typeface="Calibri" pitchFamily="34" charset="0"/>
              </a:rPr>
              <a:t>and Department Heads</a:t>
            </a:r>
          </a:p>
          <a:p>
            <a:pPr marL="63500" algn="l" eaLnBrk="1" fontAlgn="auto" hangingPunct="1">
              <a:lnSpc>
                <a:spcPct val="80000"/>
              </a:lnSpc>
              <a:spcAft>
                <a:spcPts val="0"/>
              </a:spcAft>
              <a:defRPr/>
            </a:pPr>
            <a:r>
              <a:rPr lang="en-US" altLang="en-US" sz="2800" dirty="0">
                <a:latin typeface="Calibri" pitchFamily="34" charset="0"/>
              </a:rPr>
              <a:t>Jill Goldsmith Town Manager</a:t>
            </a:r>
          </a:p>
          <a:p>
            <a:pPr marL="63500" algn="l" eaLnBrk="1" fontAlgn="auto" hangingPunct="1">
              <a:lnSpc>
                <a:spcPct val="80000"/>
              </a:lnSpc>
              <a:spcAft>
                <a:spcPts val="0"/>
              </a:spcAft>
              <a:defRPr/>
            </a:pPr>
            <a:r>
              <a:rPr lang="en-US" altLang="en-US" sz="2800">
                <a:latin typeface="Calibri" pitchFamily="34" charset="0"/>
              </a:rPr>
              <a:t>Alix Heilala, Finance Director 				OCTOBER 17, 2023</a:t>
            </a:r>
          </a:p>
          <a:p>
            <a:pPr marL="0" indent="0" eaLnBrk="1" fontAlgn="auto" hangingPunct="1">
              <a:spcAft>
                <a:spcPts val="0"/>
              </a:spcAft>
              <a:buNone/>
              <a:defRPr/>
            </a:pPr>
            <a:endParaRPr lang="en-US" sz="3000" b="1" dirty="0"/>
          </a:p>
          <a:p>
            <a:endParaRPr lang="en-US" sz="2800" b="1" dirty="0"/>
          </a:p>
        </p:txBody>
      </p:sp>
    </p:spTree>
    <p:extLst>
      <p:ext uri="{BB962C8B-B14F-4D97-AF65-F5344CB8AC3E}">
        <p14:creationId xmlns:p14="http://schemas.microsoft.com/office/powerpoint/2010/main" val="1022704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E686-B746-462A-AD82-A62370DC4E54}"/>
              </a:ext>
            </a:extLst>
          </p:cNvPr>
          <p:cNvSpPr>
            <a:spLocks noGrp="1"/>
          </p:cNvSpPr>
          <p:nvPr>
            <p:ph type="title"/>
          </p:nvPr>
        </p:nvSpPr>
        <p:spPr>
          <a:xfrm>
            <a:off x="831850" y="1520688"/>
            <a:ext cx="10515600" cy="944216"/>
          </a:xfrm>
        </p:spPr>
        <p:txBody>
          <a:bodyPr>
            <a:normAutofit/>
          </a:bodyPr>
          <a:lstStyle/>
          <a:p>
            <a:r>
              <a:rPr lang="en-US" altLang="en-US" sz="5600">
                <a:solidFill>
                  <a:srgbClr val="000099"/>
                </a:solidFill>
              </a:rPr>
              <a:t>FY2024 Average Tax Bill*</a:t>
            </a:r>
            <a:endParaRPr lang="en-US" sz="5600"/>
          </a:p>
        </p:txBody>
      </p:sp>
      <p:sp>
        <p:nvSpPr>
          <p:cNvPr id="3" name="Text Placeholder 2">
            <a:extLst>
              <a:ext uri="{FF2B5EF4-FFF2-40B4-BE49-F238E27FC236}">
                <a16:creationId xmlns:a16="http://schemas.microsoft.com/office/drawing/2014/main" id="{2C608A0C-3982-4295-976E-EA05FED28A8B}"/>
              </a:ext>
            </a:extLst>
          </p:cNvPr>
          <p:cNvSpPr>
            <a:spLocks noGrp="1"/>
          </p:cNvSpPr>
          <p:nvPr>
            <p:ph type="body" idx="1"/>
          </p:nvPr>
        </p:nvSpPr>
        <p:spPr>
          <a:xfrm>
            <a:off x="831850" y="2464904"/>
            <a:ext cx="10515600" cy="3477263"/>
          </a:xfrm>
        </p:spPr>
        <p:txBody>
          <a:bodyPr>
            <a:normAutofit fontScale="92500" lnSpcReduction="10000"/>
          </a:bodyPr>
          <a:lstStyle/>
          <a:p>
            <a:pPr marL="576580" indent="-457200" eaLnBrk="1" fontAlgn="auto" hangingPunct="1">
              <a:spcAft>
                <a:spcPts val="0"/>
              </a:spcAft>
              <a:buFont typeface="Arial" panose="020B0604020202020204" pitchFamily="34" charset="0"/>
              <a:buChar char="•"/>
              <a:defRPr/>
            </a:pPr>
            <a:r>
              <a:rPr lang="en-US" altLang="en-US" sz="3000">
                <a:solidFill>
                  <a:schemeClr val="tx1"/>
                </a:solidFill>
                <a:cs typeface="Calibri"/>
              </a:rPr>
              <a:t>Average Single Family Tax Bill  </a:t>
            </a:r>
          </a:p>
          <a:p>
            <a:pPr marL="657860" lvl="1" indent="-246380" eaLnBrk="1" fontAlgn="auto" hangingPunct="1">
              <a:spcAft>
                <a:spcPts val="0"/>
              </a:spcAft>
              <a:buFont typeface="Georgia"/>
              <a:buChar char="▫"/>
              <a:defRPr/>
            </a:pPr>
            <a:r>
              <a:rPr lang="en-US" altLang="en-US" sz="2600">
                <a:solidFill>
                  <a:srgbClr val="000076"/>
                </a:solidFill>
                <a:cs typeface="Calibri"/>
              </a:rPr>
              <a:t>FY2024  $5,641</a:t>
            </a:r>
          </a:p>
          <a:p>
            <a:pPr marL="657860" lvl="1" indent="-246380" eaLnBrk="1" fontAlgn="auto" hangingPunct="1">
              <a:spcAft>
                <a:spcPts val="0"/>
              </a:spcAft>
              <a:buFont typeface="Georgia"/>
              <a:buChar char="▫"/>
              <a:defRPr/>
            </a:pPr>
            <a:r>
              <a:rPr lang="en-US" altLang="en-US" sz="2600">
                <a:solidFill>
                  <a:srgbClr val="000076"/>
                </a:solidFill>
                <a:cs typeface="Calibri"/>
              </a:rPr>
              <a:t>FY2023  $5,254</a:t>
            </a:r>
          </a:p>
          <a:p>
            <a:pPr marL="411480" lvl="1">
              <a:spcAft>
                <a:spcPts val="0"/>
              </a:spcAft>
              <a:defRPr/>
            </a:pPr>
            <a:endParaRPr lang="en-US" sz="2600">
              <a:solidFill>
                <a:srgbClr val="000076"/>
              </a:solidFill>
            </a:endParaRPr>
          </a:p>
          <a:p>
            <a:pPr marL="365760" indent="-255905" eaLnBrk="1" fontAlgn="auto" hangingPunct="1">
              <a:spcAft>
                <a:spcPts val="0"/>
              </a:spcAft>
              <a:buClr>
                <a:schemeClr val="accent3"/>
              </a:buClr>
              <a:buFont typeface="Georgia"/>
              <a:buChar char="•"/>
              <a:defRPr/>
            </a:pPr>
            <a:r>
              <a:rPr lang="en-US" altLang="en-US" sz="3000">
                <a:solidFill>
                  <a:schemeClr val="tx1"/>
                </a:solidFill>
              </a:rPr>
              <a:t>“Excess” Levy Capacity </a:t>
            </a:r>
            <a:endParaRPr lang="en-US" altLang="en-US" sz="2600">
              <a:solidFill>
                <a:schemeClr val="tx1"/>
              </a:solidFill>
              <a:cs typeface="Calibri" pitchFamily="34" charset="0"/>
            </a:endParaRPr>
          </a:p>
          <a:p>
            <a:pPr marL="657860" lvl="1" indent="-246380" eaLnBrk="1" fontAlgn="auto" hangingPunct="1">
              <a:spcAft>
                <a:spcPts val="0"/>
              </a:spcAft>
              <a:buFont typeface="Georgia"/>
              <a:buChar char="▫"/>
              <a:defRPr/>
            </a:pPr>
            <a:r>
              <a:rPr lang="en-US" altLang="en-US" sz="2600">
                <a:solidFill>
                  <a:srgbClr val="000076"/>
                </a:solidFill>
                <a:cs typeface="Calibri"/>
              </a:rPr>
              <a:t>FY2024	$3,335,022</a:t>
            </a:r>
          </a:p>
          <a:p>
            <a:pPr marL="657860" lvl="1" indent="-246380">
              <a:buFont typeface="Georgia"/>
              <a:buChar char="▫"/>
              <a:defRPr/>
            </a:pPr>
            <a:r>
              <a:rPr lang="en-US" altLang="en-US" sz="2600">
                <a:solidFill>
                  <a:srgbClr val="000076"/>
                </a:solidFill>
                <a:cs typeface="Calibri"/>
              </a:rPr>
              <a:t>FY2023	$3,896,163</a:t>
            </a:r>
          </a:p>
          <a:p>
            <a:pPr marL="411480" lvl="1" eaLnBrk="1" fontAlgn="auto" hangingPunct="1">
              <a:spcAft>
                <a:spcPts val="0"/>
              </a:spcAft>
              <a:defRPr/>
            </a:pPr>
            <a:endParaRPr lang="en-US" altLang="en-US" sz="2600">
              <a:solidFill>
                <a:srgbClr val="000076"/>
              </a:solidFill>
              <a:cs typeface="Calibri"/>
            </a:endParaRPr>
          </a:p>
          <a:p>
            <a:pPr marL="136843" indent="0" algn="ctr" eaLnBrk="1" fontAlgn="auto" hangingPunct="1">
              <a:spcAft>
                <a:spcPts val="0"/>
              </a:spcAft>
              <a:buNone/>
              <a:defRPr/>
            </a:pPr>
            <a:r>
              <a:rPr lang="en-US" altLang="en-US" sz="2600">
                <a:solidFill>
                  <a:srgbClr val="000076"/>
                </a:solidFill>
                <a:cs typeface="Calibri"/>
              </a:rPr>
              <a:t>*</a:t>
            </a:r>
            <a:r>
              <a:rPr lang="en-US" altLang="en-US" sz="2600" i="1">
                <a:solidFill>
                  <a:srgbClr val="000076"/>
                </a:solidFill>
                <a:cs typeface="Calibri"/>
              </a:rPr>
              <a:t>Single Family Tax Bill</a:t>
            </a:r>
          </a:p>
          <a:p>
            <a:endParaRPr lang="en-US">
              <a:solidFill>
                <a:schemeClr val="tx2"/>
              </a:solidFill>
            </a:endParaRPr>
          </a:p>
        </p:txBody>
      </p:sp>
    </p:spTree>
    <p:extLst>
      <p:ext uri="{BB962C8B-B14F-4D97-AF65-F5344CB8AC3E}">
        <p14:creationId xmlns:p14="http://schemas.microsoft.com/office/powerpoint/2010/main" val="428728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E686-B746-462A-AD82-A62370DC4E54}"/>
              </a:ext>
            </a:extLst>
          </p:cNvPr>
          <p:cNvSpPr>
            <a:spLocks noGrp="1"/>
          </p:cNvSpPr>
          <p:nvPr>
            <p:ph type="title"/>
          </p:nvPr>
        </p:nvSpPr>
        <p:spPr>
          <a:xfrm>
            <a:off x="831850" y="1709739"/>
            <a:ext cx="10515600" cy="758158"/>
          </a:xfrm>
        </p:spPr>
        <p:txBody>
          <a:bodyPr>
            <a:normAutofit fontScale="90000"/>
          </a:bodyPr>
          <a:lstStyle/>
          <a:p>
            <a:br>
              <a:rPr lang="en-US"/>
            </a:br>
            <a:r>
              <a:rPr lang="en-US" sz="4900">
                <a:solidFill>
                  <a:srgbClr val="000099"/>
                </a:solidFill>
              </a:rPr>
              <a:t>Town’s Fiscal Position – State of the Town</a:t>
            </a:r>
            <a:endParaRPr lang="en-US" sz="4900"/>
          </a:p>
        </p:txBody>
      </p:sp>
      <p:sp>
        <p:nvSpPr>
          <p:cNvPr id="4" name="Subtitle 3">
            <a:extLst>
              <a:ext uri="{FF2B5EF4-FFF2-40B4-BE49-F238E27FC236}">
                <a16:creationId xmlns:a16="http://schemas.microsoft.com/office/drawing/2014/main" id="{BA351CF2-036A-5929-D139-E33D0E823472}"/>
              </a:ext>
            </a:extLst>
          </p:cNvPr>
          <p:cNvSpPr>
            <a:spLocks noGrp="1"/>
          </p:cNvSpPr>
          <p:nvPr>
            <p:ph type="body" idx="1"/>
          </p:nvPr>
        </p:nvSpPr>
        <p:spPr>
          <a:xfrm>
            <a:off x="831850" y="2635045"/>
            <a:ext cx="10515600" cy="3454605"/>
          </a:xfrm>
        </p:spPr>
        <p:txBody>
          <a:bodyPr vert="horz" lIns="91440" tIns="45720" rIns="91440" bIns="45720" rtlCol="0" anchor="t">
            <a:normAutofit fontScale="62500" lnSpcReduction="20000"/>
          </a:bodyPr>
          <a:lstStyle/>
          <a:p>
            <a:r>
              <a:rPr lang="en-US" altLang="en-US" sz="5100">
                <a:solidFill>
                  <a:srgbClr val="002060"/>
                </a:solidFill>
              </a:rPr>
              <a:t>Property values remain high/stable </a:t>
            </a:r>
          </a:p>
          <a:p>
            <a:r>
              <a:rPr lang="en-US" altLang="en-US" sz="5100">
                <a:solidFill>
                  <a:srgbClr val="002060"/>
                </a:solidFill>
              </a:rPr>
              <a:t>Tax rate remains low </a:t>
            </a:r>
          </a:p>
          <a:p>
            <a:r>
              <a:rPr lang="en-US" altLang="en-US" sz="5100">
                <a:solidFill>
                  <a:srgbClr val="002060"/>
                </a:solidFill>
              </a:rPr>
              <a:t>AAA Bond Rating (affirmed May 2023) </a:t>
            </a:r>
          </a:p>
          <a:p>
            <a:r>
              <a:rPr lang="en-US" altLang="en-US" sz="5100">
                <a:solidFill>
                  <a:srgbClr val="002060"/>
                </a:solidFill>
              </a:rPr>
              <a:t>Reserves stable/increase vs. FY2023</a:t>
            </a:r>
          </a:p>
          <a:p>
            <a:r>
              <a:rPr lang="en-US" altLang="en-US" sz="5100">
                <a:solidFill>
                  <a:srgbClr val="002060"/>
                </a:solidFill>
              </a:rPr>
              <a:t>Capital projects – Water Capital</a:t>
            </a:r>
          </a:p>
          <a:p>
            <a:r>
              <a:rPr lang="en-US" altLang="en-US" sz="5100">
                <a:solidFill>
                  <a:srgbClr val="002060"/>
                </a:solidFill>
              </a:rPr>
              <a:t>Budget and Financial Policies</a:t>
            </a:r>
          </a:p>
          <a:p>
            <a:r>
              <a:rPr lang="en-US" altLang="en-US" sz="5100">
                <a:solidFill>
                  <a:srgbClr val="002060"/>
                </a:solidFill>
              </a:rPr>
              <a:t>Budget Summits – Multi-year Forecasts</a:t>
            </a:r>
          </a:p>
          <a:p>
            <a:endParaRPr lang="en-US" altLang="en-US" sz="5100" i="1">
              <a:solidFill>
                <a:srgbClr val="002060"/>
              </a:solidFill>
            </a:endParaRPr>
          </a:p>
          <a:p>
            <a:endParaRPr lang="en-US" altLang="en-US" sz="5100">
              <a:solidFill>
                <a:srgbClr val="002060"/>
              </a:solidFill>
              <a:highlight>
                <a:srgbClr val="FFFF00"/>
              </a:highlight>
            </a:endParaRPr>
          </a:p>
        </p:txBody>
      </p:sp>
    </p:spTree>
    <p:extLst>
      <p:ext uri="{BB962C8B-B14F-4D97-AF65-F5344CB8AC3E}">
        <p14:creationId xmlns:p14="http://schemas.microsoft.com/office/powerpoint/2010/main" val="349984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A222-D4E1-A378-E08E-DF29855853AD}"/>
              </a:ext>
            </a:extLst>
          </p:cNvPr>
          <p:cNvSpPr>
            <a:spLocks noGrp="1"/>
          </p:cNvSpPr>
          <p:nvPr>
            <p:ph type="title"/>
          </p:nvPr>
        </p:nvSpPr>
        <p:spPr/>
        <p:txBody>
          <a:bodyPr/>
          <a:lstStyle/>
          <a:p>
            <a:pPr algn="ctr"/>
            <a:r>
              <a:rPr lang="en-US" i="1"/>
              <a:t>Questions/Discussion</a:t>
            </a:r>
          </a:p>
        </p:txBody>
      </p:sp>
      <p:sp>
        <p:nvSpPr>
          <p:cNvPr id="3" name="Text Placeholder 2">
            <a:extLst>
              <a:ext uri="{FF2B5EF4-FFF2-40B4-BE49-F238E27FC236}">
                <a16:creationId xmlns:a16="http://schemas.microsoft.com/office/drawing/2014/main" id="{B51EF3CB-9F96-5FB9-974A-6E40D942D3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15378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1FBC-5C7C-4E88-A91F-15488D2ADFE7}"/>
              </a:ext>
            </a:extLst>
          </p:cNvPr>
          <p:cNvSpPr>
            <a:spLocks noGrp="1"/>
          </p:cNvSpPr>
          <p:nvPr>
            <p:ph type="title"/>
          </p:nvPr>
        </p:nvSpPr>
        <p:spPr>
          <a:xfrm>
            <a:off x="831850" y="1543665"/>
            <a:ext cx="10515600" cy="2407012"/>
          </a:xfrm>
        </p:spPr>
        <p:txBody>
          <a:bodyPr>
            <a:noAutofit/>
          </a:bodyPr>
          <a:lstStyle/>
          <a:p>
            <a:r>
              <a:rPr lang="en-US" sz="5800">
                <a:solidFill>
                  <a:schemeClr val="accent1"/>
                </a:solidFill>
                <a:ea typeface="Calibri" panose="020F0502020204030204" pitchFamily="34" charset="0"/>
                <a:cs typeface="Calibri" panose="020F0502020204030204" pitchFamily="34" charset="0"/>
              </a:rPr>
              <a:t>Agenda Item II. </a:t>
            </a:r>
            <a:br>
              <a:rPr lang="en-US" sz="5800">
                <a:solidFill>
                  <a:schemeClr val="accent1"/>
                </a:solidFill>
                <a:ea typeface="Calibri" panose="020F0502020204030204" pitchFamily="34" charset="0"/>
                <a:cs typeface="Calibri" panose="020F0502020204030204" pitchFamily="34" charset="0"/>
              </a:rPr>
            </a:br>
            <a:r>
              <a:rPr lang="en-US" sz="5800">
                <a:solidFill>
                  <a:schemeClr val="accent1"/>
                </a:solidFill>
                <a:ea typeface="Calibri" panose="020F0502020204030204" pitchFamily="34" charset="0"/>
                <a:cs typeface="Calibri" panose="020F0502020204030204" pitchFamily="34" charset="0"/>
              </a:rPr>
              <a:t>Set Stage for FY</a:t>
            </a:r>
            <a:r>
              <a:rPr lang="en-US" sz="5800">
                <a:solidFill>
                  <a:schemeClr val="accent1"/>
                </a:solidFill>
              </a:rPr>
              <a:t>2025 Budget Decisions (and beyond)</a:t>
            </a:r>
            <a:endParaRPr lang="en-US" sz="5800" b="1">
              <a:latin typeface="+mn-lt"/>
            </a:endParaRPr>
          </a:p>
        </p:txBody>
      </p:sp>
      <p:sp>
        <p:nvSpPr>
          <p:cNvPr id="3" name="Content Placeholder 2">
            <a:extLst>
              <a:ext uri="{FF2B5EF4-FFF2-40B4-BE49-F238E27FC236}">
                <a16:creationId xmlns:a16="http://schemas.microsoft.com/office/drawing/2014/main" id="{3A621D62-0768-44C3-89B1-52B30DD0863A}"/>
              </a:ext>
            </a:extLst>
          </p:cNvPr>
          <p:cNvSpPr>
            <a:spLocks noGrp="1"/>
          </p:cNvSpPr>
          <p:nvPr>
            <p:ph type="body" idx="1"/>
          </p:nvPr>
        </p:nvSpPr>
        <p:spPr>
          <a:xfrm>
            <a:off x="1524000" y="4185137"/>
            <a:ext cx="9823450" cy="1904513"/>
          </a:xfrm>
        </p:spPr>
        <p:txBody>
          <a:bodyPr>
            <a:normAutofit/>
          </a:bodyPr>
          <a:lstStyle/>
          <a:p>
            <a:pPr marL="655955" lvl="1" eaLnBrk="1" hangingPunct="1"/>
            <a:r>
              <a:rPr lang="en-US" altLang="en-US" sz="3000">
                <a:solidFill>
                  <a:schemeClr val="tx2"/>
                </a:solidFill>
                <a:latin typeface="Calibri" pitchFamily="34" charset="0"/>
              </a:rPr>
              <a:t>Overview/Assumptions</a:t>
            </a:r>
          </a:p>
          <a:p>
            <a:pPr marL="655955" lvl="1" eaLnBrk="1" hangingPunct="1"/>
            <a:r>
              <a:rPr lang="en-US" altLang="en-US" sz="3000">
                <a:solidFill>
                  <a:schemeClr val="tx2"/>
                </a:solidFill>
                <a:latin typeface="Calibri" pitchFamily="34" charset="0"/>
              </a:rPr>
              <a:t>Community Priorities</a:t>
            </a:r>
          </a:p>
          <a:p>
            <a:pPr marL="655955" lvl="1" eaLnBrk="1" hangingPunct="1"/>
            <a:r>
              <a:rPr lang="en-US" altLang="en-US" sz="3000">
                <a:solidFill>
                  <a:schemeClr val="tx2"/>
                </a:solidFill>
                <a:latin typeface="Calibri" pitchFamily="34" charset="0"/>
              </a:rPr>
              <a:t>Policy Discussion – Budget Directive</a:t>
            </a:r>
          </a:p>
          <a:p>
            <a:pPr marL="0" indent="0">
              <a:buNone/>
            </a:pPr>
            <a:endParaRPr lang="en-US"/>
          </a:p>
        </p:txBody>
      </p:sp>
    </p:spTree>
    <p:extLst>
      <p:ext uri="{BB962C8B-B14F-4D97-AF65-F5344CB8AC3E}">
        <p14:creationId xmlns:p14="http://schemas.microsoft.com/office/powerpoint/2010/main" val="3217476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E686-B746-462A-AD82-A62370DC4E54}"/>
              </a:ext>
            </a:extLst>
          </p:cNvPr>
          <p:cNvSpPr>
            <a:spLocks noGrp="1"/>
          </p:cNvSpPr>
          <p:nvPr>
            <p:ph type="title"/>
          </p:nvPr>
        </p:nvSpPr>
        <p:spPr>
          <a:xfrm>
            <a:off x="831850" y="1484672"/>
            <a:ext cx="10515600" cy="884902"/>
          </a:xfrm>
        </p:spPr>
        <p:txBody>
          <a:bodyPr>
            <a:normAutofit/>
          </a:bodyPr>
          <a:lstStyle/>
          <a:p>
            <a:pPr algn="ctr"/>
            <a:r>
              <a:rPr lang="en-US" sz="4600" u="sng">
                <a:solidFill>
                  <a:srgbClr val="002060"/>
                </a:solidFill>
              </a:rPr>
              <a:t>Budget Strategies</a:t>
            </a:r>
            <a:endParaRPr lang="en-US" sz="4600">
              <a:solidFill>
                <a:srgbClr val="002060"/>
              </a:solidFill>
            </a:endParaRPr>
          </a:p>
        </p:txBody>
      </p:sp>
      <p:sp>
        <p:nvSpPr>
          <p:cNvPr id="3" name="Text Placeholder 2">
            <a:extLst>
              <a:ext uri="{FF2B5EF4-FFF2-40B4-BE49-F238E27FC236}">
                <a16:creationId xmlns:a16="http://schemas.microsoft.com/office/drawing/2014/main" id="{2C608A0C-3982-4295-976E-EA05FED28A8B}"/>
              </a:ext>
            </a:extLst>
          </p:cNvPr>
          <p:cNvSpPr>
            <a:spLocks noGrp="1"/>
          </p:cNvSpPr>
          <p:nvPr>
            <p:ph type="body" idx="1"/>
          </p:nvPr>
        </p:nvSpPr>
        <p:spPr>
          <a:xfrm>
            <a:off x="831850" y="2514601"/>
            <a:ext cx="10515600" cy="3575050"/>
          </a:xfrm>
        </p:spPr>
        <p:txBody>
          <a:bodyPr>
            <a:normAutofit/>
          </a:bodyPr>
          <a:lstStyle/>
          <a:p>
            <a:pPr marL="0" indent="0" algn="ctr">
              <a:buNone/>
            </a:pPr>
            <a:r>
              <a:rPr lang="en-US" sz="3000">
                <a:solidFill>
                  <a:srgbClr val="002060"/>
                </a:solidFill>
                <a:latin typeface="Calibri" panose="020F0502020204030204" pitchFamily="34" charset="0"/>
                <a:cs typeface="Calibri" panose="020F0502020204030204" pitchFamily="34" charset="0"/>
              </a:rPr>
              <a:t>FY2021 “Budgeting the Unknown” </a:t>
            </a:r>
          </a:p>
          <a:p>
            <a:pPr marL="0" indent="0" algn="ctr">
              <a:buNone/>
            </a:pPr>
            <a:r>
              <a:rPr lang="en-US" sz="3000">
                <a:solidFill>
                  <a:srgbClr val="002060"/>
                </a:solidFill>
              </a:rPr>
              <a:t>FY2022 </a:t>
            </a:r>
            <a:r>
              <a:rPr lang="en-US" sz="3000">
                <a:solidFill>
                  <a:srgbClr val="002060"/>
                </a:solidFill>
                <a:latin typeface="Calibri" panose="020F0502020204030204" pitchFamily="34" charset="0"/>
                <a:cs typeface="Calibri" panose="020F0502020204030204" pitchFamily="34" charset="0"/>
              </a:rPr>
              <a:t>“COVID Core Services Budget”  </a:t>
            </a:r>
          </a:p>
          <a:p>
            <a:pPr marL="0" indent="0" algn="ctr">
              <a:buNone/>
            </a:pPr>
            <a:r>
              <a:rPr lang="en-US" sz="3000">
                <a:solidFill>
                  <a:srgbClr val="002060"/>
                </a:solidFill>
              </a:rPr>
              <a:t>FY2023 “</a:t>
            </a:r>
            <a:r>
              <a:rPr lang="en-US" sz="3000">
                <a:solidFill>
                  <a:srgbClr val="002060"/>
                </a:solidFill>
                <a:latin typeface="Calibri" panose="020F0502020204030204" pitchFamily="34" charset="0"/>
                <a:cs typeface="Calibri" panose="020F0502020204030204" pitchFamily="34" charset="0"/>
              </a:rPr>
              <a:t>Budgeting for a Resilient and Sustainable Future</a:t>
            </a:r>
            <a:r>
              <a:rPr lang="en-US" sz="3000">
                <a:solidFill>
                  <a:srgbClr val="002060"/>
                </a:solidFill>
              </a:rPr>
              <a:t>”</a:t>
            </a:r>
          </a:p>
          <a:p>
            <a:pPr marL="0" indent="0" algn="ctr">
              <a:buNone/>
            </a:pPr>
            <a:r>
              <a:rPr lang="en-US" sz="3000">
                <a:solidFill>
                  <a:srgbClr val="002060"/>
                </a:solidFill>
                <a:latin typeface="Calibri" panose="020F0502020204030204" pitchFamily="34" charset="0"/>
                <a:cs typeface="Calibri" panose="020F0502020204030204" pitchFamily="34" charset="0"/>
              </a:rPr>
              <a:t>FY2024 “Strategic Budgeting for the Future”</a:t>
            </a:r>
          </a:p>
          <a:p>
            <a:pPr marL="0" indent="0" algn="ctr">
              <a:buNone/>
            </a:pPr>
            <a:endParaRPr lang="en-US" sz="3000">
              <a:solidFill>
                <a:srgbClr val="002060"/>
              </a:solidFill>
              <a:latin typeface="Calibri" panose="020F0502020204030204" pitchFamily="34" charset="0"/>
              <a:cs typeface="Calibri" panose="020F0502020204030204" pitchFamily="34" charset="0"/>
            </a:endParaRPr>
          </a:p>
          <a:p>
            <a:pPr marL="0" indent="0" algn="ctr">
              <a:buNone/>
            </a:pPr>
            <a:r>
              <a:rPr lang="en-US" sz="3000">
                <a:solidFill>
                  <a:srgbClr val="002060"/>
                </a:solidFill>
                <a:latin typeface="Calibri" panose="020F0502020204030204" pitchFamily="34" charset="0"/>
                <a:cs typeface="Calibri" panose="020F0502020204030204" pitchFamily="34" charset="0"/>
              </a:rPr>
              <a:t>FY2025 “An All-Encompassing Budget to Chart Chatham’s Future”</a:t>
            </a:r>
            <a:endParaRPr lang="en-US" sz="3000">
              <a:solidFill>
                <a:srgbClr val="002060"/>
              </a:solidFill>
            </a:endParaRPr>
          </a:p>
          <a:p>
            <a:pPr marL="0" indent="0" algn="ctr">
              <a:buNone/>
            </a:pPr>
            <a:endParaRPr lang="en-US" sz="2400"/>
          </a:p>
          <a:p>
            <a:pPr marL="0" indent="0" algn="ctr">
              <a:buNone/>
            </a:pPr>
            <a:endParaRPr lang="en-US" sz="2400"/>
          </a:p>
          <a:p>
            <a:endParaRPr lang="en-US">
              <a:solidFill>
                <a:schemeClr val="tx2"/>
              </a:solidFill>
            </a:endParaRPr>
          </a:p>
        </p:txBody>
      </p:sp>
    </p:spTree>
    <p:extLst>
      <p:ext uri="{BB962C8B-B14F-4D97-AF65-F5344CB8AC3E}">
        <p14:creationId xmlns:p14="http://schemas.microsoft.com/office/powerpoint/2010/main" val="1081218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E686-B746-462A-AD82-A62370DC4E54}"/>
              </a:ext>
            </a:extLst>
          </p:cNvPr>
          <p:cNvSpPr>
            <a:spLocks noGrp="1"/>
          </p:cNvSpPr>
          <p:nvPr>
            <p:ph type="title"/>
          </p:nvPr>
        </p:nvSpPr>
        <p:spPr>
          <a:xfrm>
            <a:off x="831850" y="1484672"/>
            <a:ext cx="10515600" cy="884902"/>
          </a:xfrm>
        </p:spPr>
        <p:txBody>
          <a:bodyPr>
            <a:normAutofit/>
          </a:bodyPr>
          <a:lstStyle/>
          <a:p>
            <a:pPr algn="ctr"/>
            <a:r>
              <a:rPr lang="en-US" sz="4800">
                <a:solidFill>
                  <a:srgbClr val="000099"/>
                </a:solidFill>
                <a:ea typeface="Calibri" panose="020F0502020204030204" pitchFamily="34" charset="0"/>
                <a:cs typeface="Calibri" panose="020F0502020204030204" pitchFamily="34" charset="0"/>
              </a:rPr>
              <a:t>Looking Back to FY2010- Comparison</a:t>
            </a:r>
            <a:endParaRPr lang="en-US" sz="4600"/>
          </a:p>
        </p:txBody>
      </p:sp>
      <p:sp>
        <p:nvSpPr>
          <p:cNvPr id="3" name="Text Placeholder 2">
            <a:extLst>
              <a:ext uri="{FF2B5EF4-FFF2-40B4-BE49-F238E27FC236}">
                <a16:creationId xmlns:a16="http://schemas.microsoft.com/office/drawing/2014/main" id="{2C608A0C-3982-4295-976E-EA05FED28A8B}"/>
              </a:ext>
            </a:extLst>
          </p:cNvPr>
          <p:cNvSpPr>
            <a:spLocks noGrp="1"/>
          </p:cNvSpPr>
          <p:nvPr>
            <p:ph type="body" idx="1"/>
          </p:nvPr>
        </p:nvSpPr>
        <p:spPr>
          <a:xfrm>
            <a:off x="831850" y="3059723"/>
            <a:ext cx="10515600" cy="3029927"/>
          </a:xfrm>
        </p:spPr>
        <p:txBody>
          <a:bodyPr>
            <a:normAutofit/>
          </a:bodyPr>
          <a:lstStyle/>
          <a:p>
            <a:pPr marL="0" indent="0">
              <a:buNone/>
            </a:pPr>
            <a:r>
              <a:rPr lang="en-US" altLang="en-US" sz="3000" b="0">
                <a:solidFill>
                  <a:schemeClr val="tx1"/>
                </a:solidFill>
                <a:effectLst/>
                <a:ea typeface="Calibri" pitchFamily="34" charset="0"/>
                <a:cs typeface="Calibri" pitchFamily="34" charset="0"/>
              </a:rPr>
              <a:t>From a Difficult/Benchmark Budget Year to Current Fiscal Year End (FY2023)</a:t>
            </a:r>
          </a:p>
          <a:p>
            <a:pPr marL="0" indent="0" algn="ctr">
              <a:buNone/>
            </a:pPr>
            <a:endParaRPr lang="en-US" sz="3000">
              <a:solidFill>
                <a:schemeClr val="tx1"/>
              </a:solidFill>
              <a:cs typeface="Calibri" pitchFamily="34" charset="0"/>
            </a:endParaRPr>
          </a:p>
          <a:p>
            <a:pPr marL="44450" eaLnBrk="1" hangingPunct="1"/>
            <a:r>
              <a:rPr lang="en-US" altLang="en-US" sz="3000">
                <a:solidFill>
                  <a:schemeClr val="tx1"/>
                </a:solidFill>
                <a:latin typeface="Calibri" pitchFamily="34" charset="0"/>
                <a:ea typeface="Calibri" pitchFamily="34" charset="0"/>
                <a:cs typeface="Calibri" pitchFamily="34" charset="0"/>
              </a:rPr>
              <a:t>FY2010 Budget vs. FY2023 Budget</a:t>
            </a:r>
          </a:p>
          <a:p>
            <a:pPr marL="44450" eaLnBrk="1" hangingPunct="1"/>
            <a:r>
              <a:rPr lang="en-US" altLang="en-US" sz="3000">
                <a:solidFill>
                  <a:schemeClr val="tx1"/>
                </a:solidFill>
                <a:latin typeface="Calibri" pitchFamily="34" charset="0"/>
                <a:ea typeface="Calibri" pitchFamily="34" charset="0"/>
                <a:cs typeface="Calibri" pitchFamily="34" charset="0"/>
              </a:rPr>
              <a:t>FY2010 Revenue vs. FY2023 Revenue</a:t>
            </a:r>
          </a:p>
          <a:p>
            <a:pPr marL="44450" eaLnBrk="1" hangingPunct="1"/>
            <a:endParaRPr lang="en-US" altLang="en-US" sz="2800">
              <a:solidFill>
                <a:schemeClr val="tx1"/>
              </a:solidFill>
              <a:latin typeface="Calibri" pitchFamily="34" charset="0"/>
              <a:ea typeface="Calibri" pitchFamily="34" charset="0"/>
              <a:cs typeface="Calibri" pitchFamily="34" charset="0"/>
            </a:endParaRPr>
          </a:p>
          <a:p>
            <a:pPr marL="0" indent="0" algn="ctr">
              <a:buNone/>
            </a:pPr>
            <a:endParaRPr lang="en-US" sz="2400"/>
          </a:p>
          <a:p>
            <a:endParaRPr lang="en-US">
              <a:solidFill>
                <a:schemeClr val="tx2"/>
              </a:solidFill>
            </a:endParaRPr>
          </a:p>
        </p:txBody>
      </p:sp>
    </p:spTree>
    <p:extLst>
      <p:ext uri="{BB962C8B-B14F-4D97-AF65-F5344CB8AC3E}">
        <p14:creationId xmlns:p14="http://schemas.microsoft.com/office/powerpoint/2010/main" val="359323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91CCE37-BE14-47EE-90B1-3332D95CC5E0}"/>
              </a:ext>
            </a:extLst>
          </p:cNvPr>
          <p:cNvSpPr>
            <a:spLocks noGrp="1"/>
          </p:cNvSpPr>
          <p:nvPr>
            <p:ph type="sldNum" sz="quarter" idx="12"/>
          </p:nvPr>
        </p:nvSpPr>
        <p:spPr/>
        <p:txBody>
          <a:bodyPr/>
          <a:lstStyle/>
          <a:p>
            <a:pPr>
              <a:defRPr/>
            </a:pPr>
            <a:fld id="{5A627378-344B-4DCA-9081-BCCA07852689}" type="slidenum">
              <a:rPr lang="en-US" altLang="en-US" smtClean="0"/>
              <a:pPr>
                <a:defRPr/>
              </a:pPr>
              <a:t>16</a:t>
            </a:fld>
            <a:endParaRPr lang="en-US" altLang="en-US"/>
          </a:p>
        </p:txBody>
      </p:sp>
      <p:sp>
        <p:nvSpPr>
          <p:cNvPr id="2" name="Title 1"/>
          <p:cNvSpPr>
            <a:spLocks noGrp="1"/>
          </p:cNvSpPr>
          <p:nvPr>
            <p:ph type="title" idx="4294967295"/>
          </p:nvPr>
        </p:nvSpPr>
        <p:spPr>
          <a:xfrm>
            <a:off x="855406" y="1603375"/>
            <a:ext cx="10255046" cy="393700"/>
          </a:xfrm>
        </p:spPr>
        <p:txBody>
          <a:bodyPr>
            <a:normAutofit fontScale="90000"/>
          </a:bodyPr>
          <a:lstStyle/>
          <a:p>
            <a:r>
              <a:rPr lang="en-US" sz="1800" b="1">
                <a:solidFill>
                  <a:srgbClr val="000099"/>
                </a:solidFill>
                <a:latin typeface="Times New Roman" pitchFamily="18" charset="0"/>
                <a:cs typeface="Times New Roman" pitchFamily="18" charset="0"/>
              </a:rPr>
              <a:t>Town of Chatham</a:t>
            </a:r>
            <a:br>
              <a:rPr lang="en-US" sz="1800">
                <a:solidFill>
                  <a:srgbClr val="000099"/>
                </a:solidFill>
              </a:rPr>
            </a:br>
            <a:r>
              <a:rPr lang="en-US" sz="1800">
                <a:solidFill>
                  <a:srgbClr val="000099"/>
                </a:solidFill>
                <a:latin typeface="Times New Roman" pitchFamily="18" charset="0"/>
                <a:cs typeface="Times New Roman" pitchFamily="18" charset="0"/>
              </a:rPr>
              <a:t>Financial Indicators</a:t>
            </a:r>
          </a:p>
        </p:txBody>
      </p:sp>
      <p:sp useBgFill="1">
        <p:nvSpPr>
          <p:cNvPr id="5" name="Title 1"/>
          <p:cNvSpPr txBox="1">
            <a:spLocks/>
          </p:cNvSpPr>
          <p:nvPr/>
        </p:nvSpPr>
        <p:spPr>
          <a:xfrm>
            <a:off x="5105401" y="1602659"/>
            <a:ext cx="5466031" cy="387989"/>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r>
              <a:rPr lang="en-US" sz="1800" b="1">
                <a:solidFill>
                  <a:srgbClr val="000099"/>
                </a:solidFill>
                <a:latin typeface="Times New Roman" pitchFamily="18" charset="0"/>
                <a:cs typeface="Times New Roman" pitchFamily="18" charset="0"/>
              </a:rPr>
              <a:t>Operating Budget Growth</a:t>
            </a:r>
          </a:p>
        </p:txBody>
      </p:sp>
      <p:graphicFrame>
        <p:nvGraphicFramePr>
          <p:cNvPr id="7" name="Chart 6"/>
          <p:cNvGraphicFramePr/>
          <p:nvPr>
            <p:extLst>
              <p:ext uri="{D42A27DB-BD31-4B8C-83A1-F6EECF244321}">
                <p14:modId xmlns:p14="http://schemas.microsoft.com/office/powerpoint/2010/main" val="3802747677"/>
              </p:ext>
            </p:extLst>
          </p:nvPr>
        </p:nvGraphicFramePr>
        <p:xfrm>
          <a:off x="738555" y="2113936"/>
          <a:ext cx="10615246" cy="3489695"/>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52400"/>
            <a:ext cx="88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800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32" y="1479755"/>
            <a:ext cx="2010568" cy="533400"/>
          </a:xfrm>
        </p:spPr>
        <p:txBody>
          <a:bodyPr>
            <a:normAutofit fontScale="90000"/>
          </a:bodyPr>
          <a:lstStyle/>
          <a:p>
            <a:r>
              <a:rPr lang="en-US" sz="1800" b="1">
                <a:solidFill>
                  <a:srgbClr val="000099"/>
                </a:solidFill>
                <a:latin typeface="Times New Roman" pitchFamily="18" charset="0"/>
                <a:cs typeface="Times New Roman" pitchFamily="18" charset="0"/>
              </a:rPr>
              <a:t>Town of Chatham</a:t>
            </a:r>
            <a:br>
              <a:rPr lang="en-US" sz="1800">
                <a:solidFill>
                  <a:srgbClr val="000099"/>
                </a:solidFill>
              </a:rPr>
            </a:br>
            <a:r>
              <a:rPr lang="en-US" sz="1800">
                <a:solidFill>
                  <a:srgbClr val="000099"/>
                </a:solidFill>
                <a:latin typeface="Times New Roman" pitchFamily="18" charset="0"/>
                <a:cs typeface="Times New Roman" pitchFamily="18" charset="0"/>
              </a:rPr>
              <a:t>Financial Indicators</a:t>
            </a:r>
          </a:p>
        </p:txBody>
      </p:sp>
      <p:sp>
        <p:nvSpPr>
          <p:cNvPr id="3" name="Content Placeholder 2"/>
          <p:cNvSpPr>
            <a:spLocks noGrp="1"/>
          </p:cNvSpPr>
          <p:nvPr>
            <p:ph idx="1"/>
          </p:nvPr>
        </p:nvSpPr>
        <p:spPr>
          <a:xfrm>
            <a:off x="1905000" y="5083277"/>
            <a:ext cx="8229600" cy="1120672"/>
          </a:xfrm>
        </p:spPr>
        <p:txBody>
          <a:bodyPr>
            <a:noAutofit/>
          </a:bodyPr>
          <a:lstStyle/>
          <a:p>
            <a:pPr lvl="1"/>
            <a:r>
              <a:rPr lang="en-US" sz="2200">
                <a:solidFill>
                  <a:srgbClr val="040404"/>
                </a:solidFill>
                <a:latin typeface="+mj-lt"/>
              </a:rPr>
              <a:t>Formula: “Growth” Revenues divided by net revenues</a:t>
            </a:r>
          </a:p>
          <a:p>
            <a:pPr lvl="1"/>
            <a:r>
              <a:rPr lang="en-US" sz="2200">
                <a:solidFill>
                  <a:srgbClr val="040404"/>
                </a:solidFill>
                <a:latin typeface="+mj-lt"/>
              </a:rPr>
              <a:t>Warning: </a:t>
            </a:r>
            <a:r>
              <a:rPr lang="en-US" sz="2200">
                <a:latin typeface="+mj-lt"/>
              </a:rPr>
              <a:t>Decreasing Growth Revenues as % revenues </a:t>
            </a:r>
            <a:endParaRPr lang="en-US" sz="2200">
              <a:solidFill>
                <a:srgbClr val="040404"/>
              </a:solidFill>
              <a:latin typeface="+mj-lt"/>
            </a:endParaRPr>
          </a:p>
          <a:p>
            <a:pPr lvl="1"/>
            <a:r>
              <a:rPr lang="en-US" sz="2200">
                <a:solidFill>
                  <a:srgbClr val="040404"/>
                </a:solidFill>
                <a:latin typeface="+mj-lt"/>
              </a:rPr>
              <a:t>Trend: </a:t>
            </a:r>
            <a:r>
              <a:rPr lang="en-US" sz="2200" b="1">
                <a:solidFill>
                  <a:srgbClr val="00B050"/>
                </a:solidFill>
                <a:latin typeface="+mj-lt"/>
              </a:rPr>
              <a:t>Favorable</a:t>
            </a:r>
          </a:p>
        </p:txBody>
      </p:sp>
      <p:sp>
        <p:nvSpPr>
          <p:cNvPr id="5" name="Title 1"/>
          <p:cNvSpPr txBox="1">
            <a:spLocks/>
          </p:cNvSpPr>
          <p:nvPr/>
        </p:nvSpPr>
        <p:spPr>
          <a:xfrm>
            <a:off x="6096000" y="1264576"/>
            <a:ext cx="5466031" cy="68108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r>
              <a:rPr lang="en-US" sz="1800" b="1">
                <a:solidFill>
                  <a:srgbClr val="000099"/>
                </a:solidFill>
                <a:latin typeface="Times New Roman" pitchFamily="18" charset="0"/>
                <a:cs typeface="Times New Roman" pitchFamily="18" charset="0"/>
              </a:rPr>
              <a:t>Local Receipts/Economic Growth Revenues</a:t>
            </a:r>
          </a:p>
        </p:txBody>
      </p:sp>
      <p:graphicFrame>
        <p:nvGraphicFramePr>
          <p:cNvPr id="7" name="Chart 6"/>
          <p:cNvGraphicFramePr/>
          <p:nvPr>
            <p:extLst>
              <p:ext uri="{D42A27DB-BD31-4B8C-83A1-F6EECF244321}">
                <p14:modId xmlns:p14="http://schemas.microsoft.com/office/powerpoint/2010/main" val="3536470368"/>
              </p:ext>
            </p:extLst>
          </p:nvPr>
        </p:nvGraphicFramePr>
        <p:xfrm>
          <a:off x="1828800" y="2013155"/>
          <a:ext cx="8382000" cy="3070121"/>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52400"/>
            <a:ext cx="88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a:extLst>
              <a:ext uri="{FF2B5EF4-FFF2-40B4-BE49-F238E27FC236}">
                <a16:creationId xmlns:a16="http://schemas.microsoft.com/office/drawing/2014/main" id="{7E773C4E-FD1C-44A0-A450-014F585087A7}"/>
              </a:ext>
            </a:extLst>
          </p:cNvPr>
          <p:cNvSpPr>
            <a:spLocks noGrp="1"/>
          </p:cNvSpPr>
          <p:nvPr>
            <p:ph type="sldNum" sz="quarter" idx="12"/>
          </p:nvPr>
        </p:nvSpPr>
        <p:spPr/>
        <p:txBody>
          <a:bodyPr/>
          <a:lstStyle/>
          <a:p>
            <a:pPr>
              <a:defRPr/>
            </a:pPr>
            <a:fld id="{5A627378-344B-4DCA-9081-BCCA07852689}" type="slidenum">
              <a:rPr lang="en-US" altLang="en-US" smtClean="0"/>
              <a:pPr>
                <a:defRPr/>
              </a:pPr>
              <a:t>17</a:t>
            </a:fld>
            <a:endParaRPr lang="en-US" altLang="en-US"/>
          </a:p>
        </p:txBody>
      </p:sp>
    </p:spTree>
    <p:extLst>
      <p:ext uri="{BB962C8B-B14F-4D97-AF65-F5344CB8AC3E}">
        <p14:creationId xmlns:p14="http://schemas.microsoft.com/office/powerpoint/2010/main" val="735917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0152BE-310D-433D-B89E-B1CB844C23E7}"/>
              </a:ext>
            </a:extLst>
          </p:cNvPr>
          <p:cNvSpPr>
            <a:spLocks noGrp="1"/>
          </p:cNvSpPr>
          <p:nvPr>
            <p:ph type="title"/>
          </p:nvPr>
        </p:nvSpPr>
        <p:spPr>
          <a:xfrm>
            <a:off x="1396181" y="1248696"/>
            <a:ext cx="9468464" cy="1189703"/>
          </a:xfrm>
        </p:spPr>
        <p:txBody>
          <a:bodyPr>
            <a:normAutofit/>
          </a:bodyPr>
          <a:lstStyle/>
          <a:p>
            <a:r>
              <a:rPr lang="en-US" sz="3400">
                <a:solidFill>
                  <a:srgbClr val="000099"/>
                </a:solidFill>
              </a:rPr>
              <a:t>Revenue Comparison Q1FY23 vs Q1FY24</a:t>
            </a:r>
          </a:p>
        </p:txBody>
      </p:sp>
      <p:sp>
        <p:nvSpPr>
          <p:cNvPr id="4" name="Slide Number Placeholder 3">
            <a:extLst>
              <a:ext uri="{FF2B5EF4-FFF2-40B4-BE49-F238E27FC236}">
                <a16:creationId xmlns:a16="http://schemas.microsoft.com/office/drawing/2014/main" id="{69CD48BB-D03C-444B-83DD-9752E000466C}"/>
              </a:ext>
            </a:extLst>
          </p:cNvPr>
          <p:cNvSpPr>
            <a:spLocks noGrp="1"/>
          </p:cNvSpPr>
          <p:nvPr>
            <p:ph type="sldNum" sz="quarter" idx="12"/>
          </p:nvPr>
        </p:nvSpPr>
        <p:spPr/>
        <p:txBody>
          <a:bodyPr/>
          <a:lstStyle/>
          <a:p>
            <a:pPr>
              <a:defRPr/>
            </a:pPr>
            <a:fld id="{704B8ED8-2A9C-40D5-AB42-1599BDF87AD3}" type="slidenum">
              <a:rPr lang="en-US" smtClean="0"/>
              <a:pPr>
                <a:defRPr/>
              </a:pPr>
              <a:t>18</a:t>
            </a:fld>
            <a:endParaRPr lang="en-US"/>
          </a:p>
        </p:txBody>
      </p:sp>
      <p:graphicFrame>
        <p:nvGraphicFramePr>
          <p:cNvPr id="12" name="Content Placeholder 11">
            <a:extLst>
              <a:ext uri="{FF2B5EF4-FFF2-40B4-BE49-F238E27FC236}">
                <a16:creationId xmlns:a16="http://schemas.microsoft.com/office/drawing/2014/main" id="{CCDC47FE-2C39-828B-7988-71E1A78D54CA}"/>
              </a:ext>
            </a:extLst>
          </p:cNvPr>
          <p:cNvGraphicFramePr>
            <a:graphicFrameLocks noGrp="1"/>
          </p:cNvGraphicFramePr>
          <p:nvPr>
            <p:ph idx="1"/>
            <p:extLst>
              <p:ext uri="{D42A27DB-BD31-4B8C-83A1-F6EECF244321}">
                <p14:modId xmlns:p14="http://schemas.microsoft.com/office/powerpoint/2010/main" val="2685167259"/>
              </p:ext>
            </p:extLst>
          </p:nvPr>
        </p:nvGraphicFramePr>
        <p:xfrm>
          <a:off x="2250832" y="2110654"/>
          <a:ext cx="7092460" cy="3926726"/>
        </p:xfrm>
        <a:graphic>
          <a:graphicData uri="http://schemas.openxmlformats.org/drawingml/2006/table">
            <a:tbl>
              <a:tblPr/>
              <a:tblGrid>
                <a:gridCol w="3528499">
                  <a:extLst>
                    <a:ext uri="{9D8B030D-6E8A-4147-A177-3AD203B41FA5}">
                      <a16:colId xmlns:a16="http://schemas.microsoft.com/office/drawing/2014/main" val="4018833773"/>
                    </a:ext>
                  </a:extLst>
                </a:gridCol>
                <a:gridCol w="1099331">
                  <a:extLst>
                    <a:ext uri="{9D8B030D-6E8A-4147-A177-3AD203B41FA5}">
                      <a16:colId xmlns:a16="http://schemas.microsoft.com/office/drawing/2014/main" val="1882865514"/>
                    </a:ext>
                  </a:extLst>
                </a:gridCol>
                <a:gridCol w="1099331">
                  <a:extLst>
                    <a:ext uri="{9D8B030D-6E8A-4147-A177-3AD203B41FA5}">
                      <a16:colId xmlns:a16="http://schemas.microsoft.com/office/drawing/2014/main" val="1879996312"/>
                    </a:ext>
                  </a:extLst>
                </a:gridCol>
                <a:gridCol w="1365299">
                  <a:extLst>
                    <a:ext uri="{9D8B030D-6E8A-4147-A177-3AD203B41FA5}">
                      <a16:colId xmlns:a16="http://schemas.microsoft.com/office/drawing/2014/main" val="3459088760"/>
                    </a:ext>
                  </a:extLst>
                </a:gridCol>
              </a:tblGrid>
              <a:tr h="177388">
                <a:tc>
                  <a:txBody>
                    <a:bodyPr/>
                    <a:lstStyle/>
                    <a:p>
                      <a:pPr algn="l" fontAlgn="b"/>
                      <a:r>
                        <a:rPr lang="en-US" sz="1000" b="1" i="0" u="sng" strike="noStrike">
                          <a:solidFill>
                            <a:srgbClr val="FFFFFF"/>
                          </a:solidFill>
                          <a:effectLst/>
                          <a:latin typeface="Arial" panose="020B0604020202020204" pitchFamily="34" charset="0"/>
                        </a:rPr>
                        <a:t> Account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000" b="1" i="0" u="sng" strike="noStrike">
                          <a:solidFill>
                            <a:srgbClr val="FFFFFF"/>
                          </a:solidFill>
                          <a:effectLst/>
                          <a:latin typeface="Arial" panose="020B0604020202020204" pitchFamily="34" charset="0"/>
                        </a:rPr>
                        <a:t> FY2023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000" b="1" i="0" u="sng" strike="noStrike">
                          <a:solidFill>
                            <a:srgbClr val="FFFFFF"/>
                          </a:solidFill>
                          <a:effectLst/>
                          <a:latin typeface="Arial" panose="020B0604020202020204" pitchFamily="34" charset="0"/>
                        </a:rPr>
                        <a:t> FY2024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000" b="1" i="0" u="sng" strike="noStrike">
                          <a:solidFill>
                            <a:srgbClr val="FFFFFF"/>
                          </a:solidFill>
                          <a:effectLst/>
                          <a:latin typeface="Arial" panose="020B0604020202020204" pitchFamily="34" charset="0"/>
                        </a:rPr>
                        <a:t> Difference </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2786593518"/>
                  </a:ext>
                </a:extLst>
              </a:tr>
              <a:tr h="177388">
                <a:tc>
                  <a:txBody>
                    <a:bodyPr/>
                    <a:lstStyle/>
                    <a:p>
                      <a:pPr algn="l" fontAlgn="b"/>
                      <a:r>
                        <a:rPr lang="en-US" sz="1000" b="0" i="0" u="none" strike="noStrike">
                          <a:solidFill>
                            <a:srgbClr val="000000"/>
                          </a:solidFill>
                          <a:effectLst/>
                          <a:latin typeface="Arial" panose="020B0604020202020204" pitchFamily="34" charset="0"/>
                        </a:rPr>
                        <a:t> Motor Vehicle Excise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176,292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104,983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(71,309)</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517008179"/>
                  </a:ext>
                </a:extLst>
              </a:tr>
              <a:tr h="177388">
                <a:tc>
                  <a:txBody>
                    <a:bodyPr/>
                    <a:lstStyle/>
                    <a:p>
                      <a:pPr algn="l" fontAlgn="b"/>
                      <a:r>
                        <a:rPr lang="en-US" sz="1000" b="0" i="0" u="none" strike="noStrike">
                          <a:solidFill>
                            <a:srgbClr val="000000"/>
                          </a:solidFill>
                          <a:effectLst/>
                          <a:latin typeface="Arial" panose="020B0604020202020204" pitchFamily="34" charset="0"/>
                        </a:rPr>
                        <a:t> P&amp;I on taxes &amp; excises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35,717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33,293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(2,424)</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176404254"/>
                  </a:ext>
                </a:extLst>
              </a:tr>
              <a:tr h="177388">
                <a:tc>
                  <a:txBody>
                    <a:bodyPr/>
                    <a:lstStyle/>
                    <a:p>
                      <a:pPr algn="l" fontAlgn="b"/>
                      <a:r>
                        <a:rPr lang="en-US" sz="1000" b="0" i="0" u="none" strike="noStrike">
                          <a:solidFill>
                            <a:srgbClr val="000000"/>
                          </a:solidFill>
                          <a:effectLst/>
                          <a:latin typeface="Arial" panose="020B0604020202020204" pitchFamily="34" charset="0"/>
                        </a:rPr>
                        <a:t> Payments in lieu of taxes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0 </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71014823"/>
                  </a:ext>
                </a:extLst>
              </a:tr>
              <a:tr h="177388">
                <a:tc>
                  <a:txBody>
                    <a:bodyPr/>
                    <a:lstStyle/>
                    <a:p>
                      <a:pPr algn="l" fontAlgn="b"/>
                      <a:r>
                        <a:rPr lang="en-US" sz="1000" b="0" i="0" u="none" strike="noStrike">
                          <a:solidFill>
                            <a:srgbClr val="000000"/>
                          </a:solidFill>
                          <a:effectLst/>
                          <a:latin typeface="Arial" panose="020B0604020202020204" pitchFamily="34" charset="0"/>
                        </a:rPr>
                        <a:t> Hotel/Motel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0 </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44027588"/>
                  </a:ext>
                </a:extLst>
              </a:tr>
              <a:tr h="177388">
                <a:tc>
                  <a:txBody>
                    <a:bodyPr/>
                    <a:lstStyle/>
                    <a:p>
                      <a:pPr algn="l" fontAlgn="b"/>
                      <a:r>
                        <a:rPr lang="en-US" sz="1000" b="0" i="1" u="none" strike="noStrike">
                          <a:solidFill>
                            <a:srgbClr val="000000"/>
                          </a:solidFill>
                          <a:effectLst/>
                          <a:latin typeface="Arial" panose="020B0604020202020204" pitchFamily="34" charset="0"/>
                        </a:rPr>
                        <a:t>          Traditional Lodging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Arial" panose="020B0604020202020204" pitchFamily="34" charset="0"/>
                        </a:rPr>
                        <a:t>     967,122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Arial" panose="020B0604020202020204" pitchFamily="34" charset="0"/>
                        </a:rPr>
                        <a:t>     966,942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(180)</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33281285"/>
                  </a:ext>
                </a:extLst>
              </a:tr>
              <a:tr h="177388">
                <a:tc>
                  <a:txBody>
                    <a:bodyPr/>
                    <a:lstStyle/>
                    <a:p>
                      <a:pPr algn="l" fontAlgn="b"/>
                      <a:r>
                        <a:rPr lang="en-US" sz="1000" b="0" i="1" u="none" strike="noStrike">
                          <a:solidFill>
                            <a:srgbClr val="000000"/>
                          </a:solidFill>
                          <a:effectLst/>
                          <a:latin typeface="Arial" panose="020B0604020202020204" pitchFamily="34" charset="0"/>
                        </a:rPr>
                        <a:t>           Short-term Rental (new 7/1/19)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Arial" panose="020B0604020202020204" pitchFamily="34" charset="0"/>
                        </a:rPr>
                        <a:t>     862,234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Arial" panose="020B0604020202020204" pitchFamily="34" charset="0"/>
                        </a:rPr>
                        <a:t>     891,942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29,708 </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73325574"/>
                  </a:ext>
                </a:extLst>
              </a:tr>
              <a:tr h="177388">
                <a:tc>
                  <a:txBody>
                    <a:bodyPr/>
                    <a:lstStyle/>
                    <a:p>
                      <a:pPr algn="l" fontAlgn="b"/>
                      <a:r>
                        <a:rPr lang="en-US" sz="1000" b="0" i="0" u="none" strike="noStrike">
                          <a:solidFill>
                            <a:srgbClr val="000000"/>
                          </a:solidFill>
                          <a:effectLst/>
                          <a:latin typeface="Arial" panose="020B0604020202020204" pitchFamily="34" charset="0"/>
                        </a:rPr>
                        <a:t> Meals Tax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262,292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267,664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5,372 </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607680450"/>
                  </a:ext>
                </a:extLst>
              </a:tr>
              <a:tr h="177388">
                <a:tc>
                  <a:txBody>
                    <a:bodyPr/>
                    <a:lstStyle/>
                    <a:p>
                      <a:pPr algn="l" fontAlgn="b"/>
                      <a:r>
                        <a:rPr lang="en-US" sz="1000" b="0" i="0" u="none" strike="noStrike">
                          <a:solidFill>
                            <a:srgbClr val="000000"/>
                          </a:solidFill>
                          <a:effectLst/>
                          <a:latin typeface="Arial" panose="020B0604020202020204" pitchFamily="34" charset="0"/>
                        </a:rPr>
                        <a:t> Departmental revenue-recreation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362,932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335,051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(27,881)</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41419113"/>
                  </a:ext>
                </a:extLst>
              </a:tr>
              <a:tr h="177388">
                <a:tc>
                  <a:txBody>
                    <a:bodyPr/>
                    <a:lstStyle/>
                    <a:p>
                      <a:pPr algn="l" fontAlgn="b"/>
                      <a:r>
                        <a:rPr lang="en-US" sz="1000" b="0" i="0" u="none" strike="noStrike">
                          <a:solidFill>
                            <a:srgbClr val="000000"/>
                          </a:solidFill>
                          <a:effectLst/>
                          <a:latin typeface="Arial" panose="020B0604020202020204" pitchFamily="34" charset="0"/>
                        </a:rPr>
                        <a:t> Charges for Services-sewerage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195,334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189,231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(6,103)</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92804832"/>
                  </a:ext>
                </a:extLst>
              </a:tr>
              <a:tr h="177388">
                <a:tc>
                  <a:txBody>
                    <a:bodyPr/>
                    <a:lstStyle/>
                    <a:p>
                      <a:pPr algn="l" fontAlgn="b"/>
                      <a:r>
                        <a:rPr lang="en-US" sz="1000" b="0" i="0" u="none" strike="noStrike">
                          <a:solidFill>
                            <a:srgbClr val="000000"/>
                          </a:solidFill>
                          <a:effectLst/>
                          <a:latin typeface="Arial" panose="020B0604020202020204" pitchFamily="34" charset="0"/>
                        </a:rPr>
                        <a:t> Charges for Services-solid waste disposal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413,811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391,867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(21,944)</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17785513"/>
                  </a:ext>
                </a:extLst>
              </a:tr>
              <a:tr h="177388">
                <a:tc>
                  <a:txBody>
                    <a:bodyPr/>
                    <a:lstStyle/>
                    <a:p>
                      <a:pPr algn="l" fontAlgn="b"/>
                      <a:r>
                        <a:rPr lang="en-US" sz="1000" b="0" i="0" u="none" strike="noStrike">
                          <a:solidFill>
                            <a:srgbClr val="000000"/>
                          </a:solidFill>
                          <a:effectLst/>
                          <a:latin typeface="Arial" panose="020B0604020202020204" pitchFamily="34" charset="0"/>
                        </a:rPr>
                        <a:t> Other charges for services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202,709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225,524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22,815 </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91052367"/>
                  </a:ext>
                </a:extLst>
              </a:tr>
              <a:tr h="177388">
                <a:tc>
                  <a:txBody>
                    <a:bodyPr/>
                    <a:lstStyle/>
                    <a:p>
                      <a:pPr algn="l" fontAlgn="b"/>
                      <a:r>
                        <a:rPr lang="en-US" sz="1000" b="0" i="0" u="none" strike="noStrike">
                          <a:solidFill>
                            <a:srgbClr val="000000"/>
                          </a:solidFill>
                          <a:effectLst/>
                          <a:latin typeface="Arial" panose="020B0604020202020204" pitchFamily="34" charset="0"/>
                        </a:rPr>
                        <a:t> Fees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40,861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22,936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(17,925)</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157510374"/>
                  </a:ext>
                </a:extLst>
              </a:tr>
              <a:tr h="177388">
                <a:tc>
                  <a:txBody>
                    <a:bodyPr/>
                    <a:lstStyle/>
                    <a:p>
                      <a:pPr algn="l" fontAlgn="b"/>
                      <a:r>
                        <a:rPr lang="en-US" sz="1000" b="0" i="0" u="none" strike="noStrike">
                          <a:solidFill>
                            <a:srgbClr val="000000"/>
                          </a:solidFill>
                          <a:effectLst/>
                          <a:latin typeface="Arial" panose="020B0604020202020204" pitchFamily="34" charset="0"/>
                        </a:rPr>
                        <a:t> Rentals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23,147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833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(22,314)</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04070189"/>
                  </a:ext>
                </a:extLst>
              </a:tr>
              <a:tr h="177388">
                <a:tc>
                  <a:txBody>
                    <a:bodyPr/>
                    <a:lstStyle/>
                    <a:p>
                      <a:pPr algn="l" fontAlgn="b"/>
                      <a:r>
                        <a:rPr lang="en-US" sz="1000" b="0" i="0" u="none" strike="noStrike">
                          <a:solidFill>
                            <a:srgbClr val="000000"/>
                          </a:solidFill>
                          <a:effectLst/>
                          <a:latin typeface="Arial" panose="020B0604020202020204" pitchFamily="34" charset="0"/>
                        </a:rPr>
                        <a:t> Other departmental revenue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1,900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1,677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(223)</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192433232"/>
                  </a:ext>
                </a:extLst>
              </a:tr>
              <a:tr h="177388">
                <a:tc>
                  <a:txBody>
                    <a:bodyPr/>
                    <a:lstStyle/>
                    <a:p>
                      <a:pPr algn="l" fontAlgn="b"/>
                      <a:r>
                        <a:rPr lang="en-US" sz="1000" b="0" i="0" u="none" strike="noStrike">
                          <a:solidFill>
                            <a:srgbClr val="000000"/>
                          </a:solidFill>
                          <a:effectLst/>
                          <a:latin typeface="Arial" panose="020B0604020202020204" pitchFamily="34" charset="0"/>
                        </a:rPr>
                        <a:t> Licenses and Permits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175,656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113,675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(61,981)</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9212922"/>
                  </a:ext>
                </a:extLst>
              </a:tr>
              <a:tr h="177388">
                <a:tc>
                  <a:txBody>
                    <a:bodyPr/>
                    <a:lstStyle/>
                    <a:p>
                      <a:pPr algn="l" fontAlgn="b"/>
                      <a:r>
                        <a:rPr lang="en-US" sz="1000" b="0" i="0" u="none" strike="noStrike">
                          <a:solidFill>
                            <a:srgbClr val="000000"/>
                          </a:solidFill>
                          <a:effectLst/>
                          <a:latin typeface="Arial" panose="020B0604020202020204" pitchFamily="34" charset="0"/>
                        </a:rPr>
                        <a:t> Fines and forfeits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20,895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44,675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23,780 </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09228183"/>
                  </a:ext>
                </a:extLst>
              </a:tr>
              <a:tr h="177388">
                <a:tc>
                  <a:txBody>
                    <a:bodyPr/>
                    <a:lstStyle/>
                    <a:p>
                      <a:pPr algn="l" fontAlgn="b"/>
                      <a:r>
                        <a:rPr lang="en-US" sz="1000" b="0" i="0" u="none" strike="noStrike">
                          <a:solidFill>
                            <a:srgbClr val="000000"/>
                          </a:solidFill>
                          <a:effectLst/>
                          <a:latin typeface="Arial" panose="020B0604020202020204" pitchFamily="34" charset="0"/>
                        </a:rPr>
                        <a:t> Special assessments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0 </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78260453"/>
                  </a:ext>
                </a:extLst>
              </a:tr>
              <a:tr h="177388">
                <a:tc>
                  <a:txBody>
                    <a:bodyPr/>
                    <a:lstStyle/>
                    <a:p>
                      <a:pPr algn="l" fontAlgn="b"/>
                      <a:r>
                        <a:rPr lang="en-US" sz="1000" b="0" i="0" u="none" strike="noStrike">
                          <a:solidFill>
                            <a:srgbClr val="000000"/>
                          </a:solidFill>
                          <a:effectLst/>
                          <a:latin typeface="Arial" panose="020B0604020202020204" pitchFamily="34" charset="0"/>
                        </a:rPr>
                        <a:t> Miscellaneous recurring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402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752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350 </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92723339"/>
                  </a:ext>
                </a:extLst>
              </a:tr>
              <a:tr h="177388">
                <a:tc>
                  <a:txBody>
                    <a:bodyPr/>
                    <a:lstStyle/>
                    <a:p>
                      <a:pPr algn="l" fontAlgn="b"/>
                      <a:r>
                        <a:rPr lang="en-US" sz="1000" b="0" i="0" u="none" strike="noStrike">
                          <a:solidFill>
                            <a:srgbClr val="000000"/>
                          </a:solidFill>
                          <a:effectLst/>
                          <a:latin typeface="Arial" panose="020B0604020202020204" pitchFamily="34" charset="0"/>
                        </a:rPr>
                        <a:t> Miscellaneous non-recurring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222,660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249,270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26,610 </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24619686"/>
                  </a:ext>
                </a:extLst>
              </a:tr>
              <a:tr h="201578">
                <a:tc>
                  <a:txBody>
                    <a:bodyPr/>
                    <a:lstStyle/>
                    <a:p>
                      <a:pPr algn="l" fontAlgn="b"/>
                      <a:r>
                        <a:rPr lang="en-US" sz="1000" b="0" i="0" u="none" strike="noStrike">
                          <a:solidFill>
                            <a:srgbClr val="000000"/>
                          </a:solidFill>
                          <a:effectLst/>
                          <a:latin typeface="Arial" panose="020B0604020202020204" pitchFamily="34" charset="0"/>
                        </a:rPr>
                        <a:t> Investment interest income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sng" strike="noStrike">
                          <a:solidFill>
                            <a:srgbClr val="000000"/>
                          </a:solidFill>
                          <a:effectLst/>
                          <a:latin typeface="Arial" panose="020B0604020202020204" pitchFamily="34" charset="0"/>
                        </a:rPr>
                        <a:t>        28,964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0" i="0" u="sng" strike="noStrike">
                          <a:solidFill>
                            <a:srgbClr val="000000"/>
                          </a:solidFill>
                          <a:effectLst/>
                          <a:latin typeface="Arial" panose="020B0604020202020204" pitchFamily="34" charset="0"/>
                        </a:rPr>
                        <a:t>      173,202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000" b="0" i="0" u="sng" strike="noStrike">
                          <a:solidFill>
                            <a:srgbClr val="000000"/>
                          </a:solidFill>
                          <a:effectLst/>
                          <a:latin typeface="Arial" panose="020B0604020202020204" pitchFamily="34" charset="0"/>
                        </a:rPr>
                        <a:t>144,238 </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5454125"/>
                  </a:ext>
                </a:extLst>
              </a:tr>
              <a:tr h="177388">
                <a:tc>
                  <a:txBody>
                    <a:bodyPr/>
                    <a:lstStyle/>
                    <a:p>
                      <a:pPr algn="l" fontAlgn="b"/>
                      <a:r>
                        <a:rPr lang="en-US" sz="1000" b="0" i="0" u="none" strike="noStrike">
                          <a:solidFill>
                            <a:srgbClr val="000000"/>
                          </a:solidFill>
                          <a:effectLst/>
                          <a:latin typeface="Arial" panose="020B0604020202020204" pitchFamily="34" charset="0"/>
                        </a:rPr>
                        <a:t>      Total Receipts </a:t>
                      </a:r>
                    </a:p>
                  </a:txBody>
                  <a:tcPr marL="7620" marR="7620" marT="762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rPr>
                        <a:t> $3,992,928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rPr>
                        <a:t> $4,013,517 </a:t>
                      </a:r>
                    </a:p>
                  </a:txBody>
                  <a:tcPr marL="7620" marR="7620" marT="762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rPr>
                        <a:t> $          20,589 </a:t>
                      </a:r>
                    </a:p>
                  </a:txBody>
                  <a:tcPr marL="7620" marR="7620" marT="762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42468434"/>
                  </a:ext>
                </a:extLst>
              </a:tr>
            </a:tbl>
          </a:graphicData>
        </a:graphic>
      </p:graphicFrame>
    </p:spTree>
    <p:extLst>
      <p:ext uri="{BB962C8B-B14F-4D97-AF65-F5344CB8AC3E}">
        <p14:creationId xmlns:p14="http://schemas.microsoft.com/office/powerpoint/2010/main" val="851940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A222-D4E1-A378-E08E-DF29855853AD}"/>
              </a:ext>
            </a:extLst>
          </p:cNvPr>
          <p:cNvSpPr>
            <a:spLocks noGrp="1"/>
          </p:cNvSpPr>
          <p:nvPr>
            <p:ph type="title"/>
          </p:nvPr>
        </p:nvSpPr>
        <p:spPr/>
        <p:txBody>
          <a:bodyPr/>
          <a:lstStyle/>
          <a:p>
            <a:pPr algn="ctr"/>
            <a:r>
              <a:rPr lang="en-US" i="1"/>
              <a:t>Questions/Discussion</a:t>
            </a:r>
          </a:p>
        </p:txBody>
      </p:sp>
      <p:sp>
        <p:nvSpPr>
          <p:cNvPr id="3" name="Text Placeholder 2">
            <a:extLst>
              <a:ext uri="{FF2B5EF4-FFF2-40B4-BE49-F238E27FC236}">
                <a16:creationId xmlns:a16="http://schemas.microsoft.com/office/drawing/2014/main" id="{B51EF3CB-9F96-5FB9-974A-6E40D942D3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6282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1376516"/>
            <a:ext cx="8229600" cy="796413"/>
          </a:xfrm>
        </p:spPr>
        <p:txBody>
          <a:bodyPr>
            <a:normAutofit/>
          </a:bodyPr>
          <a:lstStyle/>
          <a:p>
            <a:pPr eaLnBrk="1" hangingPunct="1"/>
            <a:r>
              <a:rPr lang="en-US" altLang="en-US" b="1">
                <a:solidFill>
                  <a:srgbClr val="000099"/>
                </a:solidFill>
              </a:rPr>
              <a:t>Budget Summit Outcomes</a:t>
            </a:r>
          </a:p>
        </p:txBody>
      </p:sp>
      <p:sp>
        <p:nvSpPr>
          <p:cNvPr id="6147" name="Content Placeholder 2"/>
          <p:cNvSpPr>
            <a:spLocks noGrp="1"/>
          </p:cNvSpPr>
          <p:nvPr>
            <p:ph idx="1"/>
          </p:nvPr>
        </p:nvSpPr>
        <p:spPr>
          <a:xfrm>
            <a:off x="1043355" y="2379406"/>
            <a:ext cx="10058400" cy="3382297"/>
          </a:xfrm>
        </p:spPr>
        <p:txBody>
          <a:bodyPr>
            <a:normAutofit lnSpcReduction="10000"/>
          </a:bodyPr>
          <a:lstStyle/>
          <a:p>
            <a:pPr lvl="1" eaLnBrk="1" hangingPunct="1"/>
            <a:r>
              <a:rPr lang="en-US" altLang="en-US" sz="2600">
                <a:solidFill>
                  <a:srgbClr val="000000"/>
                </a:solidFill>
                <a:latin typeface="Calibri" pitchFamily="34" charset="0"/>
              </a:rPr>
              <a:t>Better understanding of the Town’s financial condition</a:t>
            </a:r>
          </a:p>
          <a:p>
            <a:pPr lvl="1" eaLnBrk="1" hangingPunct="1"/>
            <a:r>
              <a:rPr lang="en-US" altLang="en-US" sz="2600">
                <a:solidFill>
                  <a:srgbClr val="000000"/>
                </a:solidFill>
                <a:latin typeface="Calibri" pitchFamily="34" charset="0"/>
              </a:rPr>
              <a:t>Identify emerging problems/challenges before they reach serious proportions</a:t>
            </a:r>
          </a:p>
          <a:p>
            <a:pPr lvl="1" eaLnBrk="1" hangingPunct="1"/>
            <a:r>
              <a:rPr lang="en-US" altLang="en-US" sz="2600">
                <a:solidFill>
                  <a:srgbClr val="000000"/>
                </a:solidFill>
                <a:latin typeface="Calibri" pitchFamily="34" charset="0"/>
              </a:rPr>
              <a:t>Identify existing problems requiring correction</a:t>
            </a:r>
          </a:p>
          <a:p>
            <a:pPr lvl="1" eaLnBrk="1" hangingPunct="1"/>
            <a:r>
              <a:rPr lang="en-US" altLang="en-US" sz="2600">
                <a:solidFill>
                  <a:srgbClr val="000000"/>
                </a:solidFill>
                <a:latin typeface="Calibri" pitchFamily="34" charset="0"/>
              </a:rPr>
              <a:t>Discuss service and funding priorities for the Community and present a comprehensive picture of our strengths and challenges </a:t>
            </a:r>
          </a:p>
          <a:p>
            <a:pPr lvl="1" eaLnBrk="1" hangingPunct="1"/>
            <a:r>
              <a:rPr lang="en-US" altLang="en-US" sz="2600">
                <a:solidFill>
                  <a:srgbClr val="000000"/>
                </a:solidFill>
                <a:latin typeface="Calibri" pitchFamily="34" charset="0"/>
              </a:rPr>
              <a:t>Discuss long-range considerations with the annual budget process</a:t>
            </a:r>
          </a:p>
          <a:p>
            <a:pPr lvl="1" eaLnBrk="1" hangingPunct="1"/>
            <a:r>
              <a:rPr lang="en-US" altLang="en-US" sz="2600" i="1">
                <a:solidFill>
                  <a:srgbClr val="000000"/>
                </a:solidFill>
                <a:latin typeface="Calibri" pitchFamily="34" charset="0"/>
              </a:rPr>
              <a:t>And….</a:t>
            </a:r>
            <a:r>
              <a:rPr lang="en-US" sz="1800">
                <a:effectLst/>
                <a:latin typeface="Calibri" panose="020F0502020204030204" pitchFamily="34" charset="0"/>
                <a:ea typeface="Times New Roman" panose="02020603050405020304" pitchFamily="18" charset="0"/>
                <a:cs typeface="Arial" panose="020B0604020202020204" pitchFamily="34" charset="0"/>
              </a:rPr>
              <a:t>  </a:t>
            </a:r>
            <a:r>
              <a:rPr lang="en-US" sz="2600" i="1">
                <a:effectLst/>
                <a:latin typeface="Calibri" panose="020F0502020204030204" pitchFamily="34" charset="0"/>
                <a:ea typeface="Times New Roman" panose="02020603050405020304" pitchFamily="18" charset="0"/>
                <a:cs typeface="Arial" panose="020B0604020202020204" pitchFamily="34" charset="0"/>
              </a:rPr>
              <a:t>ensure what lies before us is a pathway to sustainability and investment in our community</a:t>
            </a:r>
            <a:endParaRPr lang="en-US" altLang="en-US" sz="2600" i="1">
              <a:solidFill>
                <a:srgbClr val="000000"/>
              </a:solidFill>
              <a:latin typeface="Calibri" pitchFamily="34" charset="0"/>
            </a:endParaRPr>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A9C2CD-DCCA-4B9B-B445-7E5D02695B9A}" type="slidenum">
              <a:rPr lang="en-US" altLang="en-US" sz="1400">
                <a:solidFill>
                  <a:schemeClr val="bg1"/>
                </a:solidFill>
              </a:rPr>
              <a:pPr eaLnBrk="1" hangingPunct="1"/>
              <a:t>2</a:t>
            </a:fld>
            <a:endParaRPr lang="en-US" altLang="en-US" sz="14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CC91-95FC-B3C6-3315-4726B722EB2D}"/>
              </a:ext>
            </a:extLst>
          </p:cNvPr>
          <p:cNvSpPr>
            <a:spLocks noGrp="1"/>
          </p:cNvSpPr>
          <p:nvPr>
            <p:ph type="title"/>
          </p:nvPr>
        </p:nvSpPr>
        <p:spPr>
          <a:xfrm>
            <a:off x="550985" y="1570893"/>
            <a:ext cx="11172092" cy="1008185"/>
          </a:xfrm>
        </p:spPr>
        <p:txBody>
          <a:bodyPr>
            <a:noAutofit/>
          </a:bodyPr>
          <a:lstStyle/>
          <a:p>
            <a:pPr marL="0" marR="0" indent="0">
              <a:spcBef>
                <a:spcPts val="0"/>
              </a:spcBef>
              <a:spcAft>
                <a:spcPts val="0"/>
              </a:spcAft>
              <a:buNone/>
            </a:pPr>
            <a:r>
              <a:rPr lang="en-US" sz="3600" b="1" cap="small">
                <a:solidFill>
                  <a:srgbClr val="002060"/>
                </a:solidFill>
                <a:latin typeface="Calibri Light" panose="020F0302020204030204" pitchFamily="34" charset="0"/>
                <a:ea typeface="Times New Roman" panose="02020603050405020304" pitchFamily="18" charset="0"/>
                <a:cs typeface="Calibri Light" panose="020F0302020204030204" pitchFamily="34" charset="0"/>
              </a:rPr>
              <a:t>COMMUNITY PRIORITIES/INITIATIVES – Social Infrastructure </a:t>
            </a:r>
            <a:endParaRPr lang="en-US" sz="3600">
              <a:solidFill>
                <a:srgbClr val="002060"/>
              </a:solidFill>
              <a:effectLst/>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3" name="Text Placeholder 2">
            <a:extLst>
              <a:ext uri="{FF2B5EF4-FFF2-40B4-BE49-F238E27FC236}">
                <a16:creationId xmlns:a16="http://schemas.microsoft.com/office/drawing/2014/main" id="{25901349-1372-7603-8C58-2B3A5D3FAEEF}"/>
              </a:ext>
            </a:extLst>
          </p:cNvPr>
          <p:cNvSpPr>
            <a:spLocks noGrp="1"/>
          </p:cNvSpPr>
          <p:nvPr>
            <p:ph type="body" idx="1"/>
          </p:nvPr>
        </p:nvSpPr>
        <p:spPr>
          <a:xfrm>
            <a:off x="550985" y="2743201"/>
            <a:ext cx="10796465" cy="3346450"/>
          </a:xfrm>
        </p:spPr>
        <p:txBody>
          <a:bodyPr vert="horz" lIns="91440" tIns="45720" rIns="91440" bIns="45720" rtlCol="0" anchor="t">
            <a:normAutofit/>
          </a:bodyPr>
          <a:lstStyle/>
          <a:p>
            <a:pPr marR="0" lvl="0" algn="just">
              <a:spcBef>
                <a:spcPts val="0"/>
              </a:spcBef>
              <a:spcAft>
                <a:spcPts val="0"/>
              </a:spcAft>
              <a:buFont typeface="Wingdings" panose="05000000000000000000" pitchFamily="2" charset="2"/>
              <a:buChar char="ü"/>
            </a:pPr>
            <a:r>
              <a:rPr lang="en-US" sz="2400">
                <a:solidFill>
                  <a:schemeClr val="tx1"/>
                </a:solidFill>
                <a:latin typeface="Calibri" panose="020F0502020204030204" pitchFamily="34" charset="0"/>
                <a:ea typeface="Times New Roman" panose="02020603050405020304" pitchFamily="18" charset="0"/>
                <a:cs typeface="Calibri" panose="020F0502020204030204" pitchFamily="34" charset="0"/>
              </a:rPr>
              <a:t>Chatham Elementary School </a:t>
            </a:r>
            <a:r>
              <a:rPr lang="en-US" sz="2400" i="1">
                <a:solidFill>
                  <a:schemeClr val="tx1"/>
                </a:solidFill>
                <a:latin typeface="Calibri" panose="020F0502020204030204" pitchFamily="34" charset="0"/>
                <a:ea typeface="Times New Roman" panose="02020603050405020304" pitchFamily="18" charset="0"/>
                <a:cs typeface="Calibri" panose="020F0502020204030204" pitchFamily="34" charset="0"/>
              </a:rPr>
              <a:t>(CES</a:t>
            </a:r>
            <a:r>
              <a:rPr lang="en-US" sz="2400">
                <a:solidFill>
                  <a:schemeClr val="tx1"/>
                </a:solidFill>
                <a:latin typeface="Calibri" panose="020F0502020204030204" pitchFamily="34" charset="0"/>
                <a:ea typeface="Times New Roman" panose="02020603050405020304" pitchFamily="18" charset="0"/>
                <a:cs typeface="Calibri" panose="020F0502020204030204" pitchFamily="34" charset="0"/>
              </a:rPr>
              <a:t>) Alternative Investment:  + $777,842</a:t>
            </a:r>
          </a:p>
          <a:p>
            <a:pPr marR="0" lvl="0" algn="just">
              <a:spcBef>
                <a:spcPts val="0"/>
              </a:spcBef>
              <a:spcAft>
                <a:spcPts val="0"/>
              </a:spcAft>
              <a:buFont typeface="Wingdings" panose="05000000000000000000" pitchFamily="2" charset="2"/>
              <a:buChar char="ü"/>
            </a:pPr>
            <a:endParaRPr lang="en-US" sz="240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R="0" lvl="0" algn="just">
              <a:spcBef>
                <a:spcPts val="0"/>
              </a:spcBef>
              <a:spcAft>
                <a:spcPts val="0"/>
              </a:spcAft>
              <a:buFont typeface="Wingdings" panose="05000000000000000000" pitchFamily="2" charset="2"/>
              <a:buChar char="ü"/>
            </a:pPr>
            <a:r>
              <a:rPr lang="en-US" sz="24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Dr. Florence Seldin </a:t>
            </a:r>
            <a:r>
              <a:rPr lang="en-US" sz="2400" i="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Preschoo</a:t>
            </a:r>
            <a:r>
              <a:rPr lang="en-US" sz="24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 Family Support Program:  $180,000 (replenish)</a:t>
            </a:r>
          </a:p>
          <a:p>
            <a:pPr marR="0" lvl="0" algn="just">
              <a:spcBef>
                <a:spcPts val="0"/>
              </a:spcBef>
              <a:spcAft>
                <a:spcPts val="0"/>
              </a:spcAft>
            </a:pPr>
            <a:endParaRPr lang="en-US" sz="24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0"/>
              </a:spcBef>
              <a:buFont typeface="Wingdings" panose="05000000000000000000" pitchFamily="2" charset="2"/>
              <a:buChar char="ü"/>
            </a:pPr>
            <a:r>
              <a:rPr lang="en-US" sz="2400" i="1">
                <a:solidFill>
                  <a:schemeClr val="tx1"/>
                </a:solidFill>
                <a:latin typeface="Calibri" panose="020F0502020204030204" pitchFamily="34" charset="0"/>
                <a:ea typeface="Times New Roman" panose="02020603050405020304" pitchFamily="18" charset="0"/>
                <a:cs typeface="Calibri" panose="020F0502020204030204" pitchFamily="34" charset="0"/>
              </a:rPr>
              <a:t>Childcare Voucher </a:t>
            </a:r>
            <a:r>
              <a:rPr lang="en-US" sz="2400">
                <a:solidFill>
                  <a:schemeClr val="tx1"/>
                </a:solidFill>
                <a:latin typeface="Calibri" panose="020F0502020204030204" pitchFamily="34" charset="0"/>
                <a:ea typeface="Times New Roman" panose="02020603050405020304" pitchFamily="18" charset="0"/>
                <a:cs typeface="Calibri" panose="020F0502020204030204" pitchFamily="34" charset="0"/>
              </a:rPr>
              <a:t>Program: $100,000</a:t>
            </a:r>
          </a:p>
          <a:p>
            <a:pPr algn="just">
              <a:spcBef>
                <a:spcPts val="0"/>
              </a:spcBef>
            </a:pPr>
            <a:endParaRPr lang="en-US" sz="24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0"/>
              </a:spcBef>
              <a:buFont typeface="Wingdings" panose="05000000000000000000" pitchFamily="2" charset="2"/>
              <a:buChar char="ü"/>
            </a:pPr>
            <a:r>
              <a:rPr lang="en-US" sz="2400">
                <a:solidFill>
                  <a:schemeClr val="tx1"/>
                </a:solidFill>
                <a:latin typeface="Calibri"/>
                <a:ea typeface="Times New Roman" panose="02020603050405020304" pitchFamily="18" charset="0"/>
                <a:cs typeface="Calibri"/>
              </a:rPr>
              <a:t>Housing Initiatives – </a:t>
            </a:r>
            <a:r>
              <a:rPr lang="en-US">
                <a:solidFill>
                  <a:schemeClr val="tx1"/>
                </a:solidFill>
                <a:latin typeface="Calibri"/>
                <a:ea typeface="Times New Roman" panose="02020603050405020304" pitchFamily="18" charset="0"/>
                <a:cs typeface="Calibri"/>
              </a:rPr>
              <a:t> </a:t>
            </a:r>
            <a:r>
              <a:rPr lang="en-US" sz="2400">
                <a:solidFill>
                  <a:schemeClr val="tx1"/>
                </a:solidFill>
                <a:latin typeface="Calibri"/>
                <a:ea typeface="Times New Roman" panose="02020603050405020304" pitchFamily="18" charset="0"/>
                <a:cs typeface="Calibri"/>
              </a:rPr>
              <a:t>1533 Main and 0 Meetinghouse Road, Stepping Stones Parcel, </a:t>
            </a:r>
            <a:r>
              <a:rPr lang="en-US">
                <a:solidFill>
                  <a:schemeClr val="tx1"/>
                </a:solidFill>
                <a:latin typeface="Calibri"/>
                <a:ea typeface="Times New Roman" panose="02020603050405020304" pitchFamily="18" charset="0"/>
                <a:cs typeface="Calibri"/>
              </a:rPr>
              <a:t>127 Old Harbor Road</a:t>
            </a:r>
            <a:endParaRPr lang="en-US" sz="2400">
              <a:solidFill>
                <a:schemeClr val="tx1"/>
              </a:solidFill>
              <a:latin typeface="Calibri"/>
              <a:ea typeface="Times New Roman" panose="02020603050405020304" pitchFamily="18" charset="0"/>
              <a:cs typeface="Calibri"/>
            </a:endParaRPr>
          </a:p>
          <a:p>
            <a:pPr marR="0" lvl="0" algn="just">
              <a:spcBef>
                <a:spcPts val="0"/>
              </a:spcBef>
              <a:spcAft>
                <a:spcPts val="0"/>
              </a:spcAft>
              <a:buFont typeface="Wingdings" panose="05000000000000000000" pitchFamily="2" charset="2"/>
              <a:buChar char="ü"/>
            </a:pPr>
            <a:endParaRPr lang="en-US" sz="2400">
              <a:solidFill>
                <a:schemeClr val="tx1"/>
              </a:solidFill>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endParaRPr lang="en-US" sz="2400">
              <a:solidFill>
                <a:srgbClr val="898989"/>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742128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14C39A-ED3D-ED28-2C82-1DA62E162CFF}"/>
              </a:ext>
            </a:extLst>
          </p:cNvPr>
          <p:cNvSpPr txBox="1"/>
          <p:nvPr/>
        </p:nvSpPr>
        <p:spPr>
          <a:xfrm>
            <a:off x="4550060" y="1269052"/>
            <a:ext cx="7316477" cy="4062651"/>
          </a:xfrm>
          <a:prstGeom prst="rect">
            <a:avLst/>
          </a:prstGeom>
          <a:noFill/>
        </p:spPr>
        <p:txBody>
          <a:bodyPr wrap="square" rtlCol="0">
            <a:spAutoFit/>
          </a:bodyPr>
          <a:lstStyle/>
          <a:p>
            <a:endParaRPr lang="en-US">
              <a:latin typeface="Georgia" panose="02040502050405020303" pitchFamily="18" charset="0"/>
            </a:endParaRPr>
          </a:p>
          <a:p>
            <a:pPr marL="342900" indent="-342900">
              <a:buBlip>
                <a:blip r:embed="rId3"/>
              </a:buBlip>
            </a:pPr>
            <a:r>
              <a:rPr lang="en-US" sz="2000">
                <a:latin typeface="Calibri" panose="020F0502020204030204" pitchFamily="34" charset="0"/>
                <a:cs typeface="Calibri" panose="020F0502020204030204" pitchFamily="34" charset="0"/>
              </a:rPr>
              <a:t>Align department appropriations to produce equitable outcomes </a:t>
            </a:r>
          </a:p>
          <a:p>
            <a:pPr marL="342900" indent="-342900">
              <a:buBlip>
                <a:blip r:embed="rId3"/>
              </a:buBlip>
            </a:pPr>
            <a:endParaRPr lang="en-US" sz="2000">
              <a:latin typeface="Calibri" panose="020F0502020204030204" pitchFamily="34" charset="0"/>
              <a:cs typeface="Calibri" panose="020F0502020204030204" pitchFamily="34" charset="0"/>
            </a:endParaRPr>
          </a:p>
          <a:p>
            <a:pPr marL="342900" indent="-342900">
              <a:buBlip>
                <a:blip r:embed="rId3"/>
              </a:buBlip>
            </a:pPr>
            <a:r>
              <a:rPr lang="en-US" sz="2000">
                <a:latin typeface="Calibri" panose="020F0502020204030204" pitchFamily="34" charset="0"/>
                <a:cs typeface="Calibri" panose="020F0502020204030204" pitchFamily="34" charset="0"/>
              </a:rPr>
              <a:t>Allocate resources to mitigate barriers to accessing critical services and opportunities </a:t>
            </a:r>
          </a:p>
          <a:p>
            <a:pPr marL="342900" indent="-342900">
              <a:buBlip>
                <a:blip r:embed="rId3"/>
              </a:buBlip>
            </a:pPr>
            <a:endParaRPr lang="en-US" sz="2000">
              <a:latin typeface="Calibri" panose="020F0502020204030204" pitchFamily="34" charset="0"/>
              <a:cs typeface="Calibri" panose="020F0502020204030204" pitchFamily="34" charset="0"/>
            </a:endParaRPr>
          </a:p>
          <a:p>
            <a:pPr marL="342900" indent="-342900">
              <a:buBlip>
                <a:blip r:embed="rId3"/>
              </a:buBlip>
            </a:pPr>
            <a:r>
              <a:rPr lang="en-US" sz="2000">
                <a:latin typeface="Calibri" panose="020F0502020204030204" pitchFamily="34" charset="0"/>
                <a:cs typeface="Calibri" panose="020F0502020204030204" pitchFamily="34" charset="0"/>
              </a:rPr>
              <a:t>Invest in equitable capital priorities</a:t>
            </a:r>
          </a:p>
          <a:p>
            <a:pPr marL="342900" indent="-342900">
              <a:buBlip>
                <a:blip r:embed="rId3"/>
              </a:buBlip>
            </a:pPr>
            <a:endParaRPr lang="en-US" sz="2000">
              <a:latin typeface="Calibri" panose="020F0502020204030204" pitchFamily="34" charset="0"/>
              <a:cs typeface="Calibri" panose="020F0502020204030204" pitchFamily="34" charset="0"/>
            </a:endParaRPr>
          </a:p>
          <a:p>
            <a:pPr marL="342900" indent="-342900">
              <a:buBlip>
                <a:blip r:embed="rId3"/>
              </a:buBlip>
            </a:pPr>
            <a:r>
              <a:rPr lang="en-US" sz="2000">
                <a:latin typeface="Calibri" panose="020F0502020204030204" pitchFamily="34" charset="0"/>
                <a:cs typeface="Calibri" panose="020F0502020204030204" pitchFamily="34" charset="0"/>
              </a:rPr>
              <a:t>Use data to better inform decision-making and resource allocation </a:t>
            </a:r>
          </a:p>
          <a:p>
            <a:pPr marL="342900" indent="-342900">
              <a:buBlip>
                <a:blip r:embed="rId3"/>
              </a:buBlip>
            </a:pPr>
            <a:endParaRPr lang="en-US" sz="2000">
              <a:latin typeface="Calibri" panose="020F0502020204030204" pitchFamily="34" charset="0"/>
              <a:cs typeface="Calibri" panose="020F0502020204030204" pitchFamily="34" charset="0"/>
            </a:endParaRPr>
          </a:p>
          <a:p>
            <a:pPr marL="342900" indent="-342900">
              <a:buBlip>
                <a:blip r:embed="rId3"/>
              </a:buBlip>
            </a:pPr>
            <a:r>
              <a:rPr lang="en-US" sz="2000">
                <a:latin typeface="Calibri" panose="020F0502020204030204" pitchFamily="34" charset="0"/>
                <a:cs typeface="Calibri" panose="020F0502020204030204" pitchFamily="34" charset="0"/>
              </a:rPr>
              <a:t>Formalizing equity budgeting policies, processes, procedures, and guidelines</a:t>
            </a:r>
          </a:p>
        </p:txBody>
      </p:sp>
      <p:pic>
        <p:nvPicPr>
          <p:cNvPr id="3" name="Picture 2" descr="A picture containing hat&#10;&#10;Description automatically generated">
            <a:extLst>
              <a:ext uri="{FF2B5EF4-FFF2-40B4-BE49-F238E27FC236}">
                <a16:creationId xmlns:a16="http://schemas.microsoft.com/office/drawing/2014/main" id="{8946E527-DD23-E54A-C3C6-168BB67A298D}"/>
              </a:ext>
            </a:extLst>
          </p:cNvPr>
          <p:cNvPicPr>
            <a:picLocks noChangeAspect="1"/>
          </p:cNvPicPr>
          <p:nvPr/>
        </p:nvPicPr>
        <p:blipFill rotWithShape="1">
          <a:blip r:embed="rId3">
            <a:extLst>
              <a:ext uri="{28A0092B-C50C-407E-A947-70E740481C1C}">
                <a14:useLocalDpi xmlns:a14="http://schemas.microsoft.com/office/drawing/2010/main" val="0"/>
              </a:ext>
            </a:extLst>
          </a:blip>
          <a:srcRect l="2943" r="5583" b="1"/>
          <a:stretch/>
        </p:blipFill>
        <p:spPr>
          <a:xfrm>
            <a:off x="325463" y="1371121"/>
            <a:ext cx="4566952" cy="5120588"/>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F5AF7688-67DB-895F-05DE-575CDDA4431F}"/>
              </a:ext>
            </a:extLst>
          </p:cNvPr>
          <p:cNvSpPr txBox="1"/>
          <p:nvPr/>
        </p:nvSpPr>
        <p:spPr>
          <a:xfrm>
            <a:off x="945039" y="2318150"/>
            <a:ext cx="2354344" cy="2862322"/>
          </a:xfrm>
          <a:prstGeom prst="rect">
            <a:avLst/>
          </a:prstGeom>
          <a:noFill/>
        </p:spPr>
        <p:txBody>
          <a:bodyPr wrap="square">
            <a:spAutoFit/>
          </a:bodyPr>
          <a:lstStyle/>
          <a:p>
            <a:pPr algn="ctr"/>
            <a:r>
              <a:rPr lang="en-US" sz="3600">
                <a:solidFill>
                  <a:schemeClr val="bg1"/>
                </a:solidFill>
                <a:latin typeface="Georgia" panose="02040502050405020303" pitchFamily="18" charset="0"/>
              </a:rPr>
              <a:t>Inclusive Municipal Budgeting What Can we Do?</a:t>
            </a:r>
          </a:p>
        </p:txBody>
      </p:sp>
    </p:spTree>
    <p:extLst>
      <p:ext uri="{BB962C8B-B14F-4D97-AF65-F5344CB8AC3E}">
        <p14:creationId xmlns:p14="http://schemas.microsoft.com/office/powerpoint/2010/main" val="2767267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475D87-6B8A-4A52-B708-BC9D9C859296}"/>
              </a:ext>
            </a:extLst>
          </p:cNvPr>
          <p:cNvSpPr>
            <a:spLocks noGrp="1"/>
          </p:cNvSpPr>
          <p:nvPr>
            <p:ph type="title"/>
          </p:nvPr>
        </p:nvSpPr>
        <p:spPr>
          <a:xfrm>
            <a:off x="1981200" y="1327355"/>
            <a:ext cx="8229600" cy="764458"/>
          </a:xfrm>
        </p:spPr>
        <p:txBody>
          <a:bodyPr>
            <a:normAutofit/>
          </a:bodyPr>
          <a:lstStyle/>
          <a:p>
            <a:pPr algn="ctr"/>
            <a:r>
              <a:rPr lang="en-US" sz="4000" b="1" cap="small">
                <a:solidFill>
                  <a:srgbClr val="000099"/>
                </a:solidFill>
                <a:latin typeface="Calibri" panose="020F0502020204030204" pitchFamily="34" charset="0"/>
                <a:ea typeface="Times New Roman" panose="02020603050405020304" pitchFamily="18" charset="0"/>
              </a:rPr>
              <a:t>Select Board Town Value Statements</a:t>
            </a:r>
            <a:r>
              <a:rPr lang="en-US" sz="4000" i="1">
                <a:solidFill>
                  <a:srgbClr val="000099"/>
                </a:solidFill>
                <a:latin typeface="Calibri" panose="020F0502020204030204" pitchFamily="34" charset="0"/>
                <a:ea typeface="Times New Roman" panose="02020603050405020304" pitchFamily="18" charset="0"/>
              </a:rPr>
              <a:t>:</a:t>
            </a:r>
            <a:endParaRPr lang="en-US">
              <a:solidFill>
                <a:srgbClr val="000099"/>
              </a:solidFill>
            </a:endParaRPr>
          </a:p>
        </p:txBody>
      </p:sp>
      <p:sp>
        <p:nvSpPr>
          <p:cNvPr id="6" name="Content Placeholder 5">
            <a:extLst>
              <a:ext uri="{FF2B5EF4-FFF2-40B4-BE49-F238E27FC236}">
                <a16:creationId xmlns:a16="http://schemas.microsoft.com/office/drawing/2014/main" id="{D4ABD13C-1E83-4464-BBCF-79DE56458C84}"/>
              </a:ext>
            </a:extLst>
          </p:cNvPr>
          <p:cNvSpPr>
            <a:spLocks noGrp="1"/>
          </p:cNvSpPr>
          <p:nvPr>
            <p:ph idx="1"/>
          </p:nvPr>
        </p:nvSpPr>
        <p:spPr>
          <a:xfrm>
            <a:off x="462116" y="2333112"/>
            <a:ext cx="11405419" cy="3772719"/>
          </a:xfrm>
        </p:spPr>
        <p:txBody>
          <a:bodyPr vert="horz" lIns="91440" tIns="45720" rIns="91440" bIns="45720" rtlCol="0" anchor="t">
            <a:normAutofit fontScale="92500" lnSpcReduction="10000"/>
          </a:bodyPr>
          <a:lstStyle/>
          <a:p>
            <a:pPr marL="0" indent="0">
              <a:spcBef>
                <a:spcPts val="0"/>
              </a:spcBef>
              <a:buNone/>
              <a:tabLst>
                <a:tab pos="571500" algn="l"/>
              </a:tabLst>
            </a:pPr>
            <a:r>
              <a:rPr lang="en-US" sz="2400" u="sng">
                <a:latin typeface="Calibri"/>
                <a:ea typeface="Times New Roman" panose="02020603050405020304" pitchFamily="18" charset="0"/>
                <a:cs typeface="Times New Roman"/>
              </a:rPr>
              <a:t>Scheduled for review on October 31, 2023</a:t>
            </a:r>
            <a:endParaRPr lang="en-US" sz="2400" u="sng">
              <a:latin typeface="Calibri" panose="020F0502020204030204" pitchFamily="34" charset="0"/>
              <a:ea typeface="Times New Roman" panose="02020603050405020304" pitchFamily="18" charset="0"/>
              <a:cs typeface="Times New Roman" panose="02020603050405020304" pitchFamily="18" charset="0"/>
            </a:endParaRPr>
          </a:p>
          <a:p>
            <a:pPr marL="171450" indent="-171450">
              <a:spcBef>
                <a:spcPts val="0"/>
              </a:spcBef>
              <a:buFont typeface="+mj-lt"/>
              <a:buAutoNum type="alphaUcPeriod"/>
              <a:tabLst>
                <a:tab pos="571500" algn="l"/>
              </a:tabLst>
            </a:pPr>
            <a:r>
              <a:rPr lang="en-US" sz="2400">
                <a:latin typeface="Calibri"/>
                <a:ea typeface="Times New Roman" panose="02020603050405020304" pitchFamily="18" charset="0"/>
                <a:cs typeface="Times New Roman"/>
              </a:rPr>
              <a:t> Protect and Enhance the </a:t>
            </a:r>
            <a:r>
              <a:rPr lang="en-US" sz="2400" b="1">
                <a:latin typeface="Calibri"/>
                <a:ea typeface="Times New Roman" panose="02020603050405020304" pitchFamily="18" charset="0"/>
                <a:cs typeface="Times New Roman"/>
              </a:rPr>
              <a:t>Financial Health </a:t>
            </a:r>
            <a:r>
              <a:rPr lang="en-US" sz="2400">
                <a:latin typeface="Calibri"/>
                <a:ea typeface="Times New Roman" panose="02020603050405020304" pitchFamily="18" charset="0"/>
                <a:cs typeface="Times New Roman"/>
              </a:rPr>
              <a:t>of the Town</a:t>
            </a:r>
          </a:p>
          <a:p>
            <a:pPr marL="171450" indent="-171450">
              <a:spcBef>
                <a:spcPts val="0"/>
              </a:spcBef>
              <a:buFont typeface="+mj-lt"/>
              <a:buAutoNum type="alphaUcPeriod"/>
              <a:tabLst>
                <a:tab pos="342900" algn="l"/>
              </a:tabLst>
            </a:pPr>
            <a:r>
              <a:rPr lang="en-US" sz="2400">
                <a:latin typeface="Calibri"/>
                <a:ea typeface="Times New Roman" panose="02020603050405020304" pitchFamily="18" charset="0"/>
                <a:cs typeface="Times New Roman"/>
              </a:rPr>
              <a:t> Protect and Enhance the </a:t>
            </a:r>
            <a:r>
              <a:rPr lang="en-US" sz="2400" b="1">
                <a:latin typeface="Calibri"/>
                <a:ea typeface="Times New Roman" panose="02020603050405020304" pitchFamily="18" charset="0"/>
                <a:cs typeface="Times New Roman"/>
              </a:rPr>
              <a:t>Educational Excellence </a:t>
            </a:r>
            <a:r>
              <a:rPr lang="en-US" sz="2400">
                <a:latin typeface="Calibri"/>
                <a:ea typeface="Times New Roman" panose="02020603050405020304" pitchFamily="18" charset="0"/>
                <a:cs typeface="Times New Roman"/>
              </a:rPr>
              <a:t>offered by the Town</a:t>
            </a:r>
          </a:p>
          <a:p>
            <a:pPr marL="171450" indent="-171450">
              <a:spcBef>
                <a:spcPts val="0"/>
              </a:spcBef>
              <a:buFont typeface="+mj-lt"/>
              <a:buAutoNum type="alphaUcPeriod"/>
              <a:tabLst>
                <a:tab pos="342900" algn="l"/>
              </a:tabLst>
            </a:pPr>
            <a:r>
              <a:rPr lang="en-US" sz="2400">
                <a:latin typeface="Calibri"/>
                <a:ea typeface="Times New Roman" panose="02020603050405020304" pitchFamily="18" charset="0"/>
                <a:cs typeface="Times New Roman"/>
              </a:rPr>
              <a:t> Protect and Enhance Future </a:t>
            </a:r>
            <a:r>
              <a:rPr lang="en-US" sz="2400" b="1">
                <a:latin typeface="Calibri"/>
                <a:ea typeface="Times New Roman" panose="02020603050405020304" pitchFamily="18" charset="0"/>
                <a:cs typeface="Times New Roman"/>
              </a:rPr>
              <a:t>Use of Town Land/ Buildings/Facilities</a:t>
            </a:r>
          </a:p>
          <a:p>
            <a:pPr marL="171450" indent="-171450">
              <a:spcBef>
                <a:spcPts val="0"/>
              </a:spcBef>
              <a:buFont typeface="+mj-lt"/>
              <a:buAutoNum type="alphaUcPeriod"/>
              <a:tabLst>
                <a:tab pos="342900" algn="l"/>
              </a:tabLst>
            </a:pPr>
            <a:r>
              <a:rPr lang="en-US" sz="2400">
                <a:latin typeface="Calibri"/>
                <a:ea typeface="Times New Roman" panose="02020603050405020304" pitchFamily="18" charset="0"/>
                <a:cs typeface="Times New Roman"/>
              </a:rPr>
              <a:t> Protect and Enhance the </a:t>
            </a:r>
            <a:r>
              <a:rPr lang="en-US" sz="2400" b="1">
                <a:latin typeface="Calibri"/>
                <a:ea typeface="Times New Roman" panose="02020603050405020304" pitchFamily="18" charset="0"/>
                <a:cs typeface="Times New Roman"/>
              </a:rPr>
              <a:t>Professionalism and Effectiveness </a:t>
            </a:r>
            <a:r>
              <a:rPr lang="en-US" sz="2400">
                <a:latin typeface="Calibri"/>
                <a:ea typeface="Times New Roman" panose="02020603050405020304" pitchFamily="18" charset="0"/>
                <a:cs typeface="Times New Roman"/>
              </a:rPr>
              <a:t>of the Town’s Staff, Boards and Committees</a:t>
            </a:r>
          </a:p>
          <a:p>
            <a:pPr marL="171450" indent="-171450">
              <a:spcBef>
                <a:spcPts val="0"/>
              </a:spcBef>
              <a:buFont typeface="+mj-lt"/>
              <a:buAutoNum type="alphaUcPeriod"/>
              <a:tabLst>
                <a:tab pos="342900" algn="l"/>
              </a:tabLst>
            </a:pPr>
            <a:r>
              <a:rPr lang="en-US" sz="2400">
                <a:latin typeface="Calibri"/>
                <a:ea typeface="Times New Roman" panose="02020603050405020304" pitchFamily="18" charset="0"/>
                <a:cs typeface="Times New Roman"/>
              </a:rPr>
              <a:t> Protect the </a:t>
            </a:r>
            <a:r>
              <a:rPr lang="en-US" sz="2400" b="1">
                <a:latin typeface="Calibri"/>
                <a:ea typeface="Times New Roman" panose="02020603050405020304" pitchFamily="18" charset="0"/>
                <a:cs typeface="Times New Roman"/>
              </a:rPr>
              <a:t>Environmental and Historic Quality </a:t>
            </a:r>
            <a:r>
              <a:rPr lang="en-US" sz="2400">
                <a:latin typeface="Calibri"/>
                <a:ea typeface="Times New Roman" panose="02020603050405020304" pitchFamily="18" charset="0"/>
                <a:cs typeface="Times New Roman"/>
              </a:rPr>
              <a:t>of the Town, and Drinking </a:t>
            </a:r>
            <a:r>
              <a:rPr lang="en-US" sz="2400" b="1">
                <a:latin typeface="Calibri"/>
                <a:ea typeface="Times New Roman" panose="02020603050405020304" pitchFamily="18" charset="0"/>
                <a:cs typeface="Times New Roman"/>
              </a:rPr>
              <a:t>Water</a:t>
            </a:r>
            <a:r>
              <a:rPr lang="en-US" sz="2400">
                <a:latin typeface="Calibri"/>
                <a:ea typeface="Times New Roman" panose="02020603050405020304" pitchFamily="18" charset="0"/>
                <a:cs typeface="Times New Roman"/>
              </a:rPr>
              <a:t> Supply</a:t>
            </a:r>
          </a:p>
          <a:p>
            <a:pPr marL="171450" indent="-171450">
              <a:spcBef>
                <a:spcPts val="0"/>
              </a:spcBef>
              <a:buFont typeface="+mj-lt"/>
              <a:buAutoNum type="alphaUcPeriod"/>
              <a:tabLst>
                <a:tab pos="342900" algn="l"/>
              </a:tabLst>
            </a:pPr>
            <a:r>
              <a:rPr lang="en-US" sz="2400">
                <a:latin typeface="Calibri"/>
                <a:ea typeface="Times New Roman" panose="02020603050405020304" pitchFamily="18" charset="0"/>
                <a:cs typeface="Times New Roman"/>
              </a:rPr>
              <a:t> Support </a:t>
            </a:r>
            <a:r>
              <a:rPr lang="en-US" sz="2400" b="1">
                <a:latin typeface="Calibri"/>
                <a:ea typeface="Times New Roman" panose="02020603050405020304" pitchFamily="18" charset="0"/>
                <a:cs typeface="Times New Roman"/>
              </a:rPr>
              <a:t>Demographic Diversity </a:t>
            </a:r>
            <a:r>
              <a:rPr lang="en-US" sz="2400">
                <a:latin typeface="Calibri"/>
                <a:ea typeface="Times New Roman" panose="02020603050405020304" pitchFamily="18" charset="0"/>
                <a:cs typeface="Times New Roman"/>
              </a:rPr>
              <a:t>by Addressing the Unique Needs of Younger and Senior Populations</a:t>
            </a:r>
          </a:p>
          <a:p>
            <a:pPr marL="171450" indent="-171450">
              <a:spcBef>
                <a:spcPts val="0"/>
              </a:spcBef>
              <a:buFont typeface="+mj-lt"/>
              <a:buAutoNum type="alphaUcPeriod"/>
              <a:tabLst>
                <a:tab pos="342900" algn="l"/>
              </a:tabLst>
            </a:pPr>
            <a:r>
              <a:rPr lang="en-US" sz="2400">
                <a:latin typeface="Calibri"/>
                <a:ea typeface="Times New Roman" panose="02020603050405020304" pitchFamily="18" charset="0"/>
                <a:cs typeface="Times New Roman"/>
              </a:rPr>
              <a:t> Enhance </a:t>
            </a:r>
            <a:r>
              <a:rPr lang="en-US" sz="2400" b="1">
                <a:latin typeface="Calibri"/>
                <a:ea typeface="Times New Roman" panose="02020603050405020304" pitchFamily="18" charset="0"/>
                <a:cs typeface="Times New Roman"/>
              </a:rPr>
              <a:t>Relationships and Communications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spcBef>
                <a:spcPts val="0"/>
              </a:spcBef>
              <a:buFont typeface="+mj-lt"/>
              <a:buAutoNum type="alphaUcPeriod"/>
              <a:tabLst>
                <a:tab pos="342900" algn="l"/>
              </a:tabLst>
            </a:pPr>
            <a:r>
              <a:rPr lang="en-US" sz="2400">
                <a:latin typeface="Calibri"/>
                <a:ea typeface="Times New Roman" panose="02020603050405020304" pitchFamily="18" charset="0"/>
                <a:cs typeface="Times New Roman"/>
              </a:rPr>
              <a:t> Emphasize </a:t>
            </a:r>
            <a:r>
              <a:rPr lang="en-US" sz="2400" b="1">
                <a:latin typeface="Calibri"/>
                <a:ea typeface="Times New Roman" panose="02020603050405020304" pitchFamily="18" charset="0"/>
                <a:cs typeface="Times New Roman"/>
              </a:rPr>
              <a:t>Long-Term, Strategic Planning</a:t>
            </a:r>
          </a:p>
          <a:p>
            <a:pPr marL="171450" indent="-171450">
              <a:spcBef>
                <a:spcPts val="0"/>
              </a:spcBef>
              <a:buFont typeface="+mj-lt"/>
              <a:buAutoNum type="alphaUcPeriod"/>
              <a:tabLst>
                <a:tab pos="342900" algn="l"/>
              </a:tabLst>
            </a:pPr>
            <a:r>
              <a:rPr lang="en-US" sz="2400">
                <a:latin typeface="Calibri"/>
                <a:ea typeface="Times New Roman" panose="02020603050405020304" pitchFamily="18" charset="0"/>
                <a:cs typeface="Times New Roman"/>
              </a:rPr>
              <a:t>  Enhance </a:t>
            </a:r>
            <a:r>
              <a:rPr lang="en-US" sz="2400" b="1">
                <a:latin typeface="Calibri"/>
                <a:ea typeface="Times New Roman" panose="02020603050405020304" pitchFamily="18" charset="0"/>
                <a:cs typeface="Times New Roman"/>
              </a:rPr>
              <a:t>Effectiveness and Efficiency</a:t>
            </a:r>
          </a:p>
          <a:p>
            <a:pPr marL="171450" indent="-171450">
              <a:spcBef>
                <a:spcPts val="0"/>
              </a:spcBef>
              <a:buFont typeface="+mj-lt"/>
              <a:buAutoNum type="alphaUcPeriod"/>
              <a:tabLst>
                <a:tab pos="342900" algn="l"/>
              </a:tabLst>
            </a:pPr>
            <a:r>
              <a:rPr lang="en-US" sz="2400">
                <a:effectLst/>
                <a:latin typeface="Calibri" panose="020F0502020204030204" pitchFamily="34" charset="0"/>
                <a:ea typeface="Times New Roman" panose="02020603050405020304" pitchFamily="18" charset="0"/>
                <a:cs typeface="Times New Roman" panose="02020603050405020304" pitchFamily="18" charset="0"/>
              </a:rPr>
              <a:t> Protect and Enhance </a:t>
            </a:r>
            <a:r>
              <a:rPr lang="en-US" sz="2400" b="1">
                <a:effectLst/>
                <a:latin typeface="Calibri" panose="020F0502020204030204" pitchFamily="34" charset="0"/>
                <a:ea typeface="Times New Roman" panose="02020603050405020304" pitchFamily="18" charset="0"/>
                <a:cs typeface="Times New Roman" panose="02020603050405020304" pitchFamily="18" charset="0"/>
              </a:rPr>
              <a:t>Public Health and Safety </a:t>
            </a:r>
            <a:r>
              <a:rPr lang="en-US" sz="2400">
                <a:effectLst/>
                <a:latin typeface="Calibri" panose="020F0502020204030204" pitchFamily="34" charset="0"/>
                <a:ea typeface="Times New Roman" panose="02020603050405020304" pitchFamily="18" charset="0"/>
                <a:cs typeface="Times New Roman" panose="02020603050405020304" pitchFamily="18" charset="0"/>
              </a:rPr>
              <a:t>of the Town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tabLst>
                <a:tab pos="342900" algn="l"/>
              </a:tabLst>
            </a:pPr>
            <a:endParaRPr lang="en-US">
              <a:latin typeface="Calibri"/>
              <a:cs typeface="Times New Roman"/>
            </a:endParaRPr>
          </a:p>
        </p:txBody>
      </p:sp>
      <p:sp>
        <p:nvSpPr>
          <p:cNvPr id="2" name="Slide Number Placeholder 1">
            <a:extLst>
              <a:ext uri="{FF2B5EF4-FFF2-40B4-BE49-F238E27FC236}">
                <a16:creationId xmlns:a16="http://schemas.microsoft.com/office/drawing/2014/main" id="{71C53002-32C2-4E3B-8B2B-BD6288C7DDCC}"/>
              </a:ext>
            </a:extLst>
          </p:cNvPr>
          <p:cNvSpPr>
            <a:spLocks noGrp="1"/>
          </p:cNvSpPr>
          <p:nvPr>
            <p:ph type="sldNum" sz="quarter" idx="12"/>
          </p:nvPr>
        </p:nvSpPr>
        <p:spPr/>
        <p:txBody>
          <a:bodyPr/>
          <a:lstStyle/>
          <a:p>
            <a:pPr>
              <a:defRPr/>
            </a:pPr>
            <a:fld id="{8046656E-F798-4E09-A2AC-44010DF61326}" type="slidenum">
              <a:rPr lang="en-US" altLang="en-US" smtClean="0"/>
              <a:pPr>
                <a:defRPr/>
              </a:pPr>
              <a:t>22</a:t>
            </a:fld>
            <a:endParaRPr lang="en-US" altLang="en-US"/>
          </a:p>
        </p:txBody>
      </p:sp>
    </p:spTree>
    <p:extLst>
      <p:ext uri="{BB962C8B-B14F-4D97-AF65-F5344CB8AC3E}">
        <p14:creationId xmlns:p14="http://schemas.microsoft.com/office/powerpoint/2010/main" val="2516811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A222-D4E1-A378-E08E-DF29855853AD}"/>
              </a:ext>
            </a:extLst>
          </p:cNvPr>
          <p:cNvSpPr>
            <a:spLocks noGrp="1"/>
          </p:cNvSpPr>
          <p:nvPr>
            <p:ph type="title"/>
          </p:nvPr>
        </p:nvSpPr>
        <p:spPr/>
        <p:txBody>
          <a:bodyPr/>
          <a:lstStyle/>
          <a:p>
            <a:pPr algn="ctr"/>
            <a:r>
              <a:rPr lang="en-US" i="1"/>
              <a:t>Questions/Discussion</a:t>
            </a:r>
          </a:p>
        </p:txBody>
      </p:sp>
      <p:sp>
        <p:nvSpPr>
          <p:cNvPr id="3" name="Text Placeholder 2">
            <a:extLst>
              <a:ext uri="{FF2B5EF4-FFF2-40B4-BE49-F238E27FC236}">
                <a16:creationId xmlns:a16="http://schemas.microsoft.com/office/drawing/2014/main" id="{B51EF3CB-9F96-5FB9-974A-6E40D942D3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98765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0271" y="1553497"/>
            <a:ext cx="10789879" cy="1759974"/>
          </a:xfrm>
        </p:spPr>
        <p:txBody>
          <a:bodyPr>
            <a:normAutofit fontScale="90000"/>
          </a:bodyPr>
          <a:lstStyle/>
          <a:p>
            <a:br>
              <a:rPr lang="en-US">
                <a:solidFill>
                  <a:schemeClr val="accent1"/>
                </a:solidFill>
              </a:rPr>
            </a:br>
            <a:br>
              <a:rPr lang="en-US">
                <a:solidFill>
                  <a:schemeClr val="accent1"/>
                </a:solidFill>
              </a:rPr>
            </a:br>
            <a:br>
              <a:rPr lang="en-US">
                <a:solidFill>
                  <a:schemeClr val="accent1"/>
                </a:solidFill>
              </a:rPr>
            </a:br>
            <a:br>
              <a:rPr lang="en-US" sz="6000">
                <a:solidFill>
                  <a:schemeClr val="tx1"/>
                </a:solidFill>
              </a:rPr>
            </a:br>
            <a:r>
              <a:rPr lang="en-US" sz="6700">
                <a:solidFill>
                  <a:schemeClr val="accent1"/>
                </a:solidFill>
              </a:rPr>
              <a:t>Agenda Item III. </a:t>
            </a:r>
            <a:br>
              <a:rPr lang="en-US" sz="6700">
                <a:solidFill>
                  <a:schemeClr val="accent1"/>
                </a:solidFill>
              </a:rPr>
            </a:br>
            <a:r>
              <a:rPr lang="en-US" sz="6700">
                <a:solidFill>
                  <a:schemeClr val="accent1"/>
                </a:solidFill>
              </a:rPr>
              <a:t>FY2025 Budget</a:t>
            </a:r>
          </a:p>
        </p:txBody>
      </p:sp>
      <p:sp>
        <p:nvSpPr>
          <p:cNvPr id="7" name="Text Placeholder 6"/>
          <p:cNvSpPr>
            <a:spLocks noGrp="1"/>
          </p:cNvSpPr>
          <p:nvPr>
            <p:ph type="body" idx="1"/>
          </p:nvPr>
        </p:nvSpPr>
        <p:spPr>
          <a:xfrm>
            <a:off x="2369574" y="3313471"/>
            <a:ext cx="8977876" cy="2776180"/>
          </a:xfrm>
        </p:spPr>
        <p:txBody>
          <a:bodyPr>
            <a:normAutofit/>
          </a:bodyPr>
          <a:lstStyle/>
          <a:p>
            <a:r>
              <a:rPr lang="en-US" sz="3600">
                <a:solidFill>
                  <a:schemeClr val="tx1"/>
                </a:solidFill>
              </a:rPr>
              <a:t>Budget Forecasts</a:t>
            </a:r>
          </a:p>
          <a:p>
            <a:r>
              <a:rPr lang="en-US" sz="3600">
                <a:solidFill>
                  <a:schemeClr val="tx1"/>
                </a:solidFill>
              </a:rPr>
              <a:t>Critical Factors</a:t>
            </a:r>
          </a:p>
          <a:p>
            <a:pPr lvl="1"/>
            <a:r>
              <a:rPr lang="en-US" sz="3300">
                <a:solidFill>
                  <a:srgbClr val="002060"/>
                </a:solidFill>
              </a:rPr>
              <a:t>Priorities/Policy Issues/Directives</a:t>
            </a:r>
          </a:p>
          <a:p>
            <a:pPr lvl="1"/>
            <a:r>
              <a:rPr lang="en-US" sz="3300">
                <a:solidFill>
                  <a:srgbClr val="002060"/>
                </a:solidFill>
              </a:rPr>
              <a:t>Education Assessments</a:t>
            </a:r>
          </a:p>
          <a:p>
            <a:pPr lvl="1"/>
            <a:r>
              <a:rPr lang="en-US" sz="3300">
                <a:solidFill>
                  <a:srgbClr val="002060"/>
                </a:solidFill>
              </a:rPr>
              <a:t>Other Funding/Priorities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F517924A-E829-4CFE-8A37-82EC7A95B2B8}" type="slidenum">
              <a:rPr lang="en-US" sz="1800">
                <a:solidFill>
                  <a:srgbClr val="FFFFFF"/>
                </a:solidFill>
                <a:latin typeface="Arial" charset="0"/>
              </a:rPr>
              <a:pPr fontAlgn="base">
                <a:spcBef>
                  <a:spcPct val="0"/>
                </a:spcBef>
                <a:spcAft>
                  <a:spcPct val="0"/>
                </a:spcAft>
                <a:defRPr/>
              </a:pPr>
              <a:t>24</a:t>
            </a:fld>
            <a:endParaRPr lang="en-US" sz="1800">
              <a:solidFill>
                <a:srgbClr val="FFFFFF"/>
              </a:solidFill>
              <a:latin typeface="Arial" charset="0"/>
            </a:endParaRPr>
          </a:p>
        </p:txBody>
      </p:sp>
    </p:spTree>
    <p:extLst>
      <p:ext uri="{BB962C8B-B14F-4D97-AF65-F5344CB8AC3E}">
        <p14:creationId xmlns:p14="http://schemas.microsoft.com/office/powerpoint/2010/main" val="1881026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6080D-1332-4A45-AAAA-C5B7C91F894B}"/>
              </a:ext>
            </a:extLst>
          </p:cNvPr>
          <p:cNvSpPr>
            <a:spLocks noGrp="1"/>
          </p:cNvSpPr>
          <p:nvPr>
            <p:ph type="title"/>
          </p:nvPr>
        </p:nvSpPr>
        <p:spPr>
          <a:xfrm>
            <a:off x="838200" y="1162843"/>
            <a:ext cx="10515600" cy="1325563"/>
          </a:xfrm>
        </p:spPr>
        <p:txBody>
          <a:bodyPr>
            <a:normAutofit fontScale="90000"/>
          </a:bodyPr>
          <a:lstStyle/>
          <a:p>
            <a:pPr algn="ctr">
              <a:defRPr/>
            </a:pPr>
            <a:br>
              <a:rPr lang="en-US"/>
            </a:br>
            <a:r>
              <a:rPr lang="en-US">
                <a:solidFill>
                  <a:srgbClr val="000099"/>
                </a:solidFill>
              </a:rPr>
              <a:t>Budget Forecasts</a:t>
            </a:r>
            <a:br>
              <a:rPr lang="en-US"/>
            </a:br>
            <a:endParaRPr lang="en-US"/>
          </a:p>
        </p:txBody>
      </p:sp>
      <p:sp>
        <p:nvSpPr>
          <p:cNvPr id="3" name="Content Placeholder 2">
            <a:extLst>
              <a:ext uri="{FF2B5EF4-FFF2-40B4-BE49-F238E27FC236}">
                <a16:creationId xmlns:a16="http://schemas.microsoft.com/office/drawing/2014/main" id="{0666C2ED-70A2-4783-B7B7-622E1A8CF536}"/>
              </a:ext>
            </a:extLst>
          </p:cNvPr>
          <p:cNvSpPr>
            <a:spLocks noGrp="1"/>
          </p:cNvSpPr>
          <p:nvPr>
            <p:ph idx="1"/>
          </p:nvPr>
        </p:nvSpPr>
        <p:spPr>
          <a:xfrm>
            <a:off x="838200" y="2488405"/>
            <a:ext cx="10515600" cy="3688557"/>
          </a:xfrm>
        </p:spPr>
        <p:txBody>
          <a:bodyPr>
            <a:normAutofit lnSpcReduction="10000"/>
          </a:bodyPr>
          <a:lstStyle/>
          <a:p>
            <a:pPr>
              <a:buFont typeface="Arial" charset="0"/>
              <a:buChar char="•"/>
              <a:defRPr/>
            </a:pPr>
            <a:endParaRPr lang="en-US"/>
          </a:p>
          <a:p>
            <a:pPr marL="0" indent="0">
              <a:buNone/>
              <a:defRPr/>
            </a:pPr>
            <a:r>
              <a:rPr lang="en-US" sz="3200"/>
              <a:t>5-Year Budget Forecast</a:t>
            </a:r>
          </a:p>
          <a:p>
            <a:pPr lvl="1">
              <a:defRPr/>
            </a:pPr>
            <a:r>
              <a:rPr lang="en-US" sz="2800"/>
              <a:t>FY2022 &amp; FY2023 Actual</a:t>
            </a:r>
          </a:p>
          <a:p>
            <a:pPr lvl="1">
              <a:defRPr/>
            </a:pPr>
            <a:r>
              <a:rPr lang="en-US" sz="2800"/>
              <a:t>Current Year Budget as Voted</a:t>
            </a:r>
          </a:p>
          <a:p>
            <a:pPr lvl="1">
              <a:defRPr/>
            </a:pPr>
            <a:r>
              <a:rPr lang="en-US" sz="2800"/>
              <a:t>FY2025 &amp; FY2026 Forecast</a:t>
            </a:r>
          </a:p>
          <a:p>
            <a:pPr lvl="1">
              <a:defRPr/>
            </a:pPr>
            <a:endParaRPr lang="en-US" sz="2800" i="1"/>
          </a:p>
          <a:p>
            <a:pPr marL="0" indent="0">
              <a:buNone/>
              <a:defRPr/>
            </a:pPr>
            <a:r>
              <a:rPr lang="en-US" sz="3200" i="1"/>
              <a:t>Subject to change; assumptions remain conservative at this early stage. </a:t>
            </a:r>
            <a:endParaRPr lang="en-US" sz="3200"/>
          </a:p>
        </p:txBody>
      </p:sp>
      <p:sp>
        <p:nvSpPr>
          <p:cNvPr id="12293" name="Slide Number Placeholder 4">
            <a:extLst>
              <a:ext uri="{FF2B5EF4-FFF2-40B4-BE49-F238E27FC236}">
                <a16:creationId xmlns:a16="http://schemas.microsoft.com/office/drawing/2014/main" id="{67DFB225-9DD9-4121-B1D7-D3EDDEB735F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D3CC9632-6B79-46BF-9F3D-A5F36916CA68}" type="slidenum">
              <a:rPr lang="en-US" altLang="en-US" sz="1400">
                <a:solidFill>
                  <a:srgbClr val="FFFFFF"/>
                </a:solidFill>
              </a:rPr>
              <a:pPr>
                <a:spcBef>
                  <a:spcPct val="0"/>
                </a:spcBef>
                <a:buClrTx/>
                <a:buSzTx/>
                <a:buFontTx/>
                <a:buNone/>
              </a:pPr>
              <a:t>25</a:t>
            </a:fld>
            <a:endParaRPr lang="en-US" altLang="en-US" sz="1400">
              <a:solidFill>
                <a:srgbClr val="FFFFFF"/>
              </a:solidFill>
            </a:endParaRPr>
          </a:p>
        </p:txBody>
      </p:sp>
    </p:spTree>
    <p:extLst>
      <p:ext uri="{BB962C8B-B14F-4D97-AF65-F5344CB8AC3E}">
        <p14:creationId xmlns:p14="http://schemas.microsoft.com/office/powerpoint/2010/main" val="410111476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057400" y="1327354"/>
            <a:ext cx="8229600" cy="865240"/>
          </a:xfrm>
        </p:spPr>
        <p:txBody>
          <a:bodyPr>
            <a:normAutofit/>
          </a:bodyPr>
          <a:lstStyle/>
          <a:p>
            <a:pPr eaLnBrk="1" hangingPunct="1"/>
            <a:r>
              <a:rPr lang="en-US" altLang="en-US">
                <a:solidFill>
                  <a:srgbClr val="000099"/>
                </a:solidFill>
              </a:rPr>
              <a:t>FY2025 Factors</a:t>
            </a:r>
          </a:p>
        </p:txBody>
      </p:sp>
      <p:sp>
        <p:nvSpPr>
          <p:cNvPr id="3" name="Content Placeholder 2"/>
          <p:cNvSpPr>
            <a:spLocks noGrp="1"/>
          </p:cNvSpPr>
          <p:nvPr>
            <p:ph idx="1"/>
          </p:nvPr>
        </p:nvSpPr>
        <p:spPr>
          <a:xfrm>
            <a:off x="1219201" y="2330244"/>
            <a:ext cx="9448800" cy="3687097"/>
          </a:xfrm>
        </p:spPr>
        <p:txBody>
          <a:bodyPr rtlCol="0">
            <a:normAutofit/>
          </a:bodyPr>
          <a:lstStyle/>
          <a:p>
            <a:pPr marL="182880" indent="-182880">
              <a:buClr>
                <a:schemeClr val="accent3"/>
              </a:buClr>
              <a:defRPr/>
            </a:pPr>
            <a:r>
              <a:rPr lang="en-US" sz="3000">
                <a:latin typeface="Calibri" pitchFamily="34" charset="0"/>
              </a:rPr>
              <a:t>Educational Budgets (draft 1/14/23)</a:t>
            </a:r>
          </a:p>
          <a:p>
            <a:pPr marL="182880" indent="-182880">
              <a:buClr>
                <a:schemeClr val="accent3"/>
              </a:buClr>
              <a:defRPr/>
            </a:pPr>
            <a:r>
              <a:rPr lang="en-US" sz="3000">
                <a:latin typeface="Calibri" pitchFamily="34" charset="0"/>
              </a:rPr>
              <a:t>Small/Annual Capital items moved to Operating Budgets</a:t>
            </a:r>
          </a:p>
          <a:p>
            <a:pPr marL="182880" indent="-182880">
              <a:buClr>
                <a:schemeClr val="accent3"/>
              </a:buClr>
              <a:defRPr/>
            </a:pPr>
            <a:r>
              <a:rPr lang="en-US" sz="3000">
                <a:latin typeface="Calibri" pitchFamily="34" charset="0"/>
              </a:rPr>
              <a:t>Debt Service -  (debt drop off/new debt)</a:t>
            </a:r>
          </a:p>
          <a:p>
            <a:pPr marL="182880" indent="-182880">
              <a:buClr>
                <a:schemeClr val="accent3"/>
              </a:buClr>
              <a:defRPr/>
            </a:pPr>
            <a:r>
              <a:rPr lang="en-US" sz="3000">
                <a:latin typeface="Calibri" pitchFamily="34" charset="0"/>
              </a:rPr>
              <a:t>Town Facilities/Maintenance/Resiliency – continued needs</a:t>
            </a:r>
          </a:p>
          <a:p>
            <a:pPr marL="182880" indent="-182880">
              <a:buClr>
                <a:schemeClr val="accent3"/>
              </a:buClr>
              <a:defRPr/>
            </a:pPr>
            <a:r>
              <a:rPr lang="en-US" sz="3000">
                <a:latin typeface="Calibri" pitchFamily="34" charset="0"/>
              </a:rPr>
              <a:t>State/Federal Mandates - OSHA</a:t>
            </a:r>
          </a:p>
          <a:p>
            <a:pPr marL="182880" indent="-182880">
              <a:buClr>
                <a:schemeClr val="accent3"/>
              </a:buClr>
              <a:defRPr/>
            </a:pPr>
            <a:r>
              <a:rPr lang="en-US" sz="3000">
                <a:latin typeface="Calibri" pitchFamily="34" charset="0"/>
              </a:rPr>
              <a:t>Other Post Employment Benefits OPEB</a:t>
            </a:r>
          </a:p>
          <a:p>
            <a:pPr marL="0" indent="0">
              <a:buClr>
                <a:schemeClr val="accent3"/>
              </a:buClr>
              <a:buNone/>
              <a:defRPr/>
            </a:pPr>
            <a:endParaRPr lang="en-US"/>
          </a:p>
        </p:txBody>
      </p:sp>
      <p:sp>
        <p:nvSpPr>
          <p:cNvPr id="163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A96714-3E7E-446F-BFE3-4358CE49F5E7}" type="slidenum">
              <a:rPr lang="en-US" altLang="en-US" sz="1400">
                <a:solidFill>
                  <a:srgbClr val="FFFFFF"/>
                </a:solidFill>
              </a:rPr>
              <a:pPr eaLnBrk="1" hangingPunct="1"/>
              <a:t>26</a:t>
            </a:fld>
            <a:endParaRPr lang="en-US" altLang="en-US" sz="1400">
              <a:solidFill>
                <a:srgbClr val="FFFFFF"/>
              </a:solidFill>
            </a:endParaRPr>
          </a:p>
        </p:txBody>
      </p:sp>
    </p:spTree>
    <p:extLst>
      <p:ext uri="{BB962C8B-B14F-4D97-AF65-F5344CB8AC3E}">
        <p14:creationId xmlns:p14="http://schemas.microsoft.com/office/powerpoint/2010/main" val="3648637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D713-ED75-4E4B-AD52-B31CDBE393BF}"/>
              </a:ext>
            </a:extLst>
          </p:cNvPr>
          <p:cNvSpPr>
            <a:spLocks noGrp="1"/>
          </p:cNvSpPr>
          <p:nvPr>
            <p:ph type="title"/>
          </p:nvPr>
        </p:nvSpPr>
        <p:spPr>
          <a:xfrm>
            <a:off x="838200" y="1209368"/>
            <a:ext cx="10515600" cy="983226"/>
          </a:xfrm>
        </p:spPr>
        <p:txBody>
          <a:bodyPr/>
          <a:lstStyle/>
          <a:p>
            <a:pPr algn="ctr"/>
            <a:r>
              <a:rPr lang="en-US" altLang="en-US">
                <a:solidFill>
                  <a:srgbClr val="000099"/>
                </a:solidFill>
              </a:rPr>
              <a:t>Assumptions for FY2025</a:t>
            </a:r>
            <a:endParaRPr lang="en-US">
              <a:solidFill>
                <a:srgbClr val="000099"/>
              </a:solidFill>
            </a:endParaRPr>
          </a:p>
        </p:txBody>
      </p:sp>
      <p:sp>
        <p:nvSpPr>
          <p:cNvPr id="3" name="Content Placeholder 2">
            <a:extLst>
              <a:ext uri="{FF2B5EF4-FFF2-40B4-BE49-F238E27FC236}">
                <a16:creationId xmlns:a16="http://schemas.microsoft.com/office/drawing/2014/main" id="{248858DF-5011-42C7-9257-BA479EA8E4E7}"/>
              </a:ext>
            </a:extLst>
          </p:cNvPr>
          <p:cNvSpPr>
            <a:spLocks noGrp="1"/>
          </p:cNvSpPr>
          <p:nvPr>
            <p:ph idx="1"/>
          </p:nvPr>
        </p:nvSpPr>
        <p:spPr>
          <a:xfrm>
            <a:off x="838200" y="2399071"/>
            <a:ext cx="10515600" cy="3777892"/>
          </a:xfrm>
        </p:spPr>
        <p:txBody>
          <a:bodyPr>
            <a:normAutofit/>
          </a:bodyPr>
          <a:lstStyle/>
          <a:p>
            <a:pPr marL="365760" indent="-256032">
              <a:buClr>
                <a:schemeClr val="accent3"/>
              </a:buClr>
              <a:buFont typeface="Georgia"/>
              <a:buChar char="•"/>
              <a:defRPr/>
            </a:pPr>
            <a:r>
              <a:rPr lang="en-US" sz="3000">
                <a:latin typeface="Calibri" pitchFamily="34" charset="0"/>
              </a:rPr>
              <a:t>Revenue</a:t>
            </a:r>
          </a:p>
          <a:p>
            <a:pPr marL="868680" lvl="1" indent="-457200">
              <a:defRPr/>
            </a:pPr>
            <a:r>
              <a:rPr lang="en-US" sz="2600">
                <a:solidFill>
                  <a:srgbClr val="002060"/>
                </a:solidFill>
                <a:latin typeface="Calibri" pitchFamily="34" charset="0"/>
              </a:rPr>
              <a:t>Estimated Local Receipts</a:t>
            </a:r>
          </a:p>
          <a:p>
            <a:pPr marL="868680" lvl="1" indent="-457200">
              <a:defRPr/>
            </a:pPr>
            <a:r>
              <a:rPr lang="en-US" sz="2600">
                <a:solidFill>
                  <a:srgbClr val="002060"/>
                </a:solidFill>
                <a:latin typeface="Calibri" pitchFamily="34" charset="0"/>
              </a:rPr>
              <a:t>Continue policy of 85% of prior year actual</a:t>
            </a:r>
          </a:p>
          <a:p>
            <a:pPr marL="704088" lvl="2" indent="0">
              <a:buNone/>
              <a:defRPr/>
            </a:pPr>
            <a:endParaRPr lang="en-US" sz="2600">
              <a:solidFill>
                <a:srgbClr val="002060"/>
              </a:solidFill>
              <a:latin typeface="Calibri" pitchFamily="34" charset="0"/>
            </a:endParaRPr>
          </a:p>
          <a:p>
            <a:pPr marL="365760" indent="-256032">
              <a:buClr>
                <a:schemeClr val="accent3"/>
              </a:buClr>
              <a:buFont typeface="Georgia"/>
              <a:buChar char="•"/>
              <a:defRPr/>
            </a:pPr>
            <a:r>
              <a:rPr lang="en-US" sz="3000">
                <a:latin typeface="Calibri" pitchFamily="34" charset="0"/>
              </a:rPr>
              <a:t>Expenditures</a:t>
            </a:r>
          </a:p>
          <a:p>
            <a:pPr marL="868680" lvl="1" indent="-457200">
              <a:defRPr/>
            </a:pPr>
            <a:r>
              <a:rPr lang="en-US" sz="2600">
                <a:solidFill>
                  <a:srgbClr val="002060"/>
                </a:solidFill>
                <a:latin typeface="Calibri" pitchFamily="34" charset="0"/>
              </a:rPr>
              <a:t>Priorities - Level Services for entire Community</a:t>
            </a:r>
          </a:p>
          <a:p>
            <a:pPr marL="868680" lvl="1" indent="-457200">
              <a:defRPr/>
            </a:pPr>
            <a:r>
              <a:rPr lang="en-US" sz="2600">
                <a:solidFill>
                  <a:srgbClr val="002060"/>
                </a:solidFill>
                <a:latin typeface="Calibri" pitchFamily="34" charset="0"/>
              </a:rPr>
              <a:t>Debt – per schedule </a:t>
            </a:r>
          </a:p>
          <a:p>
            <a:pPr marL="868680" lvl="1" indent="-457200">
              <a:defRPr/>
            </a:pPr>
            <a:r>
              <a:rPr lang="en-US" sz="2600">
                <a:solidFill>
                  <a:srgbClr val="002060"/>
                </a:solidFill>
                <a:latin typeface="Calibri" pitchFamily="34" charset="0"/>
              </a:rPr>
              <a:t>Education – MRSD Regional Agreement &amp; CCRTHS</a:t>
            </a:r>
          </a:p>
          <a:p>
            <a:pPr marL="684530" lvl="2" indent="0">
              <a:buNone/>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1141730" lvl="2" indent="-457200">
              <a:defRPr/>
            </a:pPr>
            <a:endParaRPr lang="en-US" sz="2400">
              <a:solidFill>
                <a:srgbClr val="002060"/>
              </a:solidFill>
              <a:latin typeface="Calibri" pitchFamily="34" charset="0"/>
            </a:endParaRPr>
          </a:p>
          <a:p>
            <a:pPr marL="676593" lvl="2" indent="0">
              <a:buNone/>
              <a:defRPr/>
            </a:pPr>
            <a:endParaRPr lang="en-US" sz="2500">
              <a:solidFill>
                <a:srgbClr val="002060"/>
              </a:solidFill>
              <a:latin typeface="Calibri" pitchFamily="34" charset="0"/>
            </a:endParaRPr>
          </a:p>
          <a:p>
            <a:pPr marL="438975" lvl="1" indent="0">
              <a:buNone/>
              <a:defRPr/>
            </a:pPr>
            <a:endParaRPr lang="en-US" sz="2200">
              <a:solidFill>
                <a:srgbClr val="002060"/>
              </a:solidFill>
              <a:latin typeface="Calibri" pitchFamily="34" charset="0"/>
            </a:endParaRPr>
          </a:p>
          <a:p>
            <a:endParaRPr lang="en-US"/>
          </a:p>
        </p:txBody>
      </p:sp>
      <p:sp>
        <p:nvSpPr>
          <p:cNvPr id="5" name="Slide Number Placeholder 4">
            <a:extLst>
              <a:ext uri="{FF2B5EF4-FFF2-40B4-BE49-F238E27FC236}">
                <a16:creationId xmlns:a16="http://schemas.microsoft.com/office/drawing/2014/main" id="{142DE83E-C212-439E-B54C-790CF3207AC9}"/>
              </a:ext>
            </a:extLst>
          </p:cNvPr>
          <p:cNvSpPr>
            <a:spLocks noGrp="1"/>
          </p:cNvSpPr>
          <p:nvPr>
            <p:ph type="sldNum" sz="quarter" idx="12"/>
          </p:nvPr>
        </p:nvSpPr>
        <p:spPr/>
        <p:txBody>
          <a:bodyPr/>
          <a:lstStyle/>
          <a:p>
            <a:pPr>
              <a:defRPr/>
            </a:pPr>
            <a:fld id="{5A627378-344B-4DCA-9081-BCCA07852689}" type="slidenum">
              <a:rPr lang="en-US" altLang="en-US" smtClean="0"/>
              <a:pPr>
                <a:defRPr/>
              </a:pPr>
              <a:t>27</a:t>
            </a:fld>
            <a:endParaRPr lang="en-US" altLang="en-US"/>
          </a:p>
        </p:txBody>
      </p:sp>
    </p:spTree>
    <p:extLst>
      <p:ext uri="{BB962C8B-B14F-4D97-AF65-F5344CB8AC3E}">
        <p14:creationId xmlns:p14="http://schemas.microsoft.com/office/powerpoint/2010/main" val="434316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A0186D5B-5668-4488-B7E2-AD77CE2B636E}"/>
              </a:ext>
            </a:extLst>
          </p:cNvPr>
          <p:cNvSpPr>
            <a:spLocks noGrp="1" noChangeArrowheads="1"/>
          </p:cNvSpPr>
          <p:nvPr>
            <p:ph type="title"/>
          </p:nvPr>
        </p:nvSpPr>
        <p:spPr>
          <a:xfrm>
            <a:off x="1828800" y="1347018"/>
            <a:ext cx="8382000" cy="903813"/>
          </a:xfrm>
        </p:spPr>
        <p:txBody>
          <a:bodyPr>
            <a:normAutofit/>
          </a:bodyPr>
          <a:lstStyle/>
          <a:p>
            <a:pPr>
              <a:defRPr/>
            </a:pPr>
            <a:r>
              <a:rPr lang="en-US" altLang="en-US">
                <a:solidFill>
                  <a:srgbClr val="000099"/>
                </a:solidFill>
                <a:ea typeface="Calibri" pitchFamily="34" charset="0"/>
                <a:cs typeface="Calibri" pitchFamily="34" charset="0"/>
              </a:rPr>
              <a:t>Revenues</a:t>
            </a:r>
            <a:r>
              <a:rPr lang="en-US" altLang="en-US" sz="3600" b="1">
                <a:solidFill>
                  <a:srgbClr val="000099"/>
                </a:solidFill>
                <a:latin typeface="Calibri" pitchFamily="34" charset="0"/>
                <a:ea typeface="Calibri" pitchFamily="34" charset="0"/>
                <a:cs typeface="Calibri" pitchFamily="34" charset="0"/>
              </a:rPr>
              <a:t> – </a:t>
            </a:r>
            <a:r>
              <a:rPr lang="en-US" altLang="en-US">
                <a:solidFill>
                  <a:srgbClr val="000099"/>
                </a:solidFill>
                <a:latin typeface="Calibri" pitchFamily="34" charset="0"/>
                <a:ea typeface="Calibri" pitchFamily="34" charset="0"/>
                <a:cs typeface="Calibri" pitchFamily="34" charset="0"/>
              </a:rPr>
              <a:t>Projections</a:t>
            </a:r>
            <a:endParaRPr lang="en-US" altLang="en-US">
              <a:solidFill>
                <a:srgbClr val="000099"/>
              </a:solidFill>
              <a:latin typeface="Times New Roman" pitchFamily="18" charset="0"/>
            </a:endParaRPr>
          </a:p>
        </p:txBody>
      </p:sp>
      <p:sp>
        <p:nvSpPr>
          <p:cNvPr id="9219" name="Rectangle 5">
            <a:extLst>
              <a:ext uri="{FF2B5EF4-FFF2-40B4-BE49-F238E27FC236}">
                <a16:creationId xmlns:a16="http://schemas.microsoft.com/office/drawing/2014/main" id="{9C3A0F80-E509-4865-88D4-DEF6F06EA351}"/>
              </a:ext>
            </a:extLst>
          </p:cNvPr>
          <p:cNvSpPr>
            <a:spLocks noGrp="1" noChangeArrowheads="1"/>
          </p:cNvSpPr>
          <p:nvPr>
            <p:ph idx="1"/>
          </p:nvPr>
        </p:nvSpPr>
        <p:spPr>
          <a:xfrm>
            <a:off x="2209800" y="2467896"/>
            <a:ext cx="8077200" cy="3932903"/>
          </a:xfrm>
        </p:spPr>
        <p:txBody>
          <a:bodyPr rtlCol="0">
            <a:normAutofit lnSpcReduction="10000"/>
          </a:bodyPr>
          <a:lstStyle/>
          <a:p>
            <a:pPr marL="365760" indent="-256032">
              <a:buClr>
                <a:schemeClr val="accent3"/>
              </a:buClr>
              <a:buFont typeface="Georgia"/>
              <a:buChar char="•"/>
              <a:defRPr/>
            </a:pPr>
            <a:r>
              <a:rPr lang="en-US" sz="3200">
                <a:latin typeface="Calibri" pitchFamily="34" charset="0"/>
                <a:ea typeface="Calibri" pitchFamily="34" charset="0"/>
                <a:cs typeface="Calibri" pitchFamily="34" charset="0"/>
              </a:rPr>
              <a:t>Allowable Growth (Prop. 2 ½ + new growth) 	</a:t>
            </a:r>
            <a:r>
              <a:rPr lang="en-US" sz="3200" i="1">
                <a:latin typeface="Calibri" pitchFamily="34" charset="0"/>
                <a:ea typeface="Calibri" pitchFamily="34" charset="0"/>
                <a:cs typeface="Calibri" pitchFamily="34" charset="0"/>
              </a:rPr>
              <a:t>estimated </a:t>
            </a:r>
            <a:r>
              <a:rPr lang="en-US" sz="3200">
                <a:latin typeface="Calibri" pitchFamily="34" charset="0"/>
                <a:ea typeface="Calibri" pitchFamily="34" charset="0"/>
                <a:cs typeface="Calibri" pitchFamily="34" charset="0"/>
              </a:rPr>
              <a:t>	     	$1,296,415</a:t>
            </a:r>
          </a:p>
          <a:p>
            <a:pPr marL="109728" indent="0">
              <a:buClr>
                <a:schemeClr val="accent3"/>
              </a:buClr>
              <a:buNone/>
              <a:defRPr/>
            </a:pPr>
            <a:endParaRPr lang="en-US" sz="1200">
              <a:latin typeface="Calibri" pitchFamily="34" charset="0"/>
              <a:ea typeface="Calibri" pitchFamily="34" charset="0"/>
              <a:cs typeface="Calibri" pitchFamily="34" charset="0"/>
            </a:endParaRPr>
          </a:p>
          <a:p>
            <a:pPr marL="365760" indent="-256032">
              <a:buClr>
                <a:schemeClr val="accent3"/>
              </a:buClr>
              <a:buFont typeface="Georgia"/>
              <a:buChar char="•"/>
              <a:defRPr/>
            </a:pPr>
            <a:r>
              <a:rPr lang="en-US" sz="3200">
                <a:latin typeface="Calibri" pitchFamily="34" charset="0"/>
                <a:ea typeface="Calibri" pitchFamily="34" charset="0"/>
                <a:cs typeface="Calibri" pitchFamily="34" charset="0"/>
              </a:rPr>
              <a:t>Local Receipts		</a:t>
            </a:r>
            <a:r>
              <a:rPr lang="en-US" sz="3200" i="1">
                <a:latin typeface="Calibri" pitchFamily="34" charset="0"/>
                <a:ea typeface="Calibri" pitchFamily="34" charset="0"/>
                <a:cs typeface="Calibri" pitchFamily="34" charset="0"/>
              </a:rPr>
              <a:t>85% of Prior Year Actual</a:t>
            </a:r>
          </a:p>
          <a:p>
            <a:pPr marL="640397" lvl="1" indent="-256032">
              <a:buClr>
                <a:schemeClr val="accent3"/>
              </a:buClr>
              <a:buFont typeface="Georgia"/>
              <a:buChar char="•"/>
              <a:defRPr/>
            </a:pPr>
            <a:r>
              <a:rPr lang="en-US" sz="2800">
                <a:latin typeface="Calibri" pitchFamily="34" charset="0"/>
                <a:ea typeface="Calibri" pitchFamily="34" charset="0"/>
                <a:cs typeface="Calibri" pitchFamily="34" charset="0"/>
              </a:rPr>
              <a:t>Continue to monitor </a:t>
            </a:r>
          </a:p>
          <a:p>
            <a:pPr marL="384365" lvl="1" indent="0">
              <a:buClr>
                <a:schemeClr val="accent3"/>
              </a:buClr>
              <a:buNone/>
              <a:defRPr/>
            </a:pPr>
            <a:endParaRPr lang="en-US" sz="1200" i="1">
              <a:latin typeface="Calibri" pitchFamily="34" charset="0"/>
              <a:ea typeface="Calibri" pitchFamily="34" charset="0"/>
              <a:cs typeface="Calibri" pitchFamily="34" charset="0"/>
            </a:endParaRPr>
          </a:p>
          <a:p>
            <a:pPr marL="365760" indent="-256032">
              <a:buClr>
                <a:schemeClr val="accent3"/>
              </a:buClr>
              <a:buFont typeface="Georgia"/>
              <a:buChar char="•"/>
              <a:defRPr/>
            </a:pPr>
            <a:r>
              <a:rPr lang="en-US" sz="3200">
                <a:latin typeface="Calibri" pitchFamily="34" charset="0"/>
                <a:ea typeface="Calibri" pitchFamily="34" charset="0"/>
                <a:cs typeface="Calibri" pitchFamily="34" charset="0"/>
              </a:rPr>
              <a:t>State Aid</a:t>
            </a:r>
          </a:p>
          <a:p>
            <a:pPr marL="640397" lvl="1" indent="-256032">
              <a:buClr>
                <a:schemeClr val="accent3"/>
              </a:buClr>
              <a:buFont typeface="Georgia"/>
              <a:buChar char="•"/>
              <a:defRPr/>
            </a:pPr>
            <a:r>
              <a:rPr lang="en-US" sz="2800">
                <a:latin typeface="Calibri" pitchFamily="34" charset="0"/>
                <a:ea typeface="Calibri" pitchFamily="34" charset="0"/>
                <a:cs typeface="Calibri" pitchFamily="34" charset="0"/>
              </a:rPr>
              <a:t>Level to FY2024 budget </a:t>
            </a:r>
          </a:p>
          <a:p>
            <a:pPr marL="109728" indent="0">
              <a:buClr>
                <a:schemeClr val="accent3"/>
              </a:buClr>
              <a:buNone/>
              <a:defRPr/>
            </a:pPr>
            <a:r>
              <a:rPr lang="en-US" sz="3200">
                <a:latin typeface="Calibri" pitchFamily="34" charset="0"/>
                <a:ea typeface="Calibri" pitchFamily="34" charset="0"/>
                <a:cs typeface="Calibri" pitchFamily="34" charset="0"/>
              </a:rPr>
              <a:t> </a:t>
            </a:r>
          </a:p>
          <a:p>
            <a:pPr marL="109728" indent="0">
              <a:buClr>
                <a:schemeClr val="accent3"/>
              </a:buClr>
              <a:buNone/>
              <a:defRPr/>
            </a:pPr>
            <a:endParaRPr lang="en-US"/>
          </a:p>
          <a:p>
            <a:pPr marL="365760" indent="-256032">
              <a:buClr>
                <a:schemeClr val="accent3"/>
              </a:buClr>
              <a:buNone/>
              <a:defRPr/>
            </a:pPr>
            <a:endParaRPr lang="en-US"/>
          </a:p>
        </p:txBody>
      </p:sp>
      <p:sp>
        <p:nvSpPr>
          <p:cNvPr id="22532" name="Slide Number Placeholder 2">
            <a:extLst>
              <a:ext uri="{FF2B5EF4-FFF2-40B4-BE49-F238E27FC236}">
                <a16:creationId xmlns:a16="http://schemas.microsoft.com/office/drawing/2014/main" id="{A9293CAE-1D7E-4302-82D9-8504F1BC41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nSpc>
                <a:spcPct val="90000"/>
              </a:lnSpc>
              <a:spcBef>
                <a:spcPct val="0"/>
              </a:spcBef>
              <a:buClrTx/>
              <a:buSzTx/>
              <a:buFontTx/>
              <a:buNone/>
            </a:pPr>
            <a:fld id="{FBD99C7F-0AA4-4E4D-AD57-8F9541BA670C}" type="slidenum">
              <a:rPr lang="en-US" altLang="en-US" sz="1700">
                <a:solidFill>
                  <a:schemeClr val="bg1"/>
                </a:solidFill>
              </a:rPr>
              <a:pPr>
                <a:lnSpc>
                  <a:spcPct val="90000"/>
                </a:lnSpc>
                <a:spcBef>
                  <a:spcPct val="0"/>
                </a:spcBef>
                <a:buClrTx/>
                <a:buSzTx/>
                <a:buFontTx/>
                <a:buNone/>
              </a:pPr>
              <a:t>28</a:t>
            </a:fld>
            <a:endParaRPr lang="en-US" altLang="en-US" sz="1700">
              <a:solidFill>
                <a:schemeClr val="bg1"/>
              </a:solidFill>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371600" y="1563328"/>
            <a:ext cx="8839200" cy="806245"/>
          </a:xfrm>
        </p:spPr>
        <p:txBody>
          <a:bodyPr>
            <a:normAutofit/>
          </a:bodyPr>
          <a:lstStyle/>
          <a:p>
            <a:pPr eaLnBrk="1" hangingPunct="1"/>
            <a:r>
              <a:rPr lang="en-US" altLang="en-US"/>
              <a:t>FY2025 Estimated Revenue</a:t>
            </a:r>
          </a:p>
        </p:txBody>
      </p:sp>
      <p:sp>
        <p:nvSpPr>
          <p:cNvPr id="22531" name="Content Placeholder 2"/>
          <p:cNvSpPr>
            <a:spLocks noGrp="1"/>
          </p:cNvSpPr>
          <p:nvPr>
            <p:ph idx="1"/>
          </p:nvPr>
        </p:nvSpPr>
        <p:spPr>
          <a:xfrm>
            <a:off x="1700981" y="2369574"/>
            <a:ext cx="8967017" cy="4183626"/>
          </a:xfrm>
        </p:spPr>
        <p:txBody>
          <a:bodyPr>
            <a:normAutofit/>
          </a:bodyPr>
          <a:lstStyle/>
          <a:p>
            <a:pPr marL="365760" indent="-256032">
              <a:buClr>
                <a:schemeClr val="accent3"/>
              </a:buClr>
              <a:buFont typeface="Georgia"/>
              <a:buChar char="•"/>
              <a:defRPr/>
            </a:pPr>
            <a:r>
              <a:rPr lang="en-US">
                <a:latin typeface="Calibri" pitchFamily="34" charset="0"/>
              </a:rPr>
              <a:t>Levy </a:t>
            </a:r>
            <a:r>
              <a:rPr lang="en-US" i="1">
                <a:latin typeface="Calibri" pitchFamily="34" charset="0"/>
              </a:rPr>
              <a:t>Base</a:t>
            </a:r>
            <a:r>
              <a:rPr lang="en-US">
                <a:latin typeface="Calibri" pitchFamily="34" charset="0"/>
              </a:rPr>
              <a:t>   	$36,856,537</a:t>
            </a:r>
          </a:p>
          <a:p>
            <a:pPr marL="658368" lvl="1" indent="-246888">
              <a:buFont typeface="Georgia"/>
              <a:buChar char="▫"/>
              <a:defRPr/>
            </a:pPr>
            <a:r>
              <a:rPr lang="en-US">
                <a:solidFill>
                  <a:schemeClr val="accent1"/>
                </a:solidFill>
                <a:latin typeface="Calibri" pitchFamily="34" charset="0"/>
              </a:rPr>
              <a:t>+ Allowed 2.5% increase - $921,415</a:t>
            </a:r>
          </a:p>
          <a:p>
            <a:pPr marL="658368" lvl="1" indent="-246888">
              <a:buFont typeface="Georgia"/>
              <a:buChar char="▫"/>
              <a:defRPr/>
            </a:pPr>
            <a:r>
              <a:rPr lang="en-US">
                <a:solidFill>
                  <a:schemeClr val="accent1"/>
                </a:solidFill>
                <a:latin typeface="Calibri" pitchFamily="34" charset="0"/>
              </a:rPr>
              <a:t>+ “New Growth” - $350,000 </a:t>
            </a:r>
          </a:p>
          <a:p>
            <a:pPr marL="658368" lvl="1" indent="-246888">
              <a:buFont typeface="Georgia"/>
              <a:buChar char="▫"/>
              <a:defRPr/>
            </a:pPr>
            <a:r>
              <a:rPr lang="en-US">
                <a:solidFill>
                  <a:schemeClr val="accent1"/>
                </a:solidFill>
                <a:latin typeface="Calibri" pitchFamily="34" charset="0"/>
              </a:rPr>
              <a:t>+ Excluded Debt - $6,988,581</a:t>
            </a:r>
          </a:p>
          <a:p>
            <a:pPr marL="365760" indent="-256032">
              <a:buClr>
                <a:schemeClr val="accent3"/>
              </a:buClr>
              <a:buFont typeface="Georgia"/>
              <a:buChar char="•"/>
              <a:defRPr/>
            </a:pPr>
            <a:r>
              <a:rPr lang="en-US">
                <a:latin typeface="Calibri" pitchFamily="34" charset="0"/>
              </a:rPr>
              <a:t>Estimated Local Receipts	$9,421,760</a:t>
            </a:r>
          </a:p>
          <a:p>
            <a:pPr marL="658368" lvl="1" indent="-246888">
              <a:buFont typeface="Georgia"/>
              <a:buChar char="▫"/>
              <a:defRPr/>
            </a:pPr>
            <a:r>
              <a:rPr lang="en-US">
                <a:solidFill>
                  <a:schemeClr val="accent1"/>
                </a:solidFill>
                <a:latin typeface="Calibri" pitchFamily="34" charset="0"/>
              </a:rPr>
              <a:t>Approx. 85% of Prior Year (2023) Actual</a:t>
            </a:r>
          </a:p>
          <a:p>
            <a:pPr marL="365760" indent="-256032">
              <a:buClr>
                <a:schemeClr val="accent3"/>
              </a:buClr>
              <a:buFont typeface="Georgia"/>
              <a:buChar char="•"/>
              <a:defRPr/>
            </a:pPr>
            <a:r>
              <a:rPr lang="en-US">
                <a:latin typeface="Calibri" pitchFamily="34" charset="0"/>
              </a:rPr>
              <a:t>Estimated Other Available Funds</a:t>
            </a:r>
          </a:p>
          <a:p>
            <a:pPr marL="658368" lvl="1" indent="-246888">
              <a:buFont typeface="Georgia"/>
              <a:buChar char="▫"/>
              <a:defRPr/>
            </a:pPr>
            <a:r>
              <a:rPr lang="en-US" i="1">
                <a:solidFill>
                  <a:schemeClr val="accent1"/>
                </a:solidFill>
                <a:latin typeface="Calibri" pitchFamily="34" charset="0"/>
              </a:rPr>
              <a:t>Free Cash		estimate</a:t>
            </a:r>
          </a:p>
          <a:p>
            <a:pPr marL="411480" lvl="1" indent="0">
              <a:buNone/>
              <a:defRPr/>
            </a:pPr>
            <a:endParaRPr lang="en-US" i="1">
              <a:solidFill>
                <a:schemeClr val="accent1"/>
              </a:solidFill>
              <a:latin typeface="Calibri" pitchFamily="34" charset="0"/>
            </a:endParaRPr>
          </a:p>
        </p:txBody>
      </p:sp>
      <p:sp>
        <p:nvSpPr>
          <p:cNvPr id="112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C5DDD7AC-EDB1-40FB-BFFB-A599AA18A009}" type="slidenum">
              <a:rPr lang="en-US" altLang="en-US" sz="1400">
                <a:solidFill>
                  <a:srgbClr val="FFFFFF"/>
                </a:solidFill>
              </a:rPr>
              <a:pPr eaLnBrk="1" fontAlgn="base" hangingPunct="1">
                <a:spcBef>
                  <a:spcPct val="0"/>
                </a:spcBef>
                <a:spcAft>
                  <a:spcPct val="0"/>
                </a:spcAft>
                <a:defRPr/>
              </a:pPr>
              <a:t>29</a:t>
            </a:fld>
            <a:endParaRPr lang="en-US" altLang="en-US" sz="14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5A516-9F8D-F23D-6830-53CD1AF0F223}"/>
              </a:ext>
            </a:extLst>
          </p:cNvPr>
          <p:cNvSpPr>
            <a:spLocks noGrp="1"/>
          </p:cNvSpPr>
          <p:nvPr>
            <p:ph type="title"/>
          </p:nvPr>
        </p:nvSpPr>
        <p:spPr>
          <a:xfrm>
            <a:off x="749258" y="1075792"/>
            <a:ext cx="10848873" cy="1192745"/>
          </a:xfrm>
        </p:spPr>
        <p:txBody>
          <a:bodyPr>
            <a:normAutofit fontScale="90000"/>
          </a:bodyPr>
          <a:lstStyle/>
          <a:p>
            <a:r>
              <a:rPr lang="en-US" sz="4400" b="1">
                <a:solidFill>
                  <a:schemeClr val="accent1">
                    <a:lumMod val="75000"/>
                  </a:schemeClr>
                </a:solidFill>
              </a:rPr>
              <a:t>Successful &amp; Sustainable Budget Model Foundations</a:t>
            </a:r>
          </a:p>
        </p:txBody>
      </p:sp>
      <p:sp>
        <p:nvSpPr>
          <p:cNvPr id="3" name="Text Placeholder 2">
            <a:extLst>
              <a:ext uri="{FF2B5EF4-FFF2-40B4-BE49-F238E27FC236}">
                <a16:creationId xmlns:a16="http://schemas.microsoft.com/office/drawing/2014/main" id="{EE7B80E2-8B0F-BA7B-F28C-31FA405923E4}"/>
              </a:ext>
            </a:extLst>
          </p:cNvPr>
          <p:cNvSpPr>
            <a:spLocks noGrp="1"/>
          </p:cNvSpPr>
          <p:nvPr>
            <p:ph type="body" idx="1"/>
          </p:nvPr>
        </p:nvSpPr>
        <p:spPr>
          <a:xfrm>
            <a:off x="831850" y="2530823"/>
            <a:ext cx="10515600" cy="3558827"/>
          </a:xfrm>
        </p:spPr>
        <p:txBody>
          <a:bodyPr>
            <a:normAutofit fontScale="85000" lnSpcReduction="10000"/>
          </a:bodyPr>
          <a:lstStyle/>
          <a:p>
            <a:pPr marL="0" marR="0" algn="just">
              <a:lnSpc>
                <a:spcPct val="115000"/>
              </a:lnSpc>
              <a:spcBef>
                <a:spcPts val="0"/>
              </a:spcBef>
              <a:spcAft>
                <a:spcPts val="0"/>
              </a:spcAft>
            </a:pPr>
            <a:r>
              <a:rPr lang="en-US" sz="3100">
                <a:solidFill>
                  <a:schemeClr val="tx1"/>
                </a:solidFill>
                <a:effectLst/>
                <a:latin typeface="Calibri" panose="020F0502020204030204" pitchFamily="34" charset="0"/>
                <a:ea typeface="Calibri" panose="020F0502020204030204" pitchFamily="34" charset="0"/>
                <a:cs typeface="Arial" panose="020B0604020202020204" pitchFamily="34" charset="0"/>
              </a:rPr>
              <a:t>Government Finance Officers Association (GFOA) Financial Foundations Framework - five “pillars” for budgeting:</a:t>
            </a:r>
          </a:p>
          <a:p>
            <a:pPr marL="0" marR="0" algn="just">
              <a:lnSpc>
                <a:spcPct val="115000"/>
              </a:lnSpc>
              <a:spcBef>
                <a:spcPts val="0"/>
              </a:spcBef>
              <a:spcAft>
                <a:spcPts val="0"/>
              </a:spcAft>
            </a:pPr>
            <a:r>
              <a:rPr lang="en-US" sz="3100">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p>
            <a:pPr marL="342900" marR="0" lvl="0" indent="-342900" algn="just">
              <a:lnSpc>
                <a:spcPct val="115000"/>
              </a:lnSpc>
              <a:spcBef>
                <a:spcPts val="0"/>
              </a:spcBef>
              <a:spcAft>
                <a:spcPts val="0"/>
              </a:spcAft>
              <a:buFont typeface="+mj-lt"/>
              <a:buAutoNum type="arabicPeriod"/>
            </a:pPr>
            <a:r>
              <a:rPr lang="en-US" sz="3100">
                <a:solidFill>
                  <a:schemeClr val="tx1"/>
                </a:solidFill>
                <a:effectLst/>
                <a:latin typeface="Calibri" panose="020F0502020204030204" pitchFamily="34" charset="0"/>
                <a:ea typeface="Calibri" panose="020F0502020204030204" pitchFamily="34" charset="0"/>
                <a:cs typeface="Arial" panose="020B0604020202020204" pitchFamily="34" charset="0"/>
              </a:rPr>
              <a:t>Establish a Long-term Vision – give people a reason to cooperate.</a:t>
            </a:r>
          </a:p>
          <a:p>
            <a:pPr marL="342900" marR="0" lvl="0" indent="-342900" algn="just">
              <a:lnSpc>
                <a:spcPct val="115000"/>
              </a:lnSpc>
              <a:spcBef>
                <a:spcPts val="0"/>
              </a:spcBef>
              <a:spcAft>
                <a:spcPts val="0"/>
              </a:spcAft>
              <a:buFont typeface="+mj-lt"/>
              <a:buAutoNum type="arabicPeriod"/>
            </a:pPr>
            <a:r>
              <a:rPr lang="en-US" sz="3100">
                <a:solidFill>
                  <a:schemeClr val="tx1"/>
                </a:solidFill>
                <a:effectLst/>
                <a:latin typeface="Calibri" panose="020F0502020204030204" pitchFamily="34" charset="0"/>
                <a:ea typeface="Calibri" panose="020F0502020204030204" pitchFamily="34" charset="0"/>
                <a:cs typeface="Arial" panose="020B0604020202020204" pitchFamily="34" charset="0"/>
              </a:rPr>
              <a:t>Build Trust and Open Communication – create conditions for cooperation.</a:t>
            </a:r>
          </a:p>
          <a:p>
            <a:pPr marL="342900" marR="0" lvl="0" indent="-342900" algn="just">
              <a:lnSpc>
                <a:spcPct val="115000"/>
              </a:lnSpc>
              <a:spcBef>
                <a:spcPts val="0"/>
              </a:spcBef>
              <a:spcAft>
                <a:spcPts val="0"/>
              </a:spcAft>
              <a:buFont typeface="+mj-lt"/>
              <a:buAutoNum type="arabicPeriod"/>
            </a:pPr>
            <a:r>
              <a:rPr lang="en-US" sz="3100">
                <a:solidFill>
                  <a:schemeClr val="tx1"/>
                </a:solidFill>
                <a:effectLst/>
                <a:latin typeface="Calibri" panose="020F0502020204030204" pitchFamily="34" charset="0"/>
                <a:ea typeface="Calibri" panose="020F0502020204030204" pitchFamily="34" charset="0"/>
                <a:cs typeface="Arial" panose="020B0604020202020204" pitchFamily="34" charset="0"/>
              </a:rPr>
              <a:t>Use Collective Decision Making – develop forums for participation.</a:t>
            </a:r>
          </a:p>
          <a:p>
            <a:pPr marL="342900" marR="0" lvl="0" indent="-342900" algn="just">
              <a:lnSpc>
                <a:spcPct val="115000"/>
              </a:lnSpc>
              <a:spcBef>
                <a:spcPts val="0"/>
              </a:spcBef>
              <a:spcAft>
                <a:spcPts val="0"/>
              </a:spcAft>
              <a:buFont typeface="+mj-lt"/>
              <a:buAutoNum type="arabicPeriod"/>
            </a:pPr>
            <a:r>
              <a:rPr lang="en-US" sz="3100">
                <a:solidFill>
                  <a:schemeClr val="tx1"/>
                </a:solidFill>
                <a:effectLst/>
                <a:latin typeface="Calibri" panose="020F0502020204030204" pitchFamily="34" charset="0"/>
                <a:ea typeface="Calibri" panose="020F0502020204030204" pitchFamily="34" charset="0"/>
                <a:cs typeface="Arial" panose="020B0604020202020204" pitchFamily="34" charset="0"/>
              </a:rPr>
              <a:t>Create Clear Rules – reinforce constructive behavior.</a:t>
            </a:r>
          </a:p>
          <a:p>
            <a:pPr marL="342900" marR="0" lvl="0" indent="-342900" algn="just">
              <a:lnSpc>
                <a:spcPct val="115000"/>
              </a:lnSpc>
              <a:spcBef>
                <a:spcPts val="0"/>
              </a:spcBef>
              <a:spcAft>
                <a:spcPts val="0"/>
              </a:spcAft>
              <a:buFont typeface="+mj-lt"/>
              <a:buAutoNum type="arabicPeriod"/>
            </a:pPr>
            <a:r>
              <a:rPr lang="en-US" sz="3100">
                <a:solidFill>
                  <a:schemeClr val="tx1"/>
                </a:solidFill>
                <a:effectLst/>
                <a:latin typeface="Calibri" panose="020F0502020204030204" pitchFamily="34" charset="0"/>
                <a:ea typeface="Calibri" panose="020F0502020204030204" pitchFamily="34" charset="0"/>
                <a:cs typeface="Arial" panose="020B0604020202020204" pitchFamily="34" charset="0"/>
              </a:rPr>
              <a:t>Treat Everyone Fairly – promote and protect mutual trust and respect.</a:t>
            </a:r>
          </a:p>
          <a:p>
            <a:endParaRPr lang="en-US"/>
          </a:p>
        </p:txBody>
      </p:sp>
    </p:spTree>
    <p:extLst>
      <p:ext uri="{BB962C8B-B14F-4D97-AF65-F5344CB8AC3E}">
        <p14:creationId xmlns:p14="http://schemas.microsoft.com/office/powerpoint/2010/main" val="2397076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25F4-64B0-4222-B78F-8369A8151F97}"/>
              </a:ext>
            </a:extLst>
          </p:cNvPr>
          <p:cNvSpPr>
            <a:spLocks noGrp="1"/>
          </p:cNvSpPr>
          <p:nvPr>
            <p:ph type="title"/>
          </p:nvPr>
        </p:nvSpPr>
        <p:spPr>
          <a:xfrm>
            <a:off x="838200" y="1455174"/>
            <a:ext cx="10515600" cy="953728"/>
          </a:xfrm>
        </p:spPr>
        <p:txBody>
          <a:bodyPr/>
          <a:lstStyle/>
          <a:p>
            <a:r>
              <a:rPr lang="en-US">
                <a:solidFill>
                  <a:srgbClr val="000099"/>
                </a:solidFill>
              </a:rPr>
              <a:t>Hotel/Motel Tax</a:t>
            </a:r>
          </a:p>
        </p:txBody>
      </p:sp>
      <p:graphicFrame>
        <p:nvGraphicFramePr>
          <p:cNvPr id="8" name="Content Placeholder 7">
            <a:extLst>
              <a:ext uri="{FF2B5EF4-FFF2-40B4-BE49-F238E27FC236}">
                <a16:creationId xmlns:a16="http://schemas.microsoft.com/office/drawing/2014/main" id="{CD9DCAB5-0EEC-4DED-8402-82050F535C8B}"/>
              </a:ext>
            </a:extLst>
          </p:cNvPr>
          <p:cNvGraphicFramePr>
            <a:graphicFrameLocks noGrp="1"/>
          </p:cNvGraphicFramePr>
          <p:nvPr>
            <p:ph idx="1"/>
            <p:extLst>
              <p:ext uri="{D42A27DB-BD31-4B8C-83A1-F6EECF244321}">
                <p14:modId xmlns:p14="http://schemas.microsoft.com/office/powerpoint/2010/main" val="750635095"/>
              </p:ext>
            </p:extLst>
          </p:nvPr>
        </p:nvGraphicFramePr>
        <p:xfrm>
          <a:off x="1981200" y="2408903"/>
          <a:ext cx="8229600" cy="369693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586560C8-7DEF-4276-8E52-78D40DFCE4C4}"/>
              </a:ext>
            </a:extLst>
          </p:cNvPr>
          <p:cNvSpPr>
            <a:spLocks noGrp="1"/>
          </p:cNvSpPr>
          <p:nvPr>
            <p:ph type="sldNum" sz="quarter" idx="12"/>
          </p:nvPr>
        </p:nvSpPr>
        <p:spPr/>
        <p:txBody>
          <a:bodyPr/>
          <a:lstStyle/>
          <a:p>
            <a:pPr>
              <a:defRPr/>
            </a:pPr>
            <a:fld id="{5A627378-344B-4DCA-9081-BCCA07852689}" type="slidenum">
              <a:rPr lang="en-US" altLang="en-US" smtClean="0"/>
              <a:pPr>
                <a:defRPr/>
              </a:pPr>
              <a:t>30</a:t>
            </a:fld>
            <a:endParaRPr lang="en-US" altLang="en-US"/>
          </a:p>
        </p:txBody>
      </p:sp>
    </p:spTree>
    <p:extLst>
      <p:ext uri="{BB962C8B-B14F-4D97-AF65-F5344CB8AC3E}">
        <p14:creationId xmlns:p14="http://schemas.microsoft.com/office/powerpoint/2010/main" val="1112880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25F4-64B0-4222-B78F-8369A8151F97}"/>
              </a:ext>
            </a:extLst>
          </p:cNvPr>
          <p:cNvSpPr>
            <a:spLocks noGrp="1"/>
          </p:cNvSpPr>
          <p:nvPr>
            <p:ph type="title"/>
          </p:nvPr>
        </p:nvSpPr>
        <p:spPr>
          <a:xfrm>
            <a:off x="838200" y="1317523"/>
            <a:ext cx="10515600" cy="943896"/>
          </a:xfrm>
        </p:spPr>
        <p:txBody>
          <a:bodyPr/>
          <a:lstStyle/>
          <a:p>
            <a:pPr algn="ctr"/>
            <a:r>
              <a:rPr lang="en-US">
                <a:solidFill>
                  <a:srgbClr val="000099"/>
                </a:solidFill>
              </a:rPr>
              <a:t>Hotel/Motel Tax – STR &amp; Traditional Lodging</a:t>
            </a:r>
          </a:p>
        </p:txBody>
      </p:sp>
      <p:sp>
        <p:nvSpPr>
          <p:cNvPr id="5" name="Slide Number Placeholder 4">
            <a:extLst>
              <a:ext uri="{FF2B5EF4-FFF2-40B4-BE49-F238E27FC236}">
                <a16:creationId xmlns:a16="http://schemas.microsoft.com/office/drawing/2014/main" id="{586560C8-7DEF-4276-8E52-78D40DFCE4C4}"/>
              </a:ext>
            </a:extLst>
          </p:cNvPr>
          <p:cNvSpPr>
            <a:spLocks noGrp="1"/>
          </p:cNvSpPr>
          <p:nvPr>
            <p:ph type="sldNum" sz="quarter" idx="12"/>
          </p:nvPr>
        </p:nvSpPr>
        <p:spPr/>
        <p:txBody>
          <a:bodyPr/>
          <a:lstStyle/>
          <a:p>
            <a:pPr>
              <a:defRPr/>
            </a:pPr>
            <a:fld id="{5A627378-344B-4DCA-9081-BCCA07852689}" type="slidenum">
              <a:rPr lang="en-US" altLang="en-US" smtClean="0"/>
              <a:pPr>
                <a:defRPr/>
              </a:pPr>
              <a:t>31</a:t>
            </a:fld>
            <a:endParaRPr lang="en-US" altLang="en-US"/>
          </a:p>
        </p:txBody>
      </p:sp>
      <p:graphicFrame>
        <p:nvGraphicFramePr>
          <p:cNvPr id="9" name="Content Placeholder 8">
            <a:extLst>
              <a:ext uri="{FF2B5EF4-FFF2-40B4-BE49-F238E27FC236}">
                <a16:creationId xmlns:a16="http://schemas.microsoft.com/office/drawing/2014/main" id="{BFFBC1C0-29CF-E088-AF6B-CE1A108952BD}"/>
              </a:ext>
            </a:extLst>
          </p:cNvPr>
          <p:cNvGraphicFramePr>
            <a:graphicFrameLocks noGrp="1"/>
          </p:cNvGraphicFramePr>
          <p:nvPr>
            <p:ph idx="1"/>
            <p:extLst>
              <p:ext uri="{D42A27DB-BD31-4B8C-83A1-F6EECF244321}">
                <p14:modId xmlns:p14="http://schemas.microsoft.com/office/powerpoint/2010/main" val="1094416798"/>
              </p:ext>
            </p:extLst>
          </p:nvPr>
        </p:nvGraphicFramePr>
        <p:xfrm>
          <a:off x="1981200" y="2261419"/>
          <a:ext cx="8229600" cy="3588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2410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25F4-64B0-4222-B78F-8369A8151F97}"/>
              </a:ext>
            </a:extLst>
          </p:cNvPr>
          <p:cNvSpPr>
            <a:spLocks noGrp="1"/>
          </p:cNvSpPr>
          <p:nvPr>
            <p:ph type="title"/>
          </p:nvPr>
        </p:nvSpPr>
        <p:spPr>
          <a:xfrm>
            <a:off x="1005349" y="1484671"/>
            <a:ext cx="10515600" cy="796414"/>
          </a:xfrm>
        </p:spPr>
        <p:txBody>
          <a:bodyPr/>
          <a:lstStyle/>
          <a:p>
            <a:pPr algn="ctr"/>
            <a:r>
              <a:rPr lang="en-US">
                <a:solidFill>
                  <a:srgbClr val="000099"/>
                </a:solidFill>
              </a:rPr>
              <a:t>Meals Tax</a:t>
            </a:r>
          </a:p>
        </p:txBody>
      </p:sp>
      <p:graphicFrame>
        <p:nvGraphicFramePr>
          <p:cNvPr id="8" name="Content Placeholder 7">
            <a:extLst>
              <a:ext uri="{FF2B5EF4-FFF2-40B4-BE49-F238E27FC236}">
                <a16:creationId xmlns:a16="http://schemas.microsoft.com/office/drawing/2014/main" id="{CD9DCAB5-0EEC-4DED-8402-82050F535C8B}"/>
              </a:ext>
            </a:extLst>
          </p:cNvPr>
          <p:cNvGraphicFramePr>
            <a:graphicFrameLocks noGrp="1"/>
          </p:cNvGraphicFramePr>
          <p:nvPr>
            <p:ph idx="1"/>
            <p:extLst>
              <p:ext uri="{D42A27DB-BD31-4B8C-83A1-F6EECF244321}">
                <p14:modId xmlns:p14="http://schemas.microsoft.com/office/powerpoint/2010/main" val="3626942961"/>
              </p:ext>
            </p:extLst>
          </p:nvPr>
        </p:nvGraphicFramePr>
        <p:xfrm>
          <a:off x="1981200" y="2182762"/>
          <a:ext cx="8229600" cy="394273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586560C8-7DEF-4276-8E52-78D40DFCE4C4}"/>
              </a:ext>
            </a:extLst>
          </p:cNvPr>
          <p:cNvSpPr>
            <a:spLocks noGrp="1"/>
          </p:cNvSpPr>
          <p:nvPr>
            <p:ph type="sldNum" sz="quarter" idx="12"/>
          </p:nvPr>
        </p:nvSpPr>
        <p:spPr/>
        <p:txBody>
          <a:bodyPr/>
          <a:lstStyle/>
          <a:p>
            <a:pPr>
              <a:defRPr/>
            </a:pPr>
            <a:fld id="{5A627378-344B-4DCA-9081-BCCA07852689}" type="slidenum">
              <a:rPr lang="en-US" altLang="en-US" smtClean="0"/>
              <a:pPr>
                <a:defRPr/>
              </a:pPr>
              <a:t>32</a:t>
            </a:fld>
            <a:endParaRPr lang="en-US" altLang="en-US"/>
          </a:p>
        </p:txBody>
      </p:sp>
    </p:spTree>
    <p:extLst>
      <p:ext uri="{BB962C8B-B14F-4D97-AF65-F5344CB8AC3E}">
        <p14:creationId xmlns:p14="http://schemas.microsoft.com/office/powerpoint/2010/main" val="3260899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44DAC-B69F-43B5-A29B-2E5D369A8F95}"/>
              </a:ext>
            </a:extLst>
          </p:cNvPr>
          <p:cNvSpPr>
            <a:spLocks noGrp="1"/>
          </p:cNvSpPr>
          <p:nvPr>
            <p:ph type="title"/>
          </p:nvPr>
        </p:nvSpPr>
        <p:spPr>
          <a:xfrm>
            <a:off x="1090246" y="1160205"/>
            <a:ext cx="10263554" cy="1160207"/>
          </a:xfrm>
        </p:spPr>
        <p:txBody>
          <a:bodyPr>
            <a:normAutofit/>
          </a:bodyPr>
          <a:lstStyle/>
          <a:p>
            <a:pPr>
              <a:defRPr/>
            </a:pPr>
            <a:r>
              <a:rPr lang="en-US">
                <a:solidFill>
                  <a:srgbClr val="000099"/>
                </a:solidFill>
              </a:rPr>
              <a:t>Other Available Funds	</a:t>
            </a:r>
          </a:p>
        </p:txBody>
      </p:sp>
      <p:sp>
        <p:nvSpPr>
          <p:cNvPr id="17411" name="Content Placeholder 2">
            <a:extLst>
              <a:ext uri="{FF2B5EF4-FFF2-40B4-BE49-F238E27FC236}">
                <a16:creationId xmlns:a16="http://schemas.microsoft.com/office/drawing/2014/main" id="{436AEC83-7AB8-463C-AEE9-48EA41FEF8A0}"/>
              </a:ext>
            </a:extLst>
          </p:cNvPr>
          <p:cNvSpPr>
            <a:spLocks noGrp="1"/>
          </p:cNvSpPr>
          <p:nvPr>
            <p:ph idx="1"/>
          </p:nvPr>
        </p:nvSpPr>
        <p:spPr>
          <a:xfrm>
            <a:off x="1184030" y="2110155"/>
            <a:ext cx="10169769" cy="4066808"/>
          </a:xfrm>
        </p:spPr>
        <p:txBody>
          <a:bodyPr vert="horz" lIns="91440" tIns="45720" rIns="91440" bIns="45720" rtlCol="0" anchor="t">
            <a:normAutofit fontScale="92500" lnSpcReduction="10000"/>
          </a:bodyPr>
          <a:lstStyle/>
          <a:p>
            <a:pPr>
              <a:buFont typeface="Arial" charset="0"/>
              <a:buChar char="•"/>
              <a:defRPr/>
            </a:pPr>
            <a:r>
              <a:rPr lang="en-US" altLang="en-US"/>
              <a:t>Free Cash  - </a:t>
            </a:r>
          </a:p>
          <a:p>
            <a:pPr lvl="1">
              <a:buFont typeface="Arial" charset="0"/>
              <a:buChar char="•"/>
              <a:defRPr/>
            </a:pPr>
            <a:r>
              <a:rPr lang="en-US" altLang="en-US" sz="2200"/>
              <a:t>Capital Budget</a:t>
            </a:r>
            <a:endParaRPr lang="en-US" altLang="en-US" sz="2200">
              <a:cs typeface="Calibri"/>
            </a:endParaRPr>
          </a:p>
          <a:p>
            <a:pPr lvl="1">
              <a:buFont typeface="Arial" charset="0"/>
              <a:buChar char="•"/>
              <a:defRPr/>
            </a:pPr>
            <a:r>
              <a:rPr lang="en-US" altLang="en-US" sz="2200"/>
              <a:t>Other ‘one-time’ items</a:t>
            </a:r>
            <a:endParaRPr lang="en-US" altLang="en-US" sz="2200">
              <a:cs typeface="Calibri"/>
            </a:endParaRPr>
          </a:p>
          <a:p>
            <a:pPr lvl="1">
              <a:buFont typeface="Arial" charset="0"/>
              <a:buChar char="•"/>
              <a:defRPr/>
            </a:pPr>
            <a:r>
              <a:rPr lang="en-US" altLang="en-US" sz="2200"/>
              <a:t>Other capital articles</a:t>
            </a:r>
            <a:endParaRPr lang="en-US" altLang="en-US" sz="2200">
              <a:cs typeface="Calibri"/>
            </a:endParaRPr>
          </a:p>
          <a:p>
            <a:pPr>
              <a:buFont typeface="Arial" charset="0"/>
              <a:buChar char="•"/>
              <a:defRPr/>
            </a:pPr>
            <a:r>
              <a:rPr lang="en-US" altLang="en-US"/>
              <a:t>Wastewater Capital Stabilization Fund -</a:t>
            </a:r>
            <a:endParaRPr lang="en-US" altLang="en-US">
              <a:cs typeface="Calibri"/>
            </a:endParaRPr>
          </a:p>
          <a:p>
            <a:pPr lvl="1">
              <a:buFont typeface="Arial" charset="0"/>
              <a:buChar char="•"/>
              <a:defRPr/>
            </a:pPr>
            <a:r>
              <a:rPr lang="en-US" altLang="en-US">
                <a:cs typeface="Calibri"/>
              </a:rPr>
              <a:t>Funds received under the IMA w/Harwich</a:t>
            </a:r>
          </a:p>
          <a:p>
            <a:pPr>
              <a:buFont typeface="Arial" charset="0"/>
              <a:buChar char="•"/>
              <a:defRPr/>
            </a:pPr>
            <a:r>
              <a:rPr lang="en-US" altLang="en-US">
                <a:cs typeface="Calibri"/>
              </a:rPr>
              <a:t>Cape Cod Islands Water Protection Fund </a:t>
            </a:r>
          </a:p>
          <a:p>
            <a:pPr lvl="1">
              <a:buFont typeface="Arial" charset="0"/>
              <a:buChar char="•"/>
              <a:defRPr/>
            </a:pPr>
            <a:r>
              <a:rPr lang="en-US" altLang="en-US">
                <a:cs typeface="Calibri"/>
              </a:rPr>
              <a:t>Grant for existing debt service $615,160 (3rd payment due FY2024)</a:t>
            </a:r>
          </a:p>
          <a:p>
            <a:pPr>
              <a:buFont typeface="Arial" charset="0"/>
              <a:buChar char="•"/>
              <a:defRPr/>
            </a:pPr>
            <a:r>
              <a:rPr lang="en-US" altLang="en-US"/>
              <a:t>Land Bank – </a:t>
            </a:r>
            <a:endParaRPr lang="en-US" altLang="en-US">
              <a:cs typeface="Calibri"/>
            </a:endParaRPr>
          </a:p>
          <a:p>
            <a:pPr lvl="1">
              <a:buFont typeface="Arial" charset="0"/>
              <a:buChar char="•"/>
              <a:defRPr/>
            </a:pPr>
            <a:r>
              <a:rPr lang="en-US" altLang="en-US" sz="2200"/>
              <a:t>Remaining funds may be used for land purchase or maintenance of land purchased with land bank funds</a:t>
            </a:r>
          </a:p>
          <a:p>
            <a:pPr>
              <a:buFont typeface="Arial" charset="0"/>
              <a:buChar char="•"/>
              <a:defRPr/>
            </a:pPr>
            <a:endParaRPr lang="en-US" altLang="en-US" sz="2600"/>
          </a:p>
          <a:p>
            <a:pPr lvl="1">
              <a:buFont typeface="Arial" charset="0"/>
              <a:buChar char="•"/>
              <a:defRPr/>
            </a:pPr>
            <a:endParaRPr lang="en-US" altLang="en-US"/>
          </a:p>
          <a:p>
            <a:pPr marL="0" indent="0">
              <a:buNone/>
              <a:defRPr/>
            </a:pPr>
            <a:endParaRPr lang="en-US" altLang="en-US"/>
          </a:p>
          <a:p>
            <a:pPr>
              <a:buFont typeface="Arial" charset="0"/>
              <a:buChar char="•"/>
              <a:defRPr/>
            </a:pPr>
            <a:endParaRPr lang="en-US" altLang="en-US"/>
          </a:p>
          <a:p>
            <a:pPr>
              <a:buFont typeface="Arial" charset="0"/>
              <a:buChar char="•"/>
              <a:defRPr/>
            </a:pPr>
            <a:endParaRPr lang="en-US" altLang="en-US"/>
          </a:p>
          <a:p>
            <a:pPr>
              <a:buFont typeface="Arial" charset="0"/>
              <a:buChar char="•"/>
              <a:defRPr/>
            </a:pPr>
            <a:endParaRPr lang="en-US" altLang="en-US"/>
          </a:p>
          <a:p>
            <a:pPr>
              <a:buFont typeface="Arial" charset="0"/>
              <a:buChar char="•"/>
              <a:defRPr/>
            </a:pPr>
            <a:endParaRPr lang="en-US" altLang="en-US"/>
          </a:p>
          <a:p>
            <a:pPr>
              <a:buFont typeface="Arial" charset="0"/>
              <a:buChar char="•"/>
              <a:defRPr/>
            </a:pPr>
            <a:endParaRPr lang="en-US" altLang="en-US"/>
          </a:p>
          <a:p>
            <a:pPr>
              <a:buFont typeface="Arial" charset="0"/>
              <a:buChar char="•"/>
              <a:defRPr/>
            </a:pPr>
            <a:endParaRPr lang="en-US" altLang="en-US"/>
          </a:p>
          <a:p>
            <a:pPr>
              <a:buFont typeface="Arial" charset="0"/>
              <a:buChar char="•"/>
              <a:defRPr/>
            </a:pPr>
            <a:endParaRPr lang="en-US" altLang="en-US"/>
          </a:p>
          <a:p>
            <a:pPr>
              <a:buFont typeface="Arial" charset="0"/>
              <a:buChar char="•"/>
              <a:defRPr/>
            </a:pPr>
            <a:endParaRPr lang="en-US" altLang="en-US"/>
          </a:p>
          <a:p>
            <a:pPr>
              <a:buFont typeface="Arial" charset="0"/>
              <a:buChar char="•"/>
              <a:defRPr/>
            </a:pPr>
            <a:endParaRPr lang="en-US" altLang="en-US"/>
          </a:p>
          <a:p>
            <a:pPr>
              <a:buFont typeface="Arial" charset="0"/>
              <a:buChar char="•"/>
              <a:defRPr/>
            </a:pPr>
            <a:endParaRPr lang="en-US" altLang="en-US"/>
          </a:p>
          <a:p>
            <a:pPr>
              <a:buFont typeface="Arial" charset="0"/>
              <a:buChar char="•"/>
              <a:defRPr/>
            </a:pPr>
            <a:endParaRPr lang="en-US" altLang="en-US"/>
          </a:p>
          <a:p>
            <a:pPr>
              <a:buFont typeface="Arial" charset="0"/>
              <a:buChar char="•"/>
              <a:defRPr/>
            </a:pPr>
            <a:endParaRPr lang="en-US" altLang="en-US"/>
          </a:p>
          <a:p>
            <a:pPr>
              <a:buFont typeface="Arial" charset="0"/>
              <a:buChar char="•"/>
              <a:defRPr/>
            </a:pPr>
            <a:endParaRPr lang="en-US" altLang="en-US"/>
          </a:p>
          <a:p>
            <a:pPr>
              <a:buFont typeface="Arial" charset="0"/>
              <a:buChar char="•"/>
              <a:defRPr/>
            </a:pPr>
            <a:endParaRPr lang="en-US" altLang="en-US"/>
          </a:p>
          <a:p>
            <a:pPr>
              <a:buFont typeface="Arial" charset="0"/>
              <a:buChar char="•"/>
              <a:defRPr/>
            </a:pPr>
            <a:endParaRPr lang="en-US" altLang="en-US"/>
          </a:p>
          <a:p>
            <a:pPr>
              <a:buFont typeface="Arial" charset="0"/>
              <a:buChar char="•"/>
              <a:defRPr/>
            </a:pPr>
            <a:endParaRPr lang="en-US" altLang="en-US"/>
          </a:p>
          <a:p>
            <a:pPr>
              <a:buFont typeface="Arial" charset="0"/>
              <a:buChar char="•"/>
              <a:defRPr/>
            </a:pPr>
            <a:endParaRPr lang="en-US" altLang="en-US"/>
          </a:p>
          <a:p>
            <a:pPr>
              <a:buFont typeface="Arial" charset="0"/>
              <a:buChar char="•"/>
              <a:defRPr/>
            </a:pPr>
            <a:endParaRPr lang="en-US" altLang="en-US"/>
          </a:p>
        </p:txBody>
      </p:sp>
      <p:sp>
        <p:nvSpPr>
          <p:cNvPr id="30725" name="Slide Number Placeholder 4">
            <a:extLst>
              <a:ext uri="{FF2B5EF4-FFF2-40B4-BE49-F238E27FC236}">
                <a16:creationId xmlns:a16="http://schemas.microsoft.com/office/drawing/2014/main" id="{E050C684-BD5F-4C64-9A8A-06431A2B2F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7D28B907-8127-4B06-A176-2EE11FA7011E}" type="slidenum">
              <a:rPr lang="en-US" altLang="en-US" sz="1400">
                <a:solidFill>
                  <a:srgbClr val="FFFFFF"/>
                </a:solidFill>
              </a:rPr>
              <a:pPr>
                <a:spcBef>
                  <a:spcPct val="0"/>
                </a:spcBef>
                <a:buClrTx/>
                <a:buSzTx/>
                <a:buFontTx/>
                <a:buNone/>
              </a:pPr>
              <a:t>33</a:t>
            </a:fld>
            <a:endParaRPr lang="en-US" altLang="en-US" sz="140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CA7E4-9CB2-4749-A6C8-A2A27367B839}"/>
              </a:ext>
            </a:extLst>
          </p:cNvPr>
          <p:cNvSpPr>
            <a:spLocks noGrp="1"/>
          </p:cNvSpPr>
          <p:nvPr>
            <p:ph type="title"/>
          </p:nvPr>
        </p:nvSpPr>
        <p:spPr>
          <a:xfrm>
            <a:off x="838200" y="1297858"/>
            <a:ext cx="10515600" cy="1012722"/>
          </a:xfrm>
        </p:spPr>
        <p:txBody>
          <a:bodyPr/>
          <a:lstStyle/>
          <a:p>
            <a:pPr>
              <a:defRPr/>
            </a:pPr>
            <a:r>
              <a:rPr lang="en-US">
                <a:solidFill>
                  <a:srgbClr val="000099"/>
                </a:solidFill>
              </a:rPr>
              <a:t>Other Available Funds	</a:t>
            </a:r>
          </a:p>
        </p:txBody>
      </p:sp>
      <p:sp>
        <p:nvSpPr>
          <p:cNvPr id="3" name="Content Placeholder 2">
            <a:extLst>
              <a:ext uri="{FF2B5EF4-FFF2-40B4-BE49-F238E27FC236}">
                <a16:creationId xmlns:a16="http://schemas.microsoft.com/office/drawing/2014/main" id="{EAB0B07C-FD22-4F39-9918-A51AEA0585CC}"/>
              </a:ext>
            </a:extLst>
          </p:cNvPr>
          <p:cNvSpPr>
            <a:spLocks noGrp="1"/>
          </p:cNvSpPr>
          <p:nvPr>
            <p:ph idx="1"/>
          </p:nvPr>
        </p:nvSpPr>
        <p:spPr>
          <a:xfrm>
            <a:off x="1863969" y="2203938"/>
            <a:ext cx="8435322" cy="3980962"/>
          </a:xfrm>
        </p:spPr>
        <p:txBody>
          <a:bodyPr>
            <a:normAutofit lnSpcReduction="10000"/>
          </a:bodyPr>
          <a:lstStyle/>
          <a:p>
            <a:pPr>
              <a:buFont typeface="Arial" charset="0"/>
              <a:buChar char="•"/>
              <a:defRPr/>
            </a:pPr>
            <a:r>
              <a:rPr lang="en-US"/>
              <a:t>Revolving Funds</a:t>
            </a:r>
          </a:p>
          <a:p>
            <a:pPr lvl="1">
              <a:buFont typeface="Arial" charset="0"/>
              <a:buChar char="•"/>
              <a:defRPr/>
            </a:pPr>
            <a:r>
              <a:rPr lang="en-US" sz="2200"/>
              <a:t>Recreation Revolving Funds (program costs, not staffing)</a:t>
            </a:r>
          </a:p>
          <a:p>
            <a:pPr lvl="1">
              <a:buFont typeface="Arial" charset="0"/>
              <a:buChar char="•"/>
              <a:defRPr/>
            </a:pPr>
            <a:r>
              <a:rPr lang="en-US" sz="2200"/>
              <a:t>Shellfish Revolving (for propagation costs)</a:t>
            </a:r>
          </a:p>
          <a:p>
            <a:pPr>
              <a:buFont typeface="Arial" charset="0"/>
              <a:buChar char="•"/>
              <a:defRPr/>
            </a:pPr>
            <a:r>
              <a:rPr lang="en-US"/>
              <a:t>Receipts Reserved for Appropriation</a:t>
            </a:r>
          </a:p>
          <a:p>
            <a:pPr lvl="1">
              <a:buFont typeface="Arial" charset="0"/>
              <a:buChar char="•"/>
              <a:defRPr/>
            </a:pPr>
            <a:r>
              <a:rPr lang="en-US" sz="2200"/>
              <a:t>PEG Access Fund (cable related expenses)</a:t>
            </a:r>
          </a:p>
          <a:p>
            <a:pPr lvl="1">
              <a:buFont typeface="Arial" charset="0"/>
              <a:buChar char="•"/>
              <a:defRPr/>
            </a:pPr>
            <a:r>
              <a:rPr lang="en-US" sz="2200"/>
              <a:t>Waterways Improvement Fund (Harbormaster expenses)</a:t>
            </a:r>
          </a:p>
          <a:p>
            <a:pPr lvl="1">
              <a:buFont typeface="Arial" charset="0"/>
              <a:buChar char="•"/>
              <a:defRPr/>
            </a:pPr>
            <a:r>
              <a:rPr lang="en-US" sz="2200"/>
              <a:t>Transportation Network  (Highway expenses)</a:t>
            </a:r>
          </a:p>
          <a:p>
            <a:pPr>
              <a:buFont typeface="Arial" charset="0"/>
              <a:buChar char="•"/>
              <a:defRPr/>
            </a:pPr>
            <a:r>
              <a:rPr lang="en-US"/>
              <a:t>Chapter 90 (Highway) State Aid Fund</a:t>
            </a:r>
          </a:p>
          <a:p>
            <a:pPr>
              <a:buFont typeface="Arial" charset="0"/>
              <a:buChar char="•"/>
              <a:defRPr/>
            </a:pPr>
            <a:r>
              <a:rPr lang="en-US"/>
              <a:t>Waterways User Fee Revolving Fund</a:t>
            </a:r>
          </a:p>
          <a:p>
            <a:pPr lvl="1">
              <a:buFont typeface="Arial" charset="0"/>
              <a:buChar char="•"/>
              <a:defRPr/>
            </a:pPr>
            <a:r>
              <a:rPr lang="en-US" sz="2200"/>
              <a:t>Balance $1,680,568 (6/30/2023)</a:t>
            </a:r>
          </a:p>
          <a:p>
            <a:pPr>
              <a:buFont typeface="Arial" charset="0"/>
              <a:buChar char="•"/>
              <a:defRPr/>
            </a:pPr>
            <a:endParaRPr lang="en-US"/>
          </a:p>
        </p:txBody>
      </p:sp>
      <p:sp>
        <p:nvSpPr>
          <p:cNvPr id="32773" name="Slide Number Placeholder 4">
            <a:extLst>
              <a:ext uri="{FF2B5EF4-FFF2-40B4-BE49-F238E27FC236}">
                <a16:creationId xmlns:a16="http://schemas.microsoft.com/office/drawing/2014/main" id="{E9283749-AFBC-4AB9-94A0-072A41DA2B3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C19E2C83-8623-48CE-8F79-B76C0A96F471}" type="slidenum">
              <a:rPr lang="en-US" altLang="en-US" sz="1400">
                <a:solidFill>
                  <a:srgbClr val="FFFFFF"/>
                </a:solidFill>
              </a:rPr>
              <a:pPr>
                <a:spcBef>
                  <a:spcPct val="0"/>
                </a:spcBef>
                <a:buClrTx/>
                <a:buSzTx/>
                <a:buFontTx/>
                <a:buNone/>
              </a:pPr>
              <a:t>34</a:t>
            </a:fld>
            <a:endParaRPr lang="en-US" altLang="en-US" sz="1400">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0B0D-CDFA-4B04-9BF1-FA33D223000B}"/>
              </a:ext>
            </a:extLst>
          </p:cNvPr>
          <p:cNvSpPr>
            <a:spLocks noGrp="1"/>
          </p:cNvSpPr>
          <p:nvPr>
            <p:ph type="title"/>
          </p:nvPr>
        </p:nvSpPr>
        <p:spPr>
          <a:xfrm>
            <a:off x="838200" y="1268361"/>
            <a:ext cx="10515600" cy="865238"/>
          </a:xfrm>
        </p:spPr>
        <p:txBody>
          <a:bodyPr>
            <a:normAutofit fontScale="90000"/>
          </a:bodyPr>
          <a:lstStyle/>
          <a:p>
            <a:pPr algn="ctr">
              <a:defRPr/>
            </a:pPr>
            <a:br>
              <a:rPr lang="en-US"/>
            </a:br>
            <a:r>
              <a:rPr lang="en-US">
                <a:solidFill>
                  <a:srgbClr val="000099"/>
                </a:solidFill>
              </a:rPr>
              <a:t>Town’s Budgetary Components </a:t>
            </a:r>
            <a:br>
              <a:rPr lang="en-US">
                <a:solidFill>
                  <a:srgbClr val="000099"/>
                </a:solidFill>
              </a:rPr>
            </a:br>
            <a:endParaRPr lang="en-US">
              <a:solidFill>
                <a:srgbClr val="000099"/>
              </a:solidFill>
            </a:endParaRPr>
          </a:p>
        </p:txBody>
      </p:sp>
      <p:sp>
        <p:nvSpPr>
          <p:cNvPr id="3" name="Content Placeholder 2">
            <a:extLst>
              <a:ext uri="{FF2B5EF4-FFF2-40B4-BE49-F238E27FC236}">
                <a16:creationId xmlns:a16="http://schemas.microsoft.com/office/drawing/2014/main" id="{52E0DBF6-FEF0-4B88-ADB2-75AA6C7E93C4}"/>
              </a:ext>
            </a:extLst>
          </p:cNvPr>
          <p:cNvSpPr>
            <a:spLocks noGrp="1"/>
          </p:cNvSpPr>
          <p:nvPr>
            <p:ph idx="1"/>
          </p:nvPr>
        </p:nvSpPr>
        <p:spPr>
          <a:xfrm>
            <a:off x="838200" y="1993901"/>
            <a:ext cx="10515600" cy="4183062"/>
          </a:xfrm>
        </p:spPr>
        <p:txBody>
          <a:bodyPr>
            <a:normAutofit fontScale="92500" lnSpcReduction="20000"/>
          </a:bodyPr>
          <a:lstStyle/>
          <a:p>
            <a:pPr marL="514350" indent="-514350">
              <a:buFont typeface="Arial" charset="0"/>
              <a:buAutoNum type="romanUcPeriod"/>
              <a:defRPr/>
            </a:pPr>
            <a:r>
              <a:rPr lang="en-US"/>
              <a:t>Balanced Budget: Revenue = Expense</a:t>
            </a:r>
          </a:p>
          <a:p>
            <a:pPr marL="514350" indent="-514350">
              <a:buFont typeface="Arial" charset="0"/>
              <a:buAutoNum type="romanUcPeriod"/>
              <a:defRPr/>
            </a:pPr>
            <a:r>
              <a:rPr lang="en-US"/>
              <a:t>Revenue Outlook </a:t>
            </a:r>
          </a:p>
          <a:p>
            <a:pPr marL="788987" lvl="1" indent="-514350">
              <a:buFont typeface="+mj-lt"/>
              <a:buAutoNum type="alphaLcPeriod"/>
              <a:defRPr/>
            </a:pPr>
            <a:r>
              <a:rPr lang="en-US"/>
              <a:t>Tax Levy</a:t>
            </a:r>
          </a:p>
          <a:p>
            <a:pPr marL="788987" lvl="1" indent="-514350">
              <a:buFont typeface="+mj-lt"/>
              <a:buAutoNum type="alphaLcPeriod"/>
              <a:defRPr/>
            </a:pPr>
            <a:r>
              <a:rPr lang="en-US"/>
              <a:t>Local Receipts</a:t>
            </a:r>
          </a:p>
          <a:p>
            <a:pPr marL="788987" lvl="1" indent="-514350">
              <a:buFont typeface="+mj-lt"/>
              <a:buAutoNum type="alphaLcPeriod"/>
              <a:defRPr/>
            </a:pPr>
            <a:r>
              <a:rPr lang="en-US"/>
              <a:t>Other Available Funds</a:t>
            </a:r>
          </a:p>
          <a:p>
            <a:pPr marL="514350" indent="-514350">
              <a:buFont typeface="Arial" charset="0"/>
              <a:buAutoNum type="romanUcPeriod"/>
              <a:defRPr/>
            </a:pPr>
            <a:r>
              <a:rPr lang="en-US"/>
              <a:t>Expenditures </a:t>
            </a:r>
          </a:p>
          <a:p>
            <a:pPr marL="731837" lvl="1" indent="-457200">
              <a:buFont typeface="+mj-lt"/>
              <a:buAutoNum type="alphaLcPeriod"/>
              <a:defRPr/>
            </a:pPr>
            <a:r>
              <a:rPr lang="en-US"/>
              <a:t>General Operating Budget </a:t>
            </a:r>
          </a:p>
          <a:p>
            <a:pPr marL="731837" lvl="1" indent="-457200">
              <a:buFont typeface="+mj-lt"/>
              <a:buAutoNum type="alphaLcPeriod"/>
              <a:defRPr/>
            </a:pPr>
            <a:r>
              <a:rPr lang="en-US"/>
              <a:t>Educational Assessments</a:t>
            </a:r>
          </a:p>
          <a:p>
            <a:pPr marL="731837" lvl="1" indent="-457200">
              <a:buFont typeface="+mj-lt"/>
              <a:buAutoNum type="alphaLcPeriod"/>
              <a:defRPr/>
            </a:pPr>
            <a:r>
              <a:rPr lang="en-US"/>
              <a:t>Water Operating Budget </a:t>
            </a:r>
          </a:p>
          <a:p>
            <a:pPr marL="731837" lvl="1" indent="-457200">
              <a:buFont typeface="+mj-lt"/>
              <a:buAutoNum type="alphaLcPeriod"/>
              <a:defRPr/>
            </a:pPr>
            <a:r>
              <a:rPr lang="en-US"/>
              <a:t>Five Year Capital Plan </a:t>
            </a:r>
          </a:p>
          <a:p>
            <a:pPr marL="457200" indent="-457200">
              <a:buFont typeface="+mj-lt"/>
              <a:buAutoNum type="romanUcPeriod"/>
              <a:defRPr/>
            </a:pPr>
            <a:r>
              <a:rPr lang="en-US"/>
              <a:t>Other Capital Items</a:t>
            </a:r>
          </a:p>
          <a:p>
            <a:pPr marL="731837" lvl="1" indent="-457200">
              <a:buFont typeface="+mj-lt"/>
              <a:buAutoNum type="alphaLcPeriod"/>
              <a:defRPr/>
            </a:pPr>
            <a:r>
              <a:rPr lang="en-US"/>
              <a:t>Separate Articles for Consideration</a:t>
            </a:r>
          </a:p>
        </p:txBody>
      </p:sp>
      <p:sp>
        <p:nvSpPr>
          <p:cNvPr id="16389" name="Slide Number Placeholder 4">
            <a:extLst>
              <a:ext uri="{FF2B5EF4-FFF2-40B4-BE49-F238E27FC236}">
                <a16:creationId xmlns:a16="http://schemas.microsoft.com/office/drawing/2014/main" id="{3E6D948C-67B5-4D2F-9D30-A582F0FAA36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663A2D5E-6697-4A9F-A46B-2DC1E9F1FEA5}" type="slidenum">
              <a:rPr lang="en-US" altLang="en-US" sz="1400">
                <a:solidFill>
                  <a:srgbClr val="FFFFFF"/>
                </a:solidFill>
              </a:rPr>
              <a:pPr>
                <a:spcBef>
                  <a:spcPct val="0"/>
                </a:spcBef>
                <a:buClrTx/>
                <a:buSzTx/>
                <a:buFontTx/>
                <a:buNone/>
              </a:pPr>
              <a:t>35</a:t>
            </a:fld>
            <a:endParaRPr lang="en-US" altLang="en-US" sz="1400">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32EB-335E-D904-BAE6-3F77EBDA58D1}"/>
              </a:ext>
            </a:extLst>
          </p:cNvPr>
          <p:cNvSpPr>
            <a:spLocks noGrp="1"/>
          </p:cNvSpPr>
          <p:nvPr>
            <p:ph type="title"/>
          </p:nvPr>
        </p:nvSpPr>
        <p:spPr>
          <a:xfrm>
            <a:off x="838200" y="1573161"/>
            <a:ext cx="10515600" cy="747252"/>
          </a:xfrm>
        </p:spPr>
        <p:txBody>
          <a:bodyPr/>
          <a:lstStyle/>
          <a:p>
            <a:r>
              <a:rPr lang="en-US">
                <a:solidFill>
                  <a:srgbClr val="002060"/>
                </a:solidFill>
              </a:rPr>
              <a:t>Critical Factors for FY2025 Budget</a:t>
            </a:r>
            <a:r>
              <a:rPr lang="en-US"/>
              <a:t>	</a:t>
            </a:r>
          </a:p>
        </p:txBody>
      </p:sp>
      <p:sp>
        <p:nvSpPr>
          <p:cNvPr id="3" name="Content Placeholder 2">
            <a:extLst>
              <a:ext uri="{FF2B5EF4-FFF2-40B4-BE49-F238E27FC236}">
                <a16:creationId xmlns:a16="http://schemas.microsoft.com/office/drawing/2014/main" id="{B9F670D7-06A9-2356-284D-8B82CEB3FE96}"/>
              </a:ext>
            </a:extLst>
          </p:cNvPr>
          <p:cNvSpPr>
            <a:spLocks noGrp="1"/>
          </p:cNvSpPr>
          <p:nvPr>
            <p:ph idx="1"/>
          </p:nvPr>
        </p:nvSpPr>
        <p:spPr>
          <a:xfrm>
            <a:off x="838200" y="2532984"/>
            <a:ext cx="10515600" cy="3641674"/>
          </a:xfrm>
        </p:spPr>
        <p:txBody>
          <a:bodyPr/>
          <a:lstStyle/>
          <a:p>
            <a:r>
              <a:rPr lang="en-US" sz="3000"/>
              <a:t>Priorities/Policy Issues/Directives</a:t>
            </a:r>
          </a:p>
          <a:p>
            <a:pPr lvl="1"/>
            <a:r>
              <a:rPr lang="en-US" sz="2600"/>
              <a:t>Funding/Service Priorities – Short-term and Long-term Funding Enhancements/Restrictions </a:t>
            </a:r>
          </a:p>
          <a:p>
            <a:pPr marL="457200" lvl="1" indent="0">
              <a:buNone/>
            </a:pPr>
            <a:endParaRPr lang="en-US" sz="2600"/>
          </a:p>
          <a:p>
            <a:pPr marL="457200" lvl="1" indent="0">
              <a:buNone/>
            </a:pPr>
            <a:endParaRPr lang="en-US" sz="2600"/>
          </a:p>
          <a:p>
            <a:pPr marL="457200" lvl="1" indent="0">
              <a:buNone/>
            </a:pPr>
            <a:endParaRPr lang="en-US"/>
          </a:p>
          <a:p>
            <a:endParaRPr lang="en-US"/>
          </a:p>
        </p:txBody>
      </p:sp>
    </p:spTree>
    <p:extLst>
      <p:ext uri="{BB962C8B-B14F-4D97-AF65-F5344CB8AC3E}">
        <p14:creationId xmlns:p14="http://schemas.microsoft.com/office/powerpoint/2010/main" val="1390752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A222-D4E1-A378-E08E-DF29855853AD}"/>
              </a:ext>
            </a:extLst>
          </p:cNvPr>
          <p:cNvSpPr>
            <a:spLocks noGrp="1"/>
          </p:cNvSpPr>
          <p:nvPr>
            <p:ph type="title"/>
          </p:nvPr>
        </p:nvSpPr>
        <p:spPr/>
        <p:txBody>
          <a:bodyPr/>
          <a:lstStyle/>
          <a:p>
            <a:pPr algn="ctr"/>
            <a:r>
              <a:rPr lang="en-US" i="1"/>
              <a:t>Questions/Discussion</a:t>
            </a:r>
          </a:p>
        </p:txBody>
      </p:sp>
      <p:sp>
        <p:nvSpPr>
          <p:cNvPr id="3" name="Text Placeholder 2">
            <a:extLst>
              <a:ext uri="{FF2B5EF4-FFF2-40B4-BE49-F238E27FC236}">
                <a16:creationId xmlns:a16="http://schemas.microsoft.com/office/drawing/2014/main" id="{B51EF3CB-9F96-5FB9-974A-6E40D942D3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4988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6D84841-EA0E-4E09-A836-C55D5D320523}"/>
              </a:ext>
            </a:extLst>
          </p:cNvPr>
          <p:cNvSpPr>
            <a:spLocks noGrp="1" noChangeArrowheads="1"/>
          </p:cNvSpPr>
          <p:nvPr>
            <p:ph type="title"/>
          </p:nvPr>
        </p:nvSpPr>
        <p:spPr>
          <a:xfrm>
            <a:off x="1312985" y="1396180"/>
            <a:ext cx="9202615" cy="1052051"/>
          </a:xfrm>
        </p:spPr>
        <p:txBody>
          <a:bodyPr>
            <a:normAutofit/>
          </a:bodyPr>
          <a:lstStyle/>
          <a:p>
            <a:pPr>
              <a:defRPr/>
            </a:pPr>
            <a:r>
              <a:rPr lang="en-US" altLang="en-US" sz="4000">
                <a:solidFill>
                  <a:srgbClr val="000099"/>
                </a:solidFill>
                <a:latin typeface="Calibri" pitchFamily="34" charset="0"/>
                <a:ea typeface="Calibri" pitchFamily="34" charset="0"/>
                <a:cs typeface="Calibri" pitchFamily="34" charset="0"/>
              </a:rPr>
              <a:t>Educational Assessments</a:t>
            </a:r>
          </a:p>
        </p:txBody>
      </p:sp>
      <p:sp>
        <p:nvSpPr>
          <p:cNvPr id="17411" name="Rectangle 3">
            <a:extLst>
              <a:ext uri="{FF2B5EF4-FFF2-40B4-BE49-F238E27FC236}">
                <a16:creationId xmlns:a16="http://schemas.microsoft.com/office/drawing/2014/main" id="{27819758-6B9A-409B-B88C-A4C9EFDEC07A}"/>
              </a:ext>
            </a:extLst>
          </p:cNvPr>
          <p:cNvSpPr>
            <a:spLocks noGrp="1" noChangeArrowheads="1"/>
          </p:cNvSpPr>
          <p:nvPr>
            <p:ph idx="1"/>
          </p:nvPr>
        </p:nvSpPr>
        <p:spPr>
          <a:xfrm>
            <a:off x="838199" y="2536722"/>
            <a:ext cx="10931013" cy="3864077"/>
          </a:xfrm>
        </p:spPr>
        <p:txBody>
          <a:bodyPr rtlCol="0">
            <a:normAutofit/>
          </a:bodyPr>
          <a:lstStyle/>
          <a:p>
            <a:pPr marL="119380" indent="0">
              <a:buNone/>
              <a:defRPr/>
            </a:pPr>
            <a:r>
              <a:rPr lang="en-US" altLang="en-US" sz="3800">
                <a:solidFill>
                  <a:srgbClr val="002060"/>
                </a:solidFill>
                <a:latin typeface="+mj-lt"/>
              </a:rPr>
              <a:t>Directive to MRSD &amp; CCRTHS</a:t>
            </a:r>
          </a:p>
          <a:p>
            <a:pPr marL="366268" indent="-246888">
              <a:buFont typeface="Georgia"/>
              <a:buChar char="▫"/>
              <a:defRPr/>
            </a:pPr>
            <a:r>
              <a:rPr lang="en-US" altLang="en-US" sz="3400">
                <a:solidFill>
                  <a:srgbClr val="002060"/>
                </a:solidFill>
                <a:latin typeface="+mj-lt"/>
              </a:rPr>
              <a:t>Multi-year Financial/Enrollment Forecasts</a:t>
            </a:r>
          </a:p>
          <a:p>
            <a:pPr marL="366268" indent="-246888">
              <a:buFont typeface="Georgia"/>
              <a:buChar char="▫"/>
              <a:defRPr/>
            </a:pPr>
            <a:r>
              <a:rPr lang="en-US" altLang="en-US" sz="3400">
                <a:solidFill>
                  <a:srgbClr val="002060"/>
                </a:solidFill>
                <a:latin typeface="+mj-lt"/>
              </a:rPr>
              <a:t>Capital Needs</a:t>
            </a:r>
          </a:p>
          <a:p>
            <a:pPr marL="383731" indent="-246888">
              <a:buFont typeface="Georgia"/>
              <a:buChar char="▫"/>
              <a:defRPr/>
            </a:pPr>
            <a:r>
              <a:rPr lang="en-US" altLang="en-US" sz="3400">
                <a:solidFill>
                  <a:srgbClr val="002060"/>
                </a:solidFill>
                <a:latin typeface="+mj-lt"/>
              </a:rPr>
              <a:t>Debt Service</a:t>
            </a:r>
            <a:endParaRPr lang="en-US" sz="3400">
              <a:solidFill>
                <a:schemeClr val="bg1"/>
              </a:solidFill>
              <a:latin typeface="+mj-lt"/>
            </a:endParaRPr>
          </a:p>
          <a:p>
            <a:pPr marL="658368" lvl="1" indent="-246888">
              <a:buFont typeface="Georgia"/>
              <a:buChar char="▫"/>
              <a:defRPr/>
            </a:pPr>
            <a:endParaRPr lang="en-US">
              <a:solidFill>
                <a:schemeClr val="bg1"/>
              </a:solidFill>
            </a:endParaRPr>
          </a:p>
          <a:p>
            <a:pPr marL="136843" indent="0">
              <a:buNone/>
              <a:defRPr/>
            </a:pPr>
            <a:r>
              <a:rPr lang="en-US" sz="2600" i="1"/>
              <a:t>Monthly Meetings of Monomoy Finance Team (Chatham/ Harwich TM/TA, Finance Dir. and MRSD Admin.) </a:t>
            </a:r>
          </a:p>
        </p:txBody>
      </p:sp>
      <p:sp>
        <p:nvSpPr>
          <p:cNvPr id="55300" name="Slide Number Placeholder 2">
            <a:extLst>
              <a:ext uri="{FF2B5EF4-FFF2-40B4-BE49-F238E27FC236}">
                <a16:creationId xmlns:a16="http://schemas.microsoft.com/office/drawing/2014/main" id="{51306D18-F7C6-4C67-85C9-85E7D122CF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nSpc>
                <a:spcPct val="90000"/>
              </a:lnSpc>
              <a:spcBef>
                <a:spcPct val="0"/>
              </a:spcBef>
              <a:buClrTx/>
              <a:buSzTx/>
              <a:buFontTx/>
              <a:buNone/>
            </a:pPr>
            <a:fld id="{28295C04-B39A-476D-8CE5-EB12626E09C2}" type="slidenum">
              <a:rPr lang="en-US" altLang="en-US" sz="1700">
                <a:solidFill>
                  <a:schemeClr val="bg1"/>
                </a:solidFill>
              </a:rPr>
              <a:pPr>
                <a:lnSpc>
                  <a:spcPct val="90000"/>
                </a:lnSpc>
                <a:spcBef>
                  <a:spcPct val="0"/>
                </a:spcBef>
                <a:buClrTx/>
                <a:buSzTx/>
                <a:buFontTx/>
                <a:buNone/>
              </a:pPr>
              <a:t>38</a:t>
            </a:fld>
            <a:endParaRPr lang="en-US" altLang="en-US" sz="1700">
              <a:solidFill>
                <a:schemeClr val="bg1"/>
              </a:solidFill>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6080D-1332-4A45-AAAA-C5B7C91F894B}"/>
              </a:ext>
            </a:extLst>
          </p:cNvPr>
          <p:cNvSpPr>
            <a:spLocks noGrp="1"/>
          </p:cNvSpPr>
          <p:nvPr>
            <p:ph type="title"/>
          </p:nvPr>
        </p:nvSpPr>
        <p:spPr>
          <a:xfrm>
            <a:off x="838200" y="1415845"/>
            <a:ext cx="10515600" cy="728920"/>
          </a:xfrm>
        </p:spPr>
        <p:txBody>
          <a:bodyPr>
            <a:normAutofit fontScale="90000"/>
          </a:bodyPr>
          <a:lstStyle/>
          <a:p>
            <a:pPr>
              <a:defRPr/>
            </a:pPr>
            <a:br>
              <a:rPr lang="en-US"/>
            </a:br>
            <a:r>
              <a:rPr lang="en-US">
                <a:solidFill>
                  <a:srgbClr val="000099"/>
                </a:solidFill>
              </a:rPr>
              <a:t> Other Funding Offsets</a:t>
            </a:r>
            <a:br>
              <a:rPr lang="en-US"/>
            </a:br>
            <a:endParaRPr lang="en-US"/>
          </a:p>
        </p:txBody>
      </p:sp>
      <p:sp>
        <p:nvSpPr>
          <p:cNvPr id="3" name="Content Placeholder 2">
            <a:extLst>
              <a:ext uri="{FF2B5EF4-FFF2-40B4-BE49-F238E27FC236}">
                <a16:creationId xmlns:a16="http://schemas.microsoft.com/office/drawing/2014/main" id="{0666C2ED-70A2-4783-B7B7-622E1A8CF536}"/>
              </a:ext>
            </a:extLst>
          </p:cNvPr>
          <p:cNvSpPr>
            <a:spLocks noGrp="1"/>
          </p:cNvSpPr>
          <p:nvPr>
            <p:ph idx="1"/>
          </p:nvPr>
        </p:nvSpPr>
        <p:spPr>
          <a:xfrm>
            <a:off x="1311965" y="2144765"/>
            <a:ext cx="9660835" cy="4332236"/>
          </a:xfrm>
        </p:spPr>
        <p:txBody>
          <a:bodyPr>
            <a:normAutofit/>
          </a:bodyPr>
          <a:lstStyle/>
          <a:p>
            <a:pPr>
              <a:defRPr/>
            </a:pPr>
            <a:r>
              <a:rPr lang="en-US"/>
              <a:t>ARPA (American Rescue Plan Act)</a:t>
            </a:r>
          </a:p>
          <a:p>
            <a:pPr lvl="1">
              <a:defRPr/>
            </a:pPr>
            <a:r>
              <a:rPr lang="en-US"/>
              <a:t>Revenue Replacement</a:t>
            </a:r>
          </a:p>
          <a:p>
            <a:pPr lvl="1">
              <a:defRPr/>
            </a:pPr>
            <a:r>
              <a:rPr lang="en-US">
                <a:latin typeface="Calibri" panose="020F0502020204030204" pitchFamily="34" charset="0"/>
                <a:ea typeface="MS Mincho" panose="02020609040205080304" pitchFamily="49" charset="-128"/>
              </a:rPr>
              <a:t>A</a:t>
            </a:r>
            <a:r>
              <a:rPr lang="en-US">
                <a:effectLst/>
                <a:latin typeface="Calibri" panose="020F0502020204030204" pitchFamily="34" charset="0"/>
                <a:ea typeface="MS Mincho" panose="02020609040205080304" pitchFamily="49" charset="-128"/>
              </a:rPr>
              <a:t>pplication approved September 27, 2023</a:t>
            </a:r>
            <a:r>
              <a:rPr lang="en-US">
                <a:effectLst/>
                <a:latin typeface="Calibri" panose="020F0502020204030204" pitchFamily="34" charset="0"/>
                <a:ea typeface="MS Mincho" panose="02020609040205080304" pitchFamily="49" charset="-128"/>
                <a:cs typeface="Times New Roman" panose="02020603050405020304" pitchFamily="18" charset="0"/>
              </a:rPr>
              <a:t> for use by December 31, 2026</a:t>
            </a:r>
            <a:endParaRPr lang="en-US"/>
          </a:p>
          <a:p>
            <a:pPr lvl="1">
              <a:defRPr/>
            </a:pPr>
            <a:endParaRPr lang="en-US"/>
          </a:p>
          <a:p>
            <a:pPr>
              <a:defRPr/>
            </a:pPr>
            <a:r>
              <a:rPr lang="en-US"/>
              <a:t>Opioid Recovery &amp; Remediation Payments</a:t>
            </a:r>
          </a:p>
          <a:p>
            <a:pPr lvl="1">
              <a:defRPr/>
            </a:pPr>
            <a:r>
              <a:rPr lang="en-US"/>
              <a:t>Chatham will receive $354,356 total (2022-2038)</a:t>
            </a:r>
          </a:p>
          <a:p>
            <a:pPr lvl="1">
              <a:defRPr/>
            </a:pPr>
            <a:r>
              <a:rPr lang="en-US"/>
              <a:t>Use for substance use disorder prevention, harm reduction, treatment and recovery.</a:t>
            </a:r>
          </a:p>
        </p:txBody>
      </p:sp>
      <p:sp>
        <p:nvSpPr>
          <p:cNvPr id="12293" name="Slide Number Placeholder 4">
            <a:extLst>
              <a:ext uri="{FF2B5EF4-FFF2-40B4-BE49-F238E27FC236}">
                <a16:creationId xmlns:a16="http://schemas.microsoft.com/office/drawing/2014/main" id="{67DFB225-9DD9-4121-B1D7-D3EDDEB735F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D3CC9632-6B79-46BF-9F3D-A5F36916CA68}" type="slidenum">
              <a:rPr lang="en-US" altLang="en-US" sz="1400">
                <a:solidFill>
                  <a:srgbClr val="FFFFFF"/>
                </a:solidFill>
              </a:rPr>
              <a:pPr>
                <a:spcBef>
                  <a:spcPct val="0"/>
                </a:spcBef>
                <a:buClrTx/>
                <a:buSzTx/>
                <a:buFontTx/>
                <a:buNone/>
              </a:pPr>
              <a:t>39</a:t>
            </a:fld>
            <a:endParaRPr lang="en-US" altLang="en-US" sz="1400">
              <a:solidFill>
                <a:srgbClr val="FFFFFF"/>
              </a:solidFill>
            </a:endParaRPr>
          </a:p>
        </p:txBody>
      </p:sp>
    </p:spTree>
    <p:extLst>
      <p:ext uri="{BB962C8B-B14F-4D97-AF65-F5344CB8AC3E}">
        <p14:creationId xmlns:p14="http://schemas.microsoft.com/office/powerpoint/2010/main" val="138399803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DF08-7C4E-7AC1-6234-C9DF23D5917A}"/>
              </a:ext>
            </a:extLst>
          </p:cNvPr>
          <p:cNvSpPr>
            <a:spLocks noGrp="1"/>
          </p:cNvSpPr>
          <p:nvPr>
            <p:ph type="title"/>
          </p:nvPr>
        </p:nvSpPr>
        <p:spPr>
          <a:xfrm>
            <a:off x="831850" y="1709738"/>
            <a:ext cx="10515600" cy="1574235"/>
          </a:xfrm>
        </p:spPr>
        <p:txBody>
          <a:bodyPr>
            <a:noAutofit/>
          </a:bodyPr>
          <a:lstStyle/>
          <a:p>
            <a:r>
              <a:rPr lang="en-US">
                <a:solidFill>
                  <a:schemeClr val="accent1"/>
                </a:solidFill>
                <a:ea typeface="Calibri" panose="020F0502020204030204" pitchFamily="34" charset="0"/>
                <a:cs typeface="Calibri"/>
              </a:rPr>
              <a:t>Agenda Item I. </a:t>
            </a:r>
            <a:br>
              <a:rPr lang="en-US">
                <a:ea typeface="Calibri" panose="020F0502020204030204" pitchFamily="34" charset="0"/>
                <a:cs typeface="Calibri" panose="020F0502020204030204" pitchFamily="34" charset="0"/>
              </a:rPr>
            </a:br>
            <a:r>
              <a:rPr lang="en-US">
                <a:solidFill>
                  <a:schemeClr val="accent1"/>
                </a:solidFill>
                <a:ea typeface="Calibri" panose="020F0502020204030204" pitchFamily="34" charset="0"/>
                <a:cs typeface="Calibri"/>
              </a:rPr>
              <a:t>(State of the Town) </a:t>
            </a:r>
            <a:endParaRPr lang="en-US"/>
          </a:p>
        </p:txBody>
      </p:sp>
      <p:sp>
        <p:nvSpPr>
          <p:cNvPr id="3" name="Text Placeholder 2">
            <a:extLst>
              <a:ext uri="{FF2B5EF4-FFF2-40B4-BE49-F238E27FC236}">
                <a16:creationId xmlns:a16="http://schemas.microsoft.com/office/drawing/2014/main" id="{056663F9-A732-06C4-B5C7-B4D99C5FBAE5}"/>
              </a:ext>
            </a:extLst>
          </p:cNvPr>
          <p:cNvSpPr>
            <a:spLocks noGrp="1"/>
          </p:cNvSpPr>
          <p:nvPr>
            <p:ph type="body" idx="1"/>
          </p:nvPr>
        </p:nvSpPr>
        <p:spPr>
          <a:xfrm>
            <a:off x="831849" y="3677264"/>
            <a:ext cx="10896067" cy="2412385"/>
          </a:xfrm>
        </p:spPr>
        <p:txBody>
          <a:bodyPr/>
          <a:lstStyle/>
          <a:p>
            <a:pPr marL="44450" eaLnBrk="1" hangingPunct="1"/>
            <a:r>
              <a:rPr lang="en-US" altLang="en-US" sz="3000">
                <a:solidFill>
                  <a:srgbClr val="002060"/>
                </a:solidFill>
                <a:latin typeface="Calibri"/>
                <a:ea typeface="Calibri" pitchFamily="34" charset="0"/>
                <a:cs typeface="Calibri"/>
              </a:rPr>
              <a:t>Current Fiscal Year FY2024 (July 1, 2023 - June 30, 2024) Overview – </a:t>
            </a:r>
            <a:r>
              <a:rPr lang="en-US" sz="3000">
                <a:solidFill>
                  <a:srgbClr val="002060"/>
                </a:solidFill>
                <a:latin typeface="Calibri" panose="020F0502020204030204" pitchFamily="34" charset="0"/>
                <a:cs typeface="Calibri" panose="020F0502020204030204" pitchFamily="34" charset="0"/>
              </a:rPr>
              <a:t>Strategic Budgeting for the Future</a:t>
            </a:r>
            <a:endParaRPr lang="en-US" altLang="en-US" sz="300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4450" eaLnBrk="1" hangingPunct="1"/>
            <a:r>
              <a:rPr lang="en-US" altLang="en-US" sz="3000">
                <a:solidFill>
                  <a:srgbClr val="002060"/>
                </a:solidFill>
                <a:latin typeface="Calibri"/>
                <a:cs typeface="Calibri"/>
              </a:rPr>
              <a:t>Year-to-Date Review/Projections: Revenue &amp; Expenditures </a:t>
            </a:r>
          </a:p>
          <a:p>
            <a:endParaRPr lang="en-US"/>
          </a:p>
        </p:txBody>
      </p:sp>
    </p:spTree>
    <p:extLst>
      <p:ext uri="{BB962C8B-B14F-4D97-AF65-F5344CB8AC3E}">
        <p14:creationId xmlns:p14="http://schemas.microsoft.com/office/powerpoint/2010/main" val="4281682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A222-D4E1-A378-E08E-DF29855853AD}"/>
              </a:ext>
            </a:extLst>
          </p:cNvPr>
          <p:cNvSpPr>
            <a:spLocks noGrp="1"/>
          </p:cNvSpPr>
          <p:nvPr>
            <p:ph type="title"/>
          </p:nvPr>
        </p:nvSpPr>
        <p:spPr/>
        <p:txBody>
          <a:bodyPr/>
          <a:lstStyle/>
          <a:p>
            <a:pPr algn="ctr"/>
            <a:r>
              <a:rPr lang="en-US" i="1"/>
              <a:t>Questions/Discussion</a:t>
            </a:r>
          </a:p>
        </p:txBody>
      </p:sp>
      <p:sp>
        <p:nvSpPr>
          <p:cNvPr id="3" name="Text Placeholder 2">
            <a:extLst>
              <a:ext uri="{FF2B5EF4-FFF2-40B4-BE49-F238E27FC236}">
                <a16:creationId xmlns:a16="http://schemas.microsoft.com/office/drawing/2014/main" id="{B51EF3CB-9F96-5FB9-974A-6E40D942D3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3410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0B34A-B7DD-44F2-BE3F-75780792B798}"/>
              </a:ext>
            </a:extLst>
          </p:cNvPr>
          <p:cNvSpPr>
            <a:spLocks noGrp="1"/>
          </p:cNvSpPr>
          <p:nvPr>
            <p:ph type="ctrTitle"/>
          </p:nvPr>
        </p:nvSpPr>
        <p:spPr>
          <a:xfrm>
            <a:off x="737419" y="1396180"/>
            <a:ext cx="9930581" cy="1956619"/>
          </a:xfrm>
        </p:spPr>
        <p:txBody>
          <a:bodyPr>
            <a:normAutofit/>
          </a:bodyPr>
          <a:lstStyle/>
          <a:p>
            <a:pPr algn="l">
              <a:defRPr/>
            </a:pPr>
            <a:r>
              <a:rPr lang="en-US">
                <a:solidFill>
                  <a:schemeClr val="accent1"/>
                </a:solidFill>
              </a:rPr>
              <a:t>Agenda Item IV.</a:t>
            </a:r>
            <a:br>
              <a:rPr lang="en-US">
                <a:solidFill>
                  <a:schemeClr val="accent1"/>
                </a:solidFill>
              </a:rPr>
            </a:br>
            <a:r>
              <a:rPr lang="en-US">
                <a:solidFill>
                  <a:schemeClr val="accent1"/>
                </a:solidFill>
              </a:rPr>
              <a:t>Capital Improvement Plan</a:t>
            </a:r>
          </a:p>
        </p:txBody>
      </p:sp>
      <p:sp>
        <p:nvSpPr>
          <p:cNvPr id="67587" name="Content Placeholder 2">
            <a:extLst>
              <a:ext uri="{FF2B5EF4-FFF2-40B4-BE49-F238E27FC236}">
                <a16:creationId xmlns:a16="http://schemas.microsoft.com/office/drawing/2014/main" id="{DA0B8C5A-A70A-475A-8CB1-B4584F84AB23}"/>
              </a:ext>
            </a:extLst>
          </p:cNvPr>
          <p:cNvSpPr>
            <a:spLocks noGrp="1"/>
          </p:cNvSpPr>
          <p:nvPr>
            <p:ph type="subTitle" idx="1"/>
          </p:nvPr>
        </p:nvSpPr>
        <p:spPr>
          <a:xfrm>
            <a:off x="2949677" y="3505200"/>
            <a:ext cx="5997678" cy="2362200"/>
          </a:xfrm>
        </p:spPr>
        <p:txBody>
          <a:bodyPr>
            <a:noAutofit/>
          </a:bodyPr>
          <a:lstStyle/>
          <a:p>
            <a:pPr algn="l">
              <a:defRPr/>
            </a:pPr>
            <a:r>
              <a:rPr lang="en-US" altLang="en-US" sz="3000">
                <a:solidFill>
                  <a:srgbClr val="002060"/>
                </a:solidFill>
              </a:rPr>
              <a:t>Capital Budget</a:t>
            </a:r>
          </a:p>
          <a:p>
            <a:pPr algn="l">
              <a:defRPr/>
            </a:pPr>
            <a:r>
              <a:rPr lang="en-US" altLang="en-US" sz="3000">
                <a:solidFill>
                  <a:srgbClr val="002060"/>
                </a:solidFill>
              </a:rPr>
              <a:t>CIP 5-year Plan</a:t>
            </a:r>
          </a:p>
          <a:p>
            <a:pPr algn="l">
              <a:defRPr/>
            </a:pPr>
            <a:r>
              <a:rPr lang="en-US" altLang="en-US" sz="3000">
                <a:solidFill>
                  <a:srgbClr val="002060"/>
                </a:solidFill>
              </a:rPr>
              <a:t>Projects</a:t>
            </a:r>
          </a:p>
          <a:p>
            <a:pPr algn="l">
              <a:defRPr/>
            </a:pPr>
            <a:r>
              <a:rPr lang="en-US" altLang="en-US" sz="3000">
                <a:solidFill>
                  <a:srgbClr val="002060"/>
                </a:solidFill>
              </a:rPr>
              <a:t>Select Board Priorities</a:t>
            </a:r>
          </a:p>
          <a:p>
            <a:pPr algn="l">
              <a:defRPr/>
            </a:pPr>
            <a:r>
              <a:rPr lang="en-US" altLang="en-US" sz="3000">
                <a:solidFill>
                  <a:srgbClr val="002060"/>
                </a:solidFill>
              </a:rPr>
              <a:t>Grants</a:t>
            </a:r>
          </a:p>
        </p:txBody>
      </p:sp>
    </p:spTree>
    <p:extLst>
      <p:ext uri="{BB962C8B-B14F-4D97-AF65-F5344CB8AC3E}">
        <p14:creationId xmlns:p14="http://schemas.microsoft.com/office/powerpoint/2010/main" val="2063528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7D27F-85D2-4577-9B16-1585D3D265B7}"/>
              </a:ext>
            </a:extLst>
          </p:cNvPr>
          <p:cNvSpPr>
            <a:spLocks noGrp="1"/>
          </p:cNvSpPr>
          <p:nvPr>
            <p:ph type="title"/>
          </p:nvPr>
        </p:nvSpPr>
        <p:spPr>
          <a:xfrm>
            <a:off x="1981200" y="1553497"/>
            <a:ext cx="8229600" cy="766916"/>
          </a:xfrm>
        </p:spPr>
        <p:txBody>
          <a:bodyPr>
            <a:normAutofit/>
          </a:bodyPr>
          <a:lstStyle/>
          <a:p>
            <a:r>
              <a:rPr lang="en-US" altLang="en-US" sz="4200">
                <a:solidFill>
                  <a:srgbClr val="000099"/>
                </a:solidFill>
              </a:rPr>
              <a:t>Project Review Criteria</a:t>
            </a:r>
            <a:endParaRPr lang="en-US" sz="4200">
              <a:solidFill>
                <a:srgbClr val="000099"/>
              </a:solidFill>
            </a:endParaRPr>
          </a:p>
        </p:txBody>
      </p:sp>
      <p:sp>
        <p:nvSpPr>
          <p:cNvPr id="3" name="Content Placeholder 2">
            <a:extLst>
              <a:ext uri="{FF2B5EF4-FFF2-40B4-BE49-F238E27FC236}">
                <a16:creationId xmlns:a16="http://schemas.microsoft.com/office/drawing/2014/main" id="{AB40C92A-5E32-4FA5-AA4C-95F0A9223B4D}"/>
              </a:ext>
            </a:extLst>
          </p:cNvPr>
          <p:cNvSpPr>
            <a:spLocks noGrp="1"/>
          </p:cNvSpPr>
          <p:nvPr>
            <p:ph idx="1"/>
          </p:nvPr>
        </p:nvSpPr>
        <p:spPr>
          <a:xfrm>
            <a:off x="963561" y="2222091"/>
            <a:ext cx="10953136" cy="4026310"/>
          </a:xfrm>
        </p:spPr>
        <p:txBody>
          <a:bodyPr>
            <a:normAutofit fontScale="85000" lnSpcReduction="20000"/>
          </a:bodyPr>
          <a:lstStyle/>
          <a:p>
            <a:pPr>
              <a:defRPr/>
            </a:pPr>
            <a:r>
              <a:rPr lang="en-US"/>
              <a:t>Preserve or enhance Town assets </a:t>
            </a:r>
            <a:endParaRPr lang="en-US" sz="2200"/>
          </a:p>
          <a:p>
            <a:pPr>
              <a:defRPr/>
            </a:pPr>
            <a:r>
              <a:rPr lang="en-US"/>
              <a:t>Increase efficiency and effectiveness of government </a:t>
            </a:r>
            <a:endParaRPr lang="en-US" sz="2200"/>
          </a:p>
          <a:p>
            <a:pPr>
              <a:defRPr/>
            </a:pPr>
            <a:r>
              <a:rPr lang="en-US"/>
              <a:t>Fiscal Sustainability -  generates revenues, grants </a:t>
            </a:r>
          </a:p>
          <a:p>
            <a:pPr>
              <a:defRPr/>
            </a:pPr>
            <a:r>
              <a:rPr lang="en-US"/>
              <a:t>Impact on Savings in the Operating Budget</a:t>
            </a:r>
          </a:p>
          <a:p>
            <a:pPr>
              <a:defRPr/>
            </a:pPr>
            <a:r>
              <a:rPr lang="en-US"/>
              <a:t>Impact on Utilization by Public</a:t>
            </a:r>
          </a:p>
          <a:p>
            <a:pPr lvl="0"/>
            <a:r>
              <a:rPr lang="en-US"/>
              <a:t>Influence on Policy areas </a:t>
            </a:r>
          </a:p>
          <a:p>
            <a:pPr lvl="1">
              <a:spcBef>
                <a:spcPts val="600"/>
              </a:spcBef>
            </a:pPr>
            <a:r>
              <a:rPr lang="en-US">
                <a:solidFill>
                  <a:srgbClr val="000099"/>
                </a:solidFill>
              </a:rPr>
              <a:t>Aesthetics / Historic Preservation</a:t>
            </a:r>
          </a:p>
          <a:p>
            <a:pPr lvl="1">
              <a:spcBef>
                <a:spcPts val="600"/>
              </a:spcBef>
            </a:pPr>
            <a:r>
              <a:rPr lang="en-US">
                <a:solidFill>
                  <a:srgbClr val="000099"/>
                </a:solidFill>
              </a:rPr>
              <a:t>Cultural and Recreational Opportunities</a:t>
            </a:r>
          </a:p>
          <a:p>
            <a:pPr lvl="1">
              <a:spcBef>
                <a:spcPts val="600"/>
              </a:spcBef>
            </a:pPr>
            <a:r>
              <a:rPr lang="en-US">
                <a:solidFill>
                  <a:srgbClr val="000099"/>
                </a:solidFill>
              </a:rPr>
              <a:t>Contextually Appropriate Economic Opportunity (Chatham Factor)</a:t>
            </a:r>
          </a:p>
          <a:p>
            <a:pPr lvl="1">
              <a:spcBef>
                <a:spcPts val="600"/>
              </a:spcBef>
            </a:pPr>
            <a:r>
              <a:rPr lang="en-US">
                <a:solidFill>
                  <a:srgbClr val="000099"/>
                </a:solidFill>
              </a:rPr>
              <a:t>Youth and Families</a:t>
            </a:r>
          </a:p>
          <a:p>
            <a:pPr lvl="1">
              <a:spcBef>
                <a:spcPts val="600"/>
              </a:spcBef>
            </a:pPr>
            <a:r>
              <a:rPr lang="en-US">
                <a:solidFill>
                  <a:srgbClr val="000099"/>
                </a:solidFill>
              </a:rPr>
              <a:t>Environmental Sustainability</a:t>
            </a:r>
          </a:p>
          <a:p>
            <a:pPr lvl="1">
              <a:spcBef>
                <a:spcPts val="600"/>
              </a:spcBef>
            </a:pPr>
            <a:r>
              <a:rPr lang="en-US">
                <a:solidFill>
                  <a:srgbClr val="000099"/>
                </a:solidFill>
              </a:rPr>
              <a:t>Public Health &amp; Safety</a:t>
            </a:r>
          </a:p>
          <a:p>
            <a:endParaRPr lang="en-US"/>
          </a:p>
        </p:txBody>
      </p:sp>
      <p:sp>
        <p:nvSpPr>
          <p:cNvPr id="5" name="Slide Number Placeholder 4">
            <a:extLst>
              <a:ext uri="{FF2B5EF4-FFF2-40B4-BE49-F238E27FC236}">
                <a16:creationId xmlns:a16="http://schemas.microsoft.com/office/drawing/2014/main" id="{FA3F030C-C8B0-4680-8A9A-6AFC97E1F025}"/>
              </a:ext>
            </a:extLst>
          </p:cNvPr>
          <p:cNvSpPr>
            <a:spLocks noGrp="1"/>
          </p:cNvSpPr>
          <p:nvPr>
            <p:ph type="sldNum" sz="quarter" idx="12"/>
          </p:nvPr>
        </p:nvSpPr>
        <p:spPr/>
        <p:txBody>
          <a:bodyPr/>
          <a:lstStyle/>
          <a:p>
            <a:pPr>
              <a:defRPr/>
            </a:pPr>
            <a:fld id="{5A627378-344B-4DCA-9081-BCCA07852689}" type="slidenum">
              <a:rPr lang="en-US" altLang="en-US" smtClean="0"/>
              <a:pPr>
                <a:defRPr/>
              </a:pPr>
              <a:t>42</a:t>
            </a:fld>
            <a:endParaRPr lang="en-US" altLang="en-US"/>
          </a:p>
        </p:txBody>
      </p:sp>
    </p:spTree>
    <p:extLst>
      <p:ext uri="{BB962C8B-B14F-4D97-AF65-F5344CB8AC3E}">
        <p14:creationId xmlns:p14="http://schemas.microsoft.com/office/powerpoint/2010/main" val="1707138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A5641-2C43-47DA-9C76-1C0C79C31C17}"/>
              </a:ext>
            </a:extLst>
          </p:cNvPr>
          <p:cNvSpPr>
            <a:spLocks noGrp="1"/>
          </p:cNvSpPr>
          <p:nvPr>
            <p:ph type="title"/>
          </p:nvPr>
        </p:nvSpPr>
        <p:spPr>
          <a:xfrm>
            <a:off x="1981200" y="1288026"/>
            <a:ext cx="8229600" cy="554398"/>
          </a:xfrm>
        </p:spPr>
        <p:txBody>
          <a:bodyPr>
            <a:normAutofit fontScale="90000"/>
          </a:bodyPr>
          <a:lstStyle/>
          <a:p>
            <a:pPr algn="ctr">
              <a:defRPr/>
            </a:pPr>
            <a:r>
              <a:rPr lang="en-US">
                <a:solidFill>
                  <a:srgbClr val="000099"/>
                </a:solidFill>
              </a:rPr>
              <a:t>Capital Budget -  FY2024</a:t>
            </a:r>
          </a:p>
        </p:txBody>
      </p:sp>
      <p:graphicFrame>
        <p:nvGraphicFramePr>
          <p:cNvPr id="6" name="Content Placeholder 5">
            <a:extLst>
              <a:ext uri="{FF2B5EF4-FFF2-40B4-BE49-F238E27FC236}">
                <a16:creationId xmlns:a16="http://schemas.microsoft.com/office/drawing/2014/main" id="{4D70EFD0-FA57-4217-8A31-C43CE631C872}"/>
              </a:ext>
            </a:extLst>
          </p:cNvPr>
          <p:cNvGraphicFramePr>
            <a:graphicFrameLocks noGrp="1"/>
          </p:cNvGraphicFramePr>
          <p:nvPr>
            <p:ph idx="1"/>
            <p:extLst>
              <p:ext uri="{D42A27DB-BD31-4B8C-83A1-F6EECF244321}">
                <p14:modId xmlns:p14="http://schemas.microsoft.com/office/powerpoint/2010/main" val="1465368400"/>
              </p:ext>
            </p:extLst>
          </p:nvPr>
        </p:nvGraphicFramePr>
        <p:xfrm>
          <a:off x="1863970" y="1969478"/>
          <a:ext cx="8346830" cy="4311150"/>
        </p:xfrm>
        <a:graphic>
          <a:graphicData uri="http://schemas.openxmlformats.org/drawingml/2006/table">
            <a:tbl>
              <a:tblPr firstRow="1">
                <a:tableStyleId>{B301B821-A1FF-4177-AEE7-76D212191A09}</a:tableStyleId>
              </a:tblPr>
              <a:tblGrid>
                <a:gridCol w="3446701">
                  <a:extLst>
                    <a:ext uri="{9D8B030D-6E8A-4147-A177-3AD203B41FA5}">
                      <a16:colId xmlns:a16="http://schemas.microsoft.com/office/drawing/2014/main" val="20000"/>
                    </a:ext>
                  </a:extLst>
                </a:gridCol>
                <a:gridCol w="2408538">
                  <a:extLst>
                    <a:ext uri="{9D8B030D-6E8A-4147-A177-3AD203B41FA5}">
                      <a16:colId xmlns:a16="http://schemas.microsoft.com/office/drawing/2014/main" val="20001"/>
                    </a:ext>
                  </a:extLst>
                </a:gridCol>
                <a:gridCol w="2491591">
                  <a:extLst>
                    <a:ext uri="{9D8B030D-6E8A-4147-A177-3AD203B41FA5}">
                      <a16:colId xmlns:a16="http://schemas.microsoft.com/office/drawing/2014/main" val="20002"/>
                    </a:ext>
                  </a:extLst>
                </a:gridCol>
              </a:tblGrid>
              <a:tr h="287322">
                <a:tc>
                  <a:txBody>
                    <a:bodyPr/>
                    <a:lstStyle/>
                    <a:p>
                      <a:pPr algn="l" rtl="0" fontAlgn="ctr"/>
                      <a:r>
                        <a:rPr lang="en-US" sz="1400" b="1" i="0" u="none" strike="noStrike">
                          <a:solidFill>
                            <a:srgbClr val="FFFFFF"/>
                          </a:solidFill>
                          <a:effectLst/>
                          <a:latin typeface="Calibri" panose="020F0502020204030204" pitchFamily="34" charset="0"/>
                        </a:rPr>
                        <a:t>CAPITAL PROGRAM &amp; BUDGET SUMMARY</a:t>
                      </a:r>
                    </a:p>
                  </a:txBody>
                  <a:tcPr marL="0" marR="0" marT="0" marB="0" anchor="ctr"/>
                </a:tc>
                <a:tc>
                  <a:txBody>
                    <a:bodyPr/>
                    <a:lstStyle/>
                    <a:p>
                      <a:pPr algn="ctr" rtl="0" fontAlgn="ctr"/>
                      <a:r>
                        <a:rPr lang="en-US" sz="1400" b="1" i="0" u="none" strike="noStrike">
                          <a:solidFill>
                            <a:srgbClr val="FFFFFF"/>
                          </a:solidFill>
                          <a:effectLst/>
                          <a:latin typeface="Calibri" panose="020F0502020204030204" pitchFamily="34" charset="0"/>
                        </a:rPr>
                        <a:t>FY2024</a:t>
                      </a:r>
                    </a:p>
                  </a:txBody>
                  <a:tcPr marL="0" marR="0" marT="0" marB="0" anchor="ctr"/>
                </a:tc>
                <a:tc>
                  <a:txBody>
                    <a:bodyPr/>
                    <a:lstStyle/>
                    <a:p>
                      <a:pPr algn="ctr" rtl="0" fontAlgn="ctr"/>
                      <a:r>
                        <a:rPr lang="en-US" sz="1400" b="1" i="0" u="none" strike="noStrike">
                          <a:solidFill>
                            <a:srgbClr val="FFFFFF"/>
                          </a:solidFill>
                          <a:effectLst/>
                          <a:latin typeface="Calibri" panose="020F0502020204030204" pitchFamily="34" charset="0"/>
                        </a:rPr>
                        <a:t>FY2024</a:t>
                      </a:r>
                    </a:p>
                  </a:txBody>
                  <a:tcPr marL="0" marR="0" marT="0" marB="0" anchor="ctr"/>
                </a:tc>
                <a:extLst>
                  <a:ext uri="{0D108BD9-81ED-4DB2-BD59-A6C34878D82A}">
                    <a16:rowId xmlns:a16="http://schemas.microsoft.com/office/drawing/2014/main" val="10000"/>
                  </a:ext>
                </a:extLst>
              </a:tr>
              <a:tr h="451407">
                <a:tc>
                  <a:txBody>
                    <a:bodyPr/>
                    <a:lstStyle/>
                    <a:p>
                      <a:pPr algn="l" rtl="0" fontAlgn="ctr"/>
                      <a:r>
                        <a:rPr lang="en-US" sz="1400" b="0" i="0" u="none" strike="noStrike">
                          <a:solidFill>
                            <a:srgbClr val="000000"/>
                          </a:solidFill>
                          <a:effectLst/>
                          <a:latin typeface="Calibri" panose="020F0502020204030204" pitchFamily="34" charset="0"/>
                        </a:rPr>
                        <a:t> </a:t>
                      </a:r>
                    </a:p>
                  </a:txBody>
                  <a:tcPr marL="0" marR="0" marT="0" marB="0" anchor="ctr">
                    <a:solidFill>
                      <a:schemeClr val="bg2"/>
                    </a:solidFill>
                  </a:tcPr>
                </a:tc>
                <a:tc>
                  <a:txBody>
                    <a:bodyPr/>
                    <a:lstStyle/>
                    <a:p>
                      <a:pPr algn="ctr" rtl="0" fontAlgn="ctr"/>
                      <a:r>
                        <a:rPr lang="en-US" sz="1400" b="1" i="0" u="none" strike="noStrike">
                          <a:solidFill>
                            <a:srgbClr val="292934"/>
                          </a:solidFill>
                          <a:effectLst/>
                          <a:latin typeface="Calibri" panose="020F0502020204030204" pitchFamily="34" charset="0"/>
                        </a:rPr>
                        <a:t>Dept. Request</a:t>
                      </a:r>
                    </a:p>
                  </a:txBody>
                  <a:tcPr marL="0" marR="0" marT="0" marB="0" anchor="ctr">
                    <a:solidFill>
                      <a:schemeClr val="bg2"/>
                    </a:solidFill>
                  </a:tcPr>
                </a:tc>
                <a:tc>
                  <a:txBody>
                    <a:bodyPr/>
                    <a:lstStyle/>
                    <a:p>
                      <a:pPr algn="ctr" rtl="0" fontAlgn="ctr"/>
                      <a:r>
                        <a:rPr lang="en-US" sz="1400" b="1" i="0" u="none" strike="noStrike">
                          <a:solidFill>
                            <a:srgbClr val="292934"/>
                          </a:solidFill>
                          <a:effectLst/>
                          <a:latin typeface="Calibri" panose="020F0502020204030204" pitchFamily="34" charset="0"/>
                        </a:rPr>
                        <a:t>Town Manager Recommendation</a:t>
                      </a:r>
                    </a:p>
                  </a:txBody>
                  <a:tcPr marL="0" marR="0" marT="0" marB="0" anchor="ctr">
                    <a:solidFill>
                      <a:schemeClr val="bg2"/>
                    </a:solidFill>
                  </a:tcPr>
                </a:tc>
                <a:extLst>
                  <a:ext uri="{0D108BD9-81ED-4DB2-BD59-A6C34878D82A}">
                    <a16:rowId xmlns:a16="http://schemas.microsoft.com/office/drawing/2014/main" val="10001"/>
                  </a:ext>
                </a:extLst>
              </a:tr>
              <a:tr h="225703">
                <a:tc>
                  <a:txBody>
                    <a:bodyPr/>
                    <a:lstStyle/>
                    <a:p>
                      <a:pPr algn="l" rtl="0" fontAlgn="ctr"/>
                      <a:r>
                        <a:rPr lang="en-US" sz="1400" b="0" i="0" u="none" strike="noStrike">
                          <a:solidFill>
                            <a:srgbClr val="000000"/>
                          </a:solidFill>
                          <a:effectLst/>
                          <a:latin typeface="Calibri" panose="020F0502020204030204" pitchFamily="34" charset="0"/>
                        </a:rPr>
                        <a:t>General Government</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470,000</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390,000</a:t>
                      </a:r>
                    </a:p>
                  </a:txBody>
                  <a:tcPr marL="0" marR="0" marT="0" marB="0" anchor="ctr"/>
                </a:tc>
                <a:extLst>
                  <a:ext uri="{0D108BD9-81ED-4DB2-BD59-A6C34878D82A}">
                    <a16:rowId xmlns:a16="http://schemas.microsoft.com/office/drawing/2014/main" val="10002"/>
                  </a:ext>
                </a:extLst>
              </a:tr>
              <a:tr h="225703">
                <a:tc>
                  <a:txBody>
                    <a:bodyPr/>
                    <a:lstStyle/>
                    <a:p>
                      <a:pPr algn="l" rtl="0" fontAlgn="ctr"/>
                      <a:r>
                        <a:rPr lang="en-US" sz="1400" b="0" i="0" u="none" strike="noStrike">
                          <a:solidFill>
                            <a:srgbClr val="000000"/>
                          </a:solidFill>
                          <a:effectLst/>
                          <a:latin typeface="Calibri" panose="020F0502020204030204" pitchFamily="34" charset="0"/>
                        </a:rPr>
                        <a:t>Public Safety</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240,000</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240,000</a:t>
                      </a:r>
                    </a:p>
                  </a:txBody>
                  <a:tcPr marL="0" marR="0" marT="0" marB="0" anchor="ctr"/>
                </a:tc>
                <a:extLst>
                  <a:ext uri="{0D108BD9-81ED-4DB2-BD59-A6C34878D82A}">
                    <a16:rowId xmlns:a16="http://schemas.microsoft.com/office/drawing/2014/main" val="10003"/>
                  </a:ext>
                </a:extLst>
              </a:tr>
              <a:tr h="225703">
                <a:tc>
                  <a:txBody>
                    <a:bodyPr/>
                    <a:lstStyle/>
                    <a:p>
                      <a:pPr algn="l" rtl="0" fontAlgn="ctr"/>
                      <a:r>
                        <a:rPr lang="en-US" sz="1400" b="0" i="0" u="none" strike="noStrike">
                          <a:solidFill>
                            <a:srgbClr val="000000"/>
                          </a:solidFill>
                          <a:effectLst/>
                          <a:latin typeface="Calibri" panose="020F0502020204030204" pitchFamily="34" charset="0"/>
                        </a:rPr>
                        <a:t>Community Development</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0</a:t>
                      </a:r>
                    </a:p>
                  </a:txBody>
                  <a:tcPr marL="0" marR="0" marT="0" marB="0" anchor="ctr"/>
                </a:tc>
                <a:extLst>
                  <a:ext uri="{0D108BD9-81ED-4DB2-BD59-A6C34878D82A}">
                    <a16:rowId xmlns:a16="http://schemas.microsoft.com/office/drawing/2014/main" val="10004"/>
                  </a:ext>
                </a:extLst>
              </a:tr>
              <a:tr h="225703">
                <a:tc>
                  <a:txBody>
                    <a:bodyPr/>
                    <a:lstStyle/>
                    <a:p>
                      <a:pPr algn="l" rtl="0" fontAlgn="ctr"/>
                      <a:r>
                        <a:rPr lang="en-US" sz="1400" b="0" i="0" u="none" strike="noStrike">
                          <a:solidFill>
                            <a:srgbClr val="000000"/>
                          </a:solidFill>
                          <a:effectLst/>
                          <a:latin typeface="Calibri" panose="020F0502020204030204" pitchFamily="34" charset="0"/>
                        </a:rPr>
                        <a:t>Natural Resources</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1,050,000</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395,000</a:t>
                      </a:r>
                    </a:p>
                  </a:txBody>
                  <a:tcPr marL="0" marR="0" marT="0" marB="0" anchor="ctr"/>
                </a:tc>
                <a:extLst>
                  <a:ext uri="{0D108BD9-81ED-4DB2-BD59-A6C34878D82A}">
                    <a16:rowId xmlns:a16="http://schemas.microsoft.com/office/drawing/2014/main" val="10005"/>
                  </a:ext>
                </a:extLst>
              </a:tr>
              <a:tr h="225703">
                <a:tc>
                  <a:txBody>
                    <a:bodyPr/>
                    <a:lstStyle/>
                    <a:p>
                      <a:pPr algn="l" rtl="0" fontAlgn="ctr"/>
                      <a:r>
                        <a:rPr lang="en-US" sz="1400" b="0" i="0" u="none" strike="noStrike">
                          <a:solidFill>
                            <a:srgbClr val="000000"/>
                          </a:solidFill>
                          <a:effectLst/>
                          <a:latin typeface="Calibri" panose="020F0502020204030204" pitchFamily="34" charset="0"/>
                        </a:rPr>
                        <a:t>Public Works (without Water)</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11,311,200</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1,490,000</a:t>
                      </a:r>
                    </a:p>
                  </a:txBody>
                  <a:tcPr marL="0" marR="0" marT="0" marB="0" anchor="ctr"/>
                </a:tc>
                <a:extLst>
                  <a:ext uri="{0D108BD9-81ED-4DB2-BD59-A6C34878D82A}">
                    <a16:rowId xmlns:a16="http://schemas.microsoft.com/office/drawing/2014/main" val="10006"/>
                  </a:ext>
                </a:extLst>
              </a:tr>
              <a:tr h="225703">
                <a:tc>
                  <a:txBody>
                    <a:bodyPr/>
                    <a:lstStyle/>
                    <a:p>
                      <a:pPr algn="l" rtl="0" fontAlgn="ctr"/>
                      <a:r>
                        <a:rPr lang="en-US" sz="1400" b="0" i="0" u="none" strike="noStrike">
                          <a:solidFill>
                            <a:srgbClr val="000000"/>
                          </a:solidFill>
                          <a:effectLst/>
                          <a:latin typeface="Calibri" panose="020F0502020204030204" pitchFamily="34" charset="0"/>
                        </a:rPr>
                        <a:t>Equipment</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2,237,000</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1,169,000</a:t>
                      </a:r>
                    </a:p>
                  </a:txBody>
                  <a:tcPr marL="0" marR="0" marT="0" marB="0" anchor="ctr"/>
                </a:tc>
                <a:extLst>
                  <a:ext uri="{0D108BD9-81ED-4DB2-BD59-A6C34878D82A}">
                    <a16:rowId xmlns:a16="http://schemas.microsoft.com/office/drawing/2014/main" val="10007"/>
                  </a:ext>
                </a:extLst>
              </a:tr>
              <a:tr h="287322">
                <a:tc>
                  <a:txBody>
                    <a:bodyPr/>
                    <a:lstStyle/>
                    <a:p>
                      <a:pPr algn="l" rtl="0" fontAlgn="ctr"/>
                      <a:r>
                        <a:rPr lang="en-US" sz="1400" b="0" i="0" u="none" strike="noStrike">
                          <a:solidFill>
                            <a:srgbClr val="000000"/>
                          </a:solidFill>
                          <a:effectLst/>
                          <a:latin typeface="Calibri" panose="020F0502020204030204" pitchFamily="34" charset="0"/>
                        </a:rPr>
                        <a:t>   Total Town Funded Capital Budget </a:t>
                      </a:r>
                    </a:p>
                  </a:txBody>
                  <a:tcPr marL="0" marR="0" marT="0" marB="0" anchor="ctr">
                    <a:solidFill>
                      <a:schemeClr val="bg2"/>
                    </a:solidFill>
                  </a:tcPr>
                </a:tc>
                <a:tc>
                  <a:txBody>
                    <a:bodyPr/>
                    <a:lstStyle/>
                    <a:p>
                      <a:pPr algn="ctr" rtl="0" fontAlgn="ctr"/>
                      <a:r>
                        <a:rPr lang="en-US" sz="1400" b="0" i="0" u="none" strike="noStrike">
                          <a:solidFill>
                            <a:srgbClr val="000000"/>
                          </a:solidFill>
                          <a:effectLst/>
                          <a:latin typeface="Calibri" panose="020F0502020204030204" pitchFamily="34" charset="0"/>
                        </a:rPr>
                        <a:t>15,308,20</a:t>
                      </a:r>
                    </a:p>
                  </a:txBody>
                  <a:tcPr marL="0" marR="0" marT="0" marB="0" anchor="ctr">
                    <a:solidFill>
                      <a:schemeClr val="bg2"/>
                    </a:solidFill>
                  </a:tcPr>
                </a:tc>
                <a:tc>
                  <a:txBody>
                    <a:bodyPr/>
                    <a:lstStyle/>
                    <a:p>
                      <a:pPr algn="ctr" rtl="0" fontAlgn="ctr"/>
                      <a:r>
                        <a:rPr lang="en-US" sz="1400" b="1" i="0" u="none" strike="noStrike">
                          <a:solidFill>
                            <a:srgbClr val="000000"/>
                          </a:solidFill>
                          <a:effectLst/>
                          <a:latin typeface="Calibri" panose="020F0502020204030204" pitchFamily="34" charset="0"/>
                        </a:rPr>
                        <a:t>3,674,000</a:t>
                      </a:r>
                    </a:p>
                  </a:txBody>
                  <a:tcPr marL="0" marR="0" marT="0" marB="0" anchor="ctr">
                    <a:solidFill>
                      <a:schemeClr val="bg2"/>
                    </a:solidFill>
                  </a:tcPr>
                </a:tc>
                <a:extLst>
                  <a:ext uri="{0D108BD9-81ED-4DB2-BD59-A6C34878D82A}">
                    <a16:rowId xmlns:a16="http://schemas.microsoft.com/office/drawing/2014/main" val="10008"/>
                  </a:ext>
                </a:extLst>
              </a:tr>
              <a:tr h="225703">
                <a:tc>
                  <a:txBody>
                    <a:bodyPr/>
                    <a:lstStyle/>
                    <a:p>
                      <a:pPr algn="l" rtl="0" fontAlgn="ctr"/>
                      <a:r>
                        <a:rPr lang="en-US" sz="1400" b="1" i="0" u="none" strike="noStrike">
                          <a:solidFill>
                            <a:srgbClr val="000000"/>
                          </a:solidFill>
                          <a:effectLst/>
                          <a:latin typeface="Calibri" panose="020F0502020204030204" pitchFamily="34" charset="0"/>
                        </a:rPr>
                        <a:t>Funding Sources:</a:t>
                      </a:r>
                    </a:p>
                  </a:txBody>
                  <a:tcPr marL="0" marR="0" marT="0" marB="0" anchor="ctr"/>
                </a:tc>
                <a:tc>
                  <a:txBody>
                    <a:bodyPr/>
                    <a:lstStyle/>
                    <a:p>
                      <a:pPr algn="l" rtl="0" fontAlgn="ctr"/>
                      <a:r>
                        <a:rPr lang="en-US" sz="1400" b="0" i="0" u="none" strike="noStrike">
                          <a:solidFill>
                            <a:srgbClr val="000000"/>
                          </a:solidFill>
                          <a:effectLst/>
                          <a:latin typeface="Calibri" panose="020F0502020204030204" pitchFamily="34" charset="0"/>
                        </a:rPr>
                        <a:t> </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tc>
                <a:extLst>
                  <a:ext uri="{0D108BD9-81ED-4DB2-BD59-A6C34878D82A}">
                    <a16:rowId xmlns:a16="http://schemas.microsoft.com/office/drawing/2014/main" val="10010"/>
                  </a:ext>
                </a:extLst>
              </a:tr>
              <a:tr h="225703">
                <a:tc>
                  <a:txBody>
                    <a:bodyPr/>
                    <a:lstStyle/>
                    <a:p>
                      <a:pPr algn="l" rtl="0" fontAlgn="ctr"/>
                      <a:r>
                        <a:rPr lang="en-US" sz="1400" b="0" i="0" u="none" strike="noStrike">
                          <a:solidFill>
                            <a:srgbClr val="000000"/>
                          </a:solidFill>
                          <a:effectLst/>
                          <a:latin typeface="Calibri" panose="020F0502020204030204" pitchFamily="34" charset="0"/>
                        </a:rPr>
                        <a:t>   Free Cash</a:t>
                      </a:r>
                    </a:p>
                  </a:txBody>
                  <a:tcPr marL="0" marR="0" marT="0" marB="0" anchor="ctr"/>
                </a:tc>
                <a:tc>
                  <a:txBody>
                    <a:bodyPr/>
                    <a:lstStyle/>
                    <a:p>
                      <a:pPr algn="l" rtl="0" fontAlgn="ctr"/>
                      <a:r>
                        <a:rPr lang="en-US" sz="1400" b="0" i="0" u="none" strike="noStrike">
                          <a:solidFill>
                            <a:srgbClr val="000000"/>
                          </a:solidFill>
                          <a:effectLst/>
                          <a:latin typeface="Calibri" panose="020F0502020204030204" pitchFamily="34" charset="0"/>
                        </a:rPr>
                        <a:t> </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3,404,000</a:t>
                      </a:r>
                    </a:p>
                  </a:txBody>
                  <a:tcPr marL="0" marR="0" marT="0" marB="0" anchor="ctr"/>
                </a:tc>
                <a:extLst>
                  <a:ext uri="{0D108BD9-81ED-4DB2-BD59-A6C34878D82A}">
                    <a16:rowId xmlns:a16="http://schemas.microsoft.com/office/drawing/2014/main" val="10011"/>
                  </a:ext>
                </a:extLst>
              </a:tr>
              <a:tr h="287322">
                <a:tc>
                  <a:txBody>
                    <a:bodyPr/>
                    <a:lstStyle/>
                    <a:p>
                      <a:pPr algn="l" rtl="0" fontAlgn="ctr"/>
                      <a:r>
                        <a:rPr lang="en-US" sz="1400" b="0" i="0" u="none" strike="noStrike">
                          <a:solidFill>
                            <a:srgbClr val="000000"/>
                          </a:solidFill>
                          <a:effectLst/>
                          <a:latin typeface="Calibri" panose="020F0502020204030204" pitchFamily="34" charset="0"/>
                        </a:rPr>
                        <a:t>   Waterways Improvement Funds</a:t>
                      </a:r>
                    </a:p>
                  </a:txBody>
                  <a:tcPr marL="0" marR="0" marT="0" marB="0" anchor="ctr"/>
                </a:tc>
                <a:tc>
                  <a:txBody>
                    <a:bodyPr/>
                    <a:lstStyle/>
                    <a:p>
                      <a:pPr algn="l" rtl="0" fontAlgn="ctr"/>
                      <a:r>
                        <a:rPr lang="en-US" sz="1400" b="0" i="0" u="none" strike="noStrike">
                          <a:solidFill>
                            <a:srgbClr val="000000"/>
                          </a:solidFill>
                          <a:effectLst/>
                          <a:latin typeface="Calibri" panose="020F0502020204030204" pitchFamily="34" charset="0"/>
                        </a:rPr>
                        <a:t> </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65,000</a:t>
                      </a:r>
                    </a:p>
                  </a:txBody>
                  <a:tcPr marL="0" marR="0" marT="0" marB="0" anchor="ctr"/>
                </a:tc>
                <a:extLst>
                  <a:ext uri="{0D108BD9-81ED-4DB2-BD59-A6C34878D82A}">
                    <a16:rowId xmlns:a16="http://schemas.microsoft.com/office/drawing/2014/main" val="10012"/>
                  </a:ext>
                </a:extLst>
              </a:tr>
              <a:tr h="225703">
                <a:tc>
                  <a:txBody>
                    <a:bodyPr/>
                    <a:lstStyle/>
                    <a:p>
                      <a:pPr algn="l" rtl="0" fontAlgn="ctr"/>
                      <a:r>
                        <a:rPr lang="en-US" sz="1400" b="0" i="0" u="none" strike="noStrike">
                          <a:solidFill>
                            <a:srgbClr val="000000"/>
                          </a:solidFill>
                          <a:effectLst/>
                          <a:latin typeface="Calibri" panose="020F0502020204030204" pitchFamily="34" charset="0"/>
                        </a:rPr>
                        <a:t>   Cemetery Sale of Lots</a:t>
                      </a:r>
                    </a:p>
                  </a:txBody>
                  <a:tcPr marL="0" marR="0" marT="0" marB="0" anchor="ctr"/>
                </a:tc>
                <a:tc>
                  <a:txBody>
                    <a:bodyPr/>
                    <a:lstStyle/>
                    <a:p>
                      <a:pPr algn="l" rtl="0" fontAlgn="ctr"/>
                      <a:r>
                        <a:rPr lang="en-US" sz="1400" b="0" i="0" u="none" strike="noStrike">
                          <a:solidFill>
                            <a:srgbClr val="000000"/>
                          </a:solidFill>
                          <a:effectLst/>
                          <a:latin typeface="Calibri" panose="020F0502020204030204" pitchFamily="34" charset="0"/>
                        </a:rPr>
                        <a:t> </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10,000</a:t>
                      </a:r>
                    </a:p>
                  </a:txBody>
                  <a:tcPr marL="0" marR="0" marT="0" marB="0" anchor="ctr"/>
                </a:tc>
                <a:extLst>
                  <a:ext uri="{0D108BD9-81ED-4DB2-BD59-A6C34878D82A}">
                    <a16:rowId xmlns:a16="http://schemas.microsoft.com/office/drawing/2014/main" val="10013"/>
                  </a:ext>
                </a:extLst>
              </a:tr>
              <a:tr h="225703">
                <a:tc>
                  <a:txBody>
                    <a:bodyPr/>
                    <a:lstStyle/>
                    <a:p>
                      <a:pPr algn="l" rtl="0" fontAlgn="ctr"/>
                      <a:r>
                        <a:rPr lang="en-US" sz="1400" b="0" i="0" u="none" strike="noStrike">
                          <a:solidFill>
                            <a:srgbClr val="000000"/>
                          </a:solidFill>
                          <a:effectLst/>
                          <a:latin typeface="Calibri" panose="020F0502020204030204" pitchFamily="34" charset="0"/>
                        </a:rPr>
                        <a:t>   PEG Access Fund</a:t>
                      </a:r>
                    </a:p>
                  </a:txBody>
                  <a:tcPr marL="0" marR="0" marT="0" marB="0" anchor="ctr"/>
                </a:tc>
                <a:tc>
                  <a:txBody>
                    <a:bodyPr/>
                    <a:lstStyle/>
                    <a:p>
                      <a:pPr algn="l" rtl="0" fontAlgn="ctr"/>
                      <a:r>
                        <a:rPr lang="en-US" sz="1400" b="0" i="0" u="none" strike="noStrike">
                          <a:solidFill>
                            <a:srgbClr val="000000"/>
                          </a:solidFill>
                          <a:effectLst/>
                          <a:latin typeface="Calibri" panose="020F0502020204030204" pitchFamily="34" charset="0"/>
                        </a:rPr>
                        <a:t> </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50,000</a:t>
                      </a:r>
                    </a:p>
                  </a:txBody>
                  <a:tcPr marL="0" marR="0" marT="0" marB="0" anchor="ctr"/>
                </a:tc>
                <a:extLst>
                  <a:ext uri="{0D108BD9-81ED-4DB2-BD59-A6C34878D82A}">
                    <a16:rowId xmlns:a16="http://schemas.microsoft.com/office/drawing/2014/main" val="10014"/>
                  </a:ext>
                </a:extLst>
              </a:tr>
              <a:tr h="225703">
                <a:tc>
                  <a:txBody>
                    <a:bodyPr/>
                    <a:lstStyle/>
                    <a:p>
                      <a:pPr algn="l" rtl="0" fontAlgn="ctr"/>
                      <a:r>
                        <a:rPr lang="en-US" sz="1400" b="0" i="0" u="none" strike="noStrike">
                          <a:solidFill>
                            <a:srgbClr val="000000"/>
                          </a:solidFill>
                          <a:effectLst/>
                          <a:latin typeface="Calibri" panose="020F0502020204030204" pitchFamily="34" charset="0"/>
                        </a:rPr>
                        <a:t>   Prior Articles</a:t>
                      </a:r>
                    </a:p>
                  </a:txBody>
                  <a:tcPr marL="0" marR="0" marT="0" marB="0" anchor="ctr"/>
                </a:tc>
                <a:tc>
                  <a:txBody>
                    <a:bodyPr/>
                    <a:lstStyle/>
                    <a:p>
                      <a:pPr algn="l" rtl="0" fontAlgn="ctr"/>
                      <a:r>
                        <a:rPr lang="en-US" sz="1400" b="0" i="0" u="none" strike="noStrike">
                          <a:solidFill>
                            <a:srgbClr val="000000"/>
                          </a:solidFill>
                          <a:effectLst/>
                          <a:latin typeface="Calibri" panose="020F0502020204030204" pitchFamily="34" charset="0"/>
                        </a:rPr>
                        <a:t> </a:t>
                      </a:r>
                    </a:p>
                  </a:txBody>
                  <a:tcPr marL="0" marR="0" marT="0" marB="0" anchor="ctr"/>
                </a:tc>
                <a:tc>
                  <a:txBody>
                    <a:bodyPr/>
                    <a:lstStyle/>
                    <a:p>
                      <a:pPr algn="ctr" rtl="0" fontAlgn="ctr"/>
                      <a:r>
                        <a:rPr lang="en-US" sz="1400" b="0" i="0" u="none" strike="noStrike">
                          <a:solidFill>
                            <a:srgbClr val="000000"/>
                          </a:solidFill>
                          <a:effectLst/>
                          <a:latin typeface="Calibri" panose="020F0502020204030204" pitchFamily="34" charset="0"/>
                        </a:rPr>
                        <a:t>145,000</a:t>
                      </a:r>
                    </a:p>
                  </a:txBody>
                  <a:tcPr marL="0" marR="0" marT="0" marB="0" anchor="ctr"/>
                </a:tc>
                <a:extLst>
                  <a:ext uri="{0D108BD9-81ED-4DB2-BD59-A6C34878D82A}">
                    <a16:rowId xmlns:a16="http://schemas.microsoft.com/office/drawing/2014/main" val="10015"/>
                  </a:ext>
                </a:extLst>
              </a:tr>
              <a:tr h="225703">
                <a:tc>
                  <a:txBody>
                    <a:bodyPr/>
                    <a:lstStyle/>
                    <a:p>
                      <a:pPr algn="l" rtl="0" fontAlgn="ctr"/>
                      <a:r>
                        <a:rPr lang="en-US" sz="1400" b="0" i="0" u="none" strike="noStrike">
                          <a:solidFill>
                            <a:srgbClr val="000000"/>
                          </a:solidFill>
                          <a:effectLst/>
                          <a:latin typeface="Calibri" panose="020F0502020204030204" pitchFamily="34" charset="0"/>
                        </a:rPr>
                        <a:t>     Total Funding Sources</a:t>
                      </a:r>
                    </a:p>
                  </a:txBody>
                  <a:tcPr marL="0" marR="0" marT="0" marB="0" anchor="ctr"/>
                </a:tc>
                <a:tc>
                  <a:txBody>
                    <a:bodyPr/>
                    <a:lstStyle/>
                    <a:p>
                      <a:pPr algn="l" rtl="0" fontAlgn="ctr"/>
                      <a:r>
                        <a:rPr lang="en-US" sz="1400" b="0" i="0" u="none" strike="noStrike">
                          <a:solidFill>
                            <a:srgbClr val="000000"/>
                          </a:solidFill>
                          <a:effectLst/>
                          <a:latin typeface="Calibri" panose="020F0502020204030204" pitchFamily="34" charset="0"/>
                        </a:rPr>
                        <a:t> </a:t>
                      </a:r>
                    </a:p>
                  </a:txBody>
                  <a:tcPr marL="0" marR="0" marT="0" marB="0" anchor="ctr"/>
                </a:tc>
                <a:tc>
                  <a:txBody>
                    <a:bodyPr/>
                    <a:lstStyle/>
                    <a:p>
                      <a:pPr algn="ctr" rtl="0" fontAlgn="ctr"/>
                      <a:r>
                        <a:rPr lang="en-US" sz="1400" b="1" i="0" u="none" strike="noStrike">
                          <a:solidFill>
                            <a:srgbClr val="000000"/>
                          </a:solidFill>
                          <a:effectLst/>
                          <a:latin typeface="Calibri" panose="020F0502020204030204" pitchFamily="34" charset="0"/>
                        </a:rPr>
                        <a:t>$3,674,000</a:t>
                      </a:r>
                    </a:p>
                  </a:txBody>
                  <a:tcPr marL="0" marR="0" marT="0" marB="0" anchor="ctr"/>
                </a:tc>
                <a:extLst>
                  <a:ext uri="{0D108BD9-81ED-4DB2-BD59-A6C34878D82A}">
                    <a16:rowId xmlns:a16="http://schemas.microsoft.com/office/drawing/2014/main" val="10017"/>
                  </a:ext>
                </a:extLst>
              </a:tr>
              <a:tr h="289341">
                <a:tc>
                  <a:txBody>
                    <a:bodyPr/>
                    <a:lstStyle/>
                    <a:p>
                      <a:pPr algn="l" rtl="0" fontAlgn="ctr"/>
                      <a:r>
                        <a:rPr lang="en-US" sz="1400" b="0" i="0" u="none" strike="noStrike">
                          <a:solidFill>
                            <a:srgbClr val="000000"/>
                          </a:solidFill>
                          <a:effectLst/>
                          <a:latin typeface="Calibri" panose="020F0502020204030204" pitchFamily="34" charset="0"/>
                        </a:rPr>
                        <a:t> </a:t>
                      </a:r>
                    </a:p>
                  </a:txBody>
                  <a:tcPr marL="0" marR="0" marT="0" marB="0" anchor="ctr">
                    <a:solidFill>
                      <a:schemeClr val="bg2"/>
                    </a:solidFill>
                  </a:tcPr>
                </a:tc>
                <a:tc>
                  <a:txBody>
                    <a:bodyPr/>
                    <a:lstStyle/>
                    <a:p>
                      <a:pPr algn="l" fontAlgn="ctr"/>
                      <a:r>
                        <a:rPr lang="en-US" sz="1400" b="0" i="0" u="none" strike="noStrike">
                          <a:solidFill>
                            <a:srgbClr val="000000"/>
                          </a:solidFill>
                          <a:effectLst/>
                          <a:latin typeface="Arial" panose="020B0604020202020204" pitchFamily="34" charset="0"/>
                        </a:rPr>
                        <a:t> </a:t>
                      </a:r>
                    </a:p>
                  </a:txBody>
                  <a:tcPr marL="0" marR="0" marT="0" marB="0" anchor="ctr">
                    <a:solidFill>
                      <a:schemeClr val="bg2"/>
                    </a:solidFill>
                  </a:tcPr>
                </a:tc>
                <a:tc>
                  <a:txBody>
                    <a:bodyPr/>
                    <a:lstStyle/>
                    <a:p>
                      <a:pPr algn="l" fontAlgn="ctr"/>
                      <a:r>
                        <a:rPr lang="en-US" sz="1400" b="0" i="0" u="none" strike="noStrike">
                          <a:solidFill>
                            <a:srgbClr val="000000"/>
                          </a:solidFill>
                          <a:effectLst/>
                          <a:latin typeface="Arial" panose="020B0604020202020204" pitchFamily="34" charset="0"/>
                        </a:rPr>
                        <a:t> </a:t>
                      </a:r>
                    </a:p>
                  </a:txBody>
                  <a:tcPr marL="0" marR="0" marT="0" marB="0" anchor="ctr">
                    <a:solidFill>
                      <a:schemeClr val="bg2"/>
                    </a:solidFill>
                  </a:tcPr>
                </a:tc>
                <a:extLst>
                  <a:ext uri="{0D108BD9-81ED-4DB2-BD59-A6C34878D82A}">
                    <a16:rowId xmlns:a16="http://schemas.microsoft.com/office/drawing/2014/main" val="10019"/>
                  </a:ext>
                </a:extLst>
              </a:tr>
            </a:tbl>
          </a:graphicData>
        </a:graphic>
      </p:graphicFrame>
      <p:sp>
        <p:nvSpPr>
          <p:cNvPr id="67691" name="Slide Number Placeholder 4">
            <a:extLst>
              <a:ext uri="{FF2B5EF4-FFF2-40B4-BE49-F238E27FC236}">
                <a16:creationId xmlns:a16="http://schemas.microsoft.com/office/drawing/2014/main" id="{32E876B6-F4B6-44C2-A4E2-CA2FA99745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C5C3828B-774F-4D98-954F-15C972CE22BB}" type="slidenum">
              <a:rPr lang="en-US" altLang="en-US" sz="1400">
                <a:solidFill>
                  <a:srgbClr val="FFFFFF"/>
                </a:solidFill>
              </a:rPr>
              <a:pPr>
                <a:spcBef>
                  <a:spcPct val="0"/>
                </a:spcBef>
                <a:buClrTx/>
                <a:buSzTx/>
                <a:buFontTx/>
                <a:buNone/>
              </a:pPr>
              <a:t>43</a:t>
            </a:fld>
            <a:endParaRPr lang="en-US" altLang="en-US" sz="1400">
              <a:solidFill>
                <a:srgbClr val="FFFF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0B34A-B7DD-44F2-BE3F-75780792B798}"/>
              </a:ext>
            </a:extLst>
          </p:cNvPr>
          <p:cNvSpPr>
            <a:spLocks noGrp="1"/>
          </p:cNvSpPr>
          <p:nvPr>
            <p:ph type="title"/>
          </p:nvPr>
        </p:nvSpPr>
        <p:spPr>
          <a:xfrm>
            <a:off x="838200" y="1337187"/>
            <a:ext cx="10515600" cy="983226"/>
          </a:xfrm>
        </p:spPr>
        <p:txBody>
          <a:bodyPr/>
          <a:lstStyle/>
          <a:p>
            <a:pPr>
              <a:defRPr/>
            </a:pPr>
            <a:r>
              <a:rPr lang="en-US">
                <a:solidFill>
                  <a:srgbClr val="000099"/>
                </a:solidFill>
              </a:rPr>
              <a:t>Five-Year Capital Plan </a:t>
            </a:r>
          </a:p>
        </p:txBody>
      </p:sp>
      <p:sp>
        <p:nvSpPr>
          <p:cNvPr id="67587" name="Content Placeholder 2">
            <a:extLst>
              <a:ext uri="{FF2B5EF4-FFF2-40B4-BE49-F238E27FC236}">
                <a16:creationId xmlns:a16="http://schemas.microsoft.com/office/drawing/2014/main" id="{DA0B8C5A-A70A-475A-8CB1-B4584F84AB23}"/>
              </a:ext>
            </a:extLst>
          </p:cNvPr>
          <p:cNvSpPr>
            <a:spLocks noGrp="1"/>
          </p:cNvSpPr>
          <p:nvPr>
            <p:ph idx="1"/>
          </p:nvPr>
        </p:nvSpPr>
        <p:spPr>
          <a:xfrm>
            <a:off x="1061883" y="2172928"/>
            <a:ext cx="10697497" cy="4304071"/>
          </a:xfrm>
        </p:spPr>
        <p:txBody>
          <a:bodyPr/>
          <a:lstStyle/>
          <a:p>
            <a:pPr>
              <a:defRPr/>
            </a:pPr>
            <a:r>
              <a:rPr lang="en-US" altLang="en-US"/>
              <a:t>FY2024	$15,308,200 	$3,674,000 approved</a:t>
            </a:r>
          </a:p>
          <a:p>
            <a:pPr lvl="1">
              <a:defRPr/>
            </a:pPr>
            <a:r>
              <a:rPr lang="en-US" altLang="en-US"/>
              <a:t>As identified last year; carry-over if not funded in FY2024 and pending capital budget requests and evaluation</a:t>
            </a:r>
          </a:p>
          <a:p>
            <a:pPr>
              <a:defRPr/>
            </a:pPr>
            <a:r>
              <a:rPr lang="en-US" altLang="en-US"/>
              <a:t>FY2025	$16,598,500</a:t>
            </a:r>
          </a:p>
          <a:p>
            <a:pPr>
              <a:defRPr/>
            </a:pPr>
            <a:r>
              <a:rPr lang="en-US" altLang="en-US"/>
              <a:t>FY2026	$  5,856,250</a:t>
            </a:r>
          </a:p>
          <a:p>
            <a:pPr>
              <a:defRPr/>
            </a:pPr>
            <a:r>
              <a:rPr lang="en-US" altLang="en-US"/>
              <a:t>FY2027	$  4,260,500</a:t>
            </a:r>
          </a:p>
          <a:p>
            <a:pPr>
              <a:defRPr/>
            </a:pPr>
            <a:r>
              <a:rPr lang="en-US" altLang="en-US"/>
              <a:t>FY2028	$  3,492,500</a:t>
            </a:r>
          </a:p>
          <a:p>
            <a:pPr>
              <a:defRPr/>
            </a:pPr>
            <a:r>
              <a:rPr lang="en-US" altLang="en-US"/>
              <a:t>FY2029	yet to be submitted</a:t>
            </a:r>
          </a:p>
        </p:txBody>
      </p:sp>
      <p:sp>
        <p:nvSpPr>
          <p:cNvPr id="65541" name="Slide Number Placeholder 4">
            <a:extLst>
              <a:ext uri="{FF2B5EF4-FFF2-40B4-BE49-F238E27FC236}">
                <a16:creationId xmlns:a16="http://schemas.microsoft.com/office/drawing/2014/main" id="{203024D5-6622-445B-B656-774EACF7E8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BFAA9EE8-6E3D-48BC-8185-AD04F35ED758}" type="slidenum">
              <a:rPr lang="en-US" altLang="en-US" sz="1400">
                <a:solidFill>
                  <a:srgbClr val="FFFFFF"/>
                </a:solidFill>
              </a:rPr>
              <a:pPr>
                <a:spcBef>
                  <a:spcPct val="0"/>
                </a:spcBef>
                <a:buClrTx/>
                <a:buSzTx/>
                <a:buFontTx/>
                <a:buNone/>
              </a:pPr>
              <a:t>44</a:t>
            </a:fld>
            <a:endParaRPr lang="en-US" altLang="en-US" sz="1400">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A325A-988E-4F98-AD6A-E95648B87852}"/>
              </a:ext>
            </a:extLst>
          </p:cNvPr>
          <p:cNvSpPr>
            <a:spLocks noGrp="1"/>
          </p:cNvSpPr>
          <p:nvPr>
            <p:ph type="title"/>
          </p:nvPr>
        </p:nvSpPr>
        <p:spPr>
          <a:xfrm>
            <a:off x="838200" y="1268361"/>
            <a:ext cx="10515600" cy="1120878"/>
          </a:xfrm>
        </p:spPr>
        <p:txBody>
          <a:bodyPr/>
          <a:lstStyle/>
          <a:p>
            <a:r>
              <a:rPr lang="en-US">
                <a:solidFill>
                  <a:srgbClr val="000099"/>
                </a:solidFill>
              </a:rPr>
              <a:t>WATERFRONT BOND PROJECTS (2017)</a:t>
            </a:r>
          </a:p>
        </p:txBody>
      </p:sp>
      <p:sp>
        <p:nvSpPr>
          <p:cNvPr id="3" name="Content Placeholder 2">
            <a:extLst>
              <a:ext uri="{FF2B5EF4-FFF2-40B4-BE49-F238E27FC236}">
                <a16:creationId xmlns:a16="http://schemas.microsoft.com/office/drawing/2014/main" id="{1BA57FC7-FBAA-4137-B75A-4B574AF7F166}"/>
              </a:ext>
            </a:extLst>
          </p:cNvPr>
          <p:cNvSpPr>
            <a:spLocks noGrp="1"/>
          </p:cNvSpPr>
          <p:nvPr>
            <p:ph idx="1"/>
          </p:nvPr>
        </p:nvSpPr>
        <p:spPr>
          <a:xfrm>
            <a:off x="838200" y="2300747"/>
            <a:ext cx="10515600" cy="3876215"/>
          </a:xfrm>
        </p:spPr>
        <p:txBody>
          <a:bodyPr>
            <a:normAutofit fontScale="85000" lnSpcReduction="20000"/>
          </a:bodyPr>
          <a:lstStyle/>
          <a:p>
            <a:r>
              <a:rPr lang="en-US"/>
              <a:t>Fish Pier</a:t>
            </a:r>
          </a:p>
          <a:p>
            <a:r>
              <a:rPr lang="en-US"/>
              <a:t>South Jog Floats</a:t>
            </a:r>
          </a:p>
          <a:p>
            <a:r>
              <a:rPr lang="en-US"/>
              <a:t>Coast Guard Float</a:t>
            </a:r>
          </a:p>
          <a:p>
            <a:r>
              <a:rPr lang="en-US"/>
              <a:t>Trap Dock</a:t>
            </a:r>
          </a:p>
          <a:p>
            <a:r>
              <a:rPr lang="en-US"/>
              <a:t>90 Bridge Street/Shellfish </a:t>
            </a:r>
            <a:r>
              <a:rPr lang="en-US" err="1"/>
              <a:t>Upweller</a:t>
            </a:r>
            <a:r>
              <a:rPr lang="en-US"/>
              <a:t>  - CG Boathouse</a:t>
            </a:r>
          </a:p>
          <a:p>
            <a:r>
              <a:rPr lang="en-US"/>
              <a:t>Ryder’s Cove</a:t>
            </a:r>
          </a:p>
          <a:p>
            <a:r>
              <a:rPr lang="en-US"/>
              <a:t>Old Mill Boat Yard</a:t>
            </a:r>
          </a:p>
          <a:p>
            <a:r>
              <a:rPr lang="en-US"/>
              <a:t>Little Mill Pond Pier</a:t>
            </a:r>
          </a:p>
          <a:p>
            <a:r>
              <a:rPr lang="en-US"/>
              <a:t>Barn Hill Ramp Walkway</a:t>
            </a:r>
          </a:p>
          <a:p>
            <a:r>
              <a:rPr lang="en-US"/>
              <a:t>Crow’s Pond Ramp</a:t>
            </a:r>
          </a:p>
        </p:txBody>
      </p:sp>
      <p:sp>
        <p:nvSpPr>
          <p:cNvPr id="5" name="Slide Number Placeholder 4">
            <a:extLst>
              <a:ext uri="{FF2B5EF4-FFF2-40B4-BE49-F238E27FC236}">
                <a16:creationId xmlns:a16="http://schemas.microsoft.com/office/drawing/2014/main" id="{1E0B641D-7E8C-4B33-85C9-C20CCF56B194}"/>
              </a:ext>
            </a:extLst>
          </p:cNvPr>
          <p:cNvSpPr>
            <a:spLocks noGrp="1"/>
          </p:cNvSpPr>
          <p:nvPr>
            <p:ph type="sldNum" sz="quarter" idx="12"/>
          </p:nvPr>
        </p:nvSpPr>
        <p:spPr/>
        <p:txBody>
          <a:bodyPr/>
          <a:lstStyle/>
          <a:p>
            <a:pPr>
              <a:defRPr/>
            </a:pPr>
            <a:fld id="{5A627378-344B-4DCA-9081-BCCA07852689}" type="slidenum">
              <a:rPr lang="en-US" altLang="en-US" smtClean="0"/>
              <a:pPr>
                <a:defRPr/>
              </a:pPr>
              <a:t>45</a:t>
            </a:fld>
            <a:endParaRPr lang="en-US" altLang="en-US"/>
          </a:p>
        </p:txBody>
      </p:sp>
    </p:spTree>
    <p:extLst>
      <p:ext uri="{BB962C8B-B14F-4D97-AF65-F5344CB8AC3E}">
        <p14:creationId xmlns:p14="http://schemas.microsoft.com/office/powerpoint/2010/main" val="2745855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1BCD159-2853-4A22-A888-3F36A783567A}"/>
              </a:ext>
            </a:extLst>
          </p:cNvPr>
          <p:cNvSpPr>
            <a:spLocks noGrp="1"/>
          </p:cNvSpPr>
          <p:nvPr>
            <p:ph type="title"/>
          </p:nvPr>
        </p:nvSpPr>
        <p:spPr>
          <a:xfrm>
            <a:off x="838200" y="1278193"/>
            <a:ext cx="10515600" cy="1288025"/>
          </a:xfrm>
        </p:spPr>
        <p:txBody>
          <a:bodyPr/>
          <a:lstStyle/>
          <a:p>
            <a:pPr>
              <a:defRPr/>
            </a:pPr>
            <a:r>
              <a:rPr lang="en-US" altLang="en-US">
                <a:solidFill>
                  <a:srgbClr val="000099"/>
                </a:solidFill>
              </a:rPr>
              <a:t> Other  Potential Articles </a:t>
            </a:r>
          </a:p>
        </p:txBody>
      </p:sp>
      <p:sp>
        <p:nvSpPr>
          <p:cNvPr id="3" name="Content Placeholder 2">
            <a:extLst>
              <a:ext uri="{FF2B5EF4-FFF2-40B4-BE49-F238E27FC236}">
                <a16:creationId xmlns:a16="http://schemas.microsoft.com/office/drawing/2014/main" id="{90178939-55CD-4E88-8121-F77AEB5D23AE}"/>
              </a:ext>
            </a:extLst>
          </p:cNvPr>
          <p:cNvSpPr>
            <a:spLocks noGrp="1"/>
          </p:cNvSpPr>
          <p:nvPr>
            <p:ph idx="1"/>
          </p:nvPr>
        </p:nvSpPr>
        <p:spPr>
          <a:xfrm>
            <a:off x="1817077" y="2464904"/>
            <a:ext cx="8241323" cy="3631096"/>
          </a:xfrm>
        </p:spPr>
        <p:txBody>
          <a:bodyPr rtlCol="0">
            <a:normAutofit/>
          </a:bodyPr>
          <a:lstStyle/>
          <a:p>
            <a:pPr marL="182880" indent="-182880">
              <a:defRPr/>
            </a:pPr>
            <a:r>
              <a:rPr lang="en-US">
                <a:latin typeface="Calibri" panose="020F0502020204030204" pitchFamily="34" charset="0"/>
              </a:rPr>
              <a:t>Community Preservation Projects (due Nov 1)</a:t>
            </a:r>
          </a:p>
          <a:p>
            <a:pPr marL="182880" indent="-182880">
              <a:defRPr/>
            </a:pPr>
            <a:r>
              <a:rPr lang="en-US">
                <a:latin typeface="Calibri" panose="020F0502020204030204" pitchFamily="34" charset="0"/>
              </a:rPr>
              <a:t>Affordable &amp; Attainable Housing</a:t>
            </a:r>
          </a:p>
          <a:p>
            <a:pPr marL="182880" indent="-182880">
              <a:defRPr/>
            </a:pPr>
            <a:r>
              <a:rPr lang="en-US">
                <a:latin typeface="Calibri" panose="020F0502020204030204" pitchFamily="34" charset="0"/>
              </a:rPr>
              <a:t>Town Projects</a:t>
            </a:r>
          </a:p>
          <a:p>
            <a:pPr lvl="1">
              <a:defRPr/>
            </a:pPr>
            <a:r>
              <a:rPr lang="en-US">
                <a:latin typeface="Calibri" panose="020F0502020204030204" pitchFamily="34" charset="0"/>
              </a:rPr>
              <a:t>Dredging					</a:t>
            </a:r>
          </a:p>
          <a:p>
            <a:pPr>
              <a:defRPr/>
            </a:pPr>
            <a:r>
              <a:rPr lang="en-US">
                <a:latin typeface="Calibri" panose="020F0502020204030204" pitchFamily="34" charset="0"/>
              </a:rPr>
              <a:t>Wastewater Expansion</a:t>
            </a:r>
          </a:p>
          <a:p>
            <a:pPr>
              <a:defRPr/>
            </a:pPr>
            <a:r>
              <a:rPr lang="en-US">
                <a:latin typeface="Calibri" panose="020F0502020204030204" pitchFamily="34" charset="0"/>
              </a:rPr>
              <a:t>Water Capital</a:t>
            </a:r>
          </a:p>
          <a:p>
            <a:pPr marL="457200" lvl="1" indent="0">
              <a:buNone/>
              <a:defRPr/>
            </a:pPr>
            <a:r>
              <a:rPr lang="en-US">
                <a:latin typeface="Calibri" panose="020F0502020204030204" pitchFamily="34" charset="0"/>
              </a:rPr>
              <a:t>		</a:t>
            </a:r>
          </a:p>
          <a:p>
            <a:pPr>
              <a:defRPr/>
            </a:pPr>
            <a:endParaRPr lang="en-US">
              <a:latin typeface="Calibri" panose="020F0502020204030204" pitchFamily="34" charset="0"/>
            </a:endParaRPr>
          </a:p>
        </p:txBody>
      </p:sp>
      <p:sp>
        <p:nvSpPr>
          <p:cNvPr id="69636" name="Slide Number Placeholder 4">
            <a:extLst>
              <a:ext uri="{FF2B5EF4-FFF2-40B4-BE49-F238E27FC236}">
                <a16:creationId xmlns:a16="http://schemas.microsoft.com/office/drawing/2014/main" id="{425C3DF7-8BB9-4FC3-866C-EF490097C1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A1B4227E-882B-4077-8DE7-E4164390D11B}" type="slidenum">
              <a:rPr lang="en-US" altLang="en-US" sz="1800">
                <a:solidFill>
                  <a:srgbClr val="FFFFFF"/>
                </a:solidFill>
              </a:rPr>
              <a:pPr>
                <a:spcBef>
                  <a:spcPct val="0"/>
                </a:spcBef>
                <a:buClrTx/>
                <a:buSzTx/>
                <a:buFontTx/>
                <a:buNone/>
              </a:pPr>
              <a:t>46</a:t>
            </a:fld>
            <a:endParaRPr lang="en-US" altLang="en-US" sz="1800">
              <a:solidFill>
                <a:srgbClr val="FFFFFF"/>
              </a:solidFill>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A222-D4E1-A378-E08E-DF29855853AD}"/>
              </a:ext>
            </a:extLst>
          </p:cNvPr>
          <p:cNvSpPr>
            <a:spLocks noGrp="1"/>
          </p:cNvSpPr>
          <p:nvPr>
            <p:ph type="title"/>
          </p:nvPr>
        </p:nvSpPr>
        <p:spPr/>
        <p:txBody>
          <a:bodyPr/>
          <a:lstStyle/>
          <a:p>
            <a:pPr algn="ctr"/>
            <a:r>
              <a:rPr lang="en-US" i="1"/>
              <a:t>Questions/Discussion</a:t>
            </a:r>
          </a:p>
        </p:txBody>
      </p:sp>
      <p:sp>
        <p:nvSpPr>
          <p:cNvPr id="3" name="Text Placeholder 2">
            <a:extLst>
              <a:ext uri="{FF2B5EF4-FFF2-40B4-BE49-F238E27FC236}">
                <a16:creationId xmlns:a16="http://schemas.microsoft.com/office/drawing/2014/main" id="{B51EF3CB-9F96-5FB9-974A-6E40D942D3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7404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D5A96-706C-4F05-9BFA-EC9F15A584F8}"/>
              </a:ext>
            </a:extLst>
          </p:cNvPr>
          <p:cNvSpPr>
            <a:spLocks noGrp="1"/>
          </p:cNvSpPr>
          <p:nvPr>
            <p:ph type="title"/>
          </p:nvPr>
        </p:nvSpPr>
        <p:spPr>
          <a:xfrm>
            <a:off x="831850" y="1709738"/>
            <a:ext cx="10515600" cy="1603733"/>
          </a:xfrm>
        </p:spPr>
        <p:txBody>
          <a:bodyPr>
            <a:noAutofit/>
          </a:bodyPr>
          <a:lstStyle/>
          <a:p>
            <a:r>
              <a:rPr lang="en-US">
                <a:solidFill>
                  <a:schemeClr val="accent1"/>
                </a:solidFill>
              </a:rPr>
              <a:t>Agenda Item V.</a:t>
            </a:r>
            <a:br>
              <a:rPr lang="en-US">
                <a:solidFill>
                  <a:schemeClr val="accent1"/>
                </a:solidFill>
              </a:rPr>
            </a:br>
            <a:r>
              <a:rPr lang="en-US">
                <a:solidFill>
                  <a:schemeClr val="accent1"/>
                </a:solidFill>
              </a:rPr>
              <a:t>Debt Service</a:t>
            </a:r>
          </a:p>
        </p:txBody>
      </p:sp>
      <p:sp>
        <p:nvSpPr>
          <p:cNvPr id="4" name="Text Placeholder 3">
            <a:extLst>
              <a:ext uri="{FF2B5EF4-FFF2-40B4-BE49-F238E27FC236}">
                <a16:creationId xmlns:a16="http://schemas.microsoft.com/office/drawing/2014/main" id="{1363E9AA-48CB-E2EE-8F2E-B92F299090F5}"/>
              </a:ext>
            </a:extLst>
          </p:cNvPr>
          <p:cNvSpPr>
            <a:spLocks noGrp="1"/>
          </p:cNvSpPr>
          <p:nvPr>
            <p:ph type="body" idx="1"/>
          </p:nvPr>
        </p:nvSpPr>
        <p:spPr>
          <a:xfrm>
            <a:off x="2880852" y="3716593"/>
            <a:ext cx="6528619" cy="1700981"/>
          </a:xfrm>
        </p:spPr>
        <p:txBody>
          <a:bodyPr>
            <a:normAutofit/>
          </a:bodyPr>
          <a:lstStyle/>
          <a:p>
            <a:pPr algn="ctr"/>
            <a:r>
              <a:rPr lang="en-US" sz="3000">
                <a:solidFill>
                  <a:srgbClr val="002060"/>
                </a:solidFill>
              </a:rPr>
              <a:t>Forecasts/Schedules</a:t>
            </a:r>
            <a:r>
              <a:rPr lang="en-US" sz="3000"/>
              <a:t>	</a:t>
            </a:r>
          </a:p>
        </p:txBody>
      </p:sp>
    </p:spTree>
    <p:extLst>
      <p:ext uri="{BB962C8B-B14F-4D97-AF65-F5344CB8AC3E}">
        <p14:creationId xmlns:p14="http://schemas.microsoft.com/office/powerpoint/2010/main" val="156508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35" y="1515932"/>
            <a:ext cx="2010568" cy="533400"/>
          </a:xfrm>
        </p:spPr>
        <p:txBody>
          <a:bodyPr>
            <a:normAutofit fontScale="90000"/>
          </a:bodyPr>
          <a:lstStyle/>
          <a:p>
            <a:r>
              <a:rPr lang="en-US" sz="1800" b="1">
                <a:solidFill>
                  <a:srgbClr val="000000"/>
                </a:solidFill>
                <a:latin typeface="Times New Roman" pitchFamily="18" charset="0"/>
                <a:cs typeface="Times New Roman" pitchFamily="18" charset="0"/>
              </a:rPr>
              <a:t>Town</a:t>
            </a:r>
            <a:r>
              <a:rPr lang="en-US" sz="1800" b="1">
                <a:solidFill>
                  <a:schemeClr val="tx2">
                    <a:lumMod val="75000"/>
                  </a:schemeClr>
                </a:solidFill>
                <a:latin typeface="Times New Roman" pitchFamily="18" charset="0"/>
                <a:cs typeface="Times New Roman" pitchFamily="18" charset="0"/>
              </a:rPr>
              <a:t> </a:t>
            </a:r>
            <a:r>
              <a:rPr lang="en-US" sz="1800" b="1">
                <a:solidFill>
                  <a:srgbClr val="000000"/>
                </a:solidFill>
                <a:latin typeface="Times New Roman" pitchFamily="18" charset="0"/>
                <a:cs typeface="Times New Roman" pitchFamily="18" charset="0"/>
              </a:rPr>
              <a:t>of Chatham</a:t>
            </a:r>
            <a:br>
              <a:rPr lang="en-US" sz="1800">
                <a:solidFill>
                  <a:srgbClr val="000000"/>
                </a:solidFill>
              </a:rPr>
            </a:br>
            <a:r>
              <a:rPr lang="en-US" sz="1800">
                <a:solidFill>
                  <a:srgbClr val="000000"/>
                </a:solidFill>
                <a:latin typeface="Times New Roman" pitchFamily="18" charset="0"/>
                <a:cs typeface="Times New Roman" pitchFamily="18" charset="0"/>
              </a:rPr>
              <a:t>Financial Indicators</a:t>
            </a:r>
          </a:p>
        </p:txBody>
      </p:sp>
      <p:sp>
        <p:nvSpPr>
          <p:cNvPr id="3" name="Content Placeholder 2"/>
          <p:cNvSpPr>
            <a:spLocks noGrp="1"/>
          </p:cNvSpPr>
          <p:nvPr>
            <p:ph idx="1"/>
          </p:nvPr>
        </p:nvSpPr>
        <p:spPr>
          <a:xfrm>
            <a:off x="838199" y="5075368"/>
            <a:ext cx="10793361" cy="1325432"/>
          </a:xfrm>
        </p:spPr>
        <p:txBody>
          <a:bodyPr>
            <a:normAutofit/>
          </a:bodyPr>
          <a:lstStyle/>
          <a:p>
            <a:pPr lvl="1"/>
            <a:r>
              <a:rPr lang="en-US">
                <a:solidFill>
                  <a:srgbClr val="040404"/>
                </a:solidFill>
                <a:latin typeface="+mj-lt"/>
              </a:rPr>
              <a:t>Formula: Debt Service as % of Gen Fund Expenditures</a:t>
            </a:r>
          </a:p>
          <a:p>
            <a:pPr lvl="1"/>
            <a:r>
              <a:rPr lang="en-US">
                <a:solidFill>
                  <a:srgbClr val="040404"/>
                </a:solidFill>
                <a:latin typeface="+mj-lt"/>
              </a:rPr>
              <a:t>Warning:</a:t>
            </a:r>
            <a:r>
              <a:rPr lang="en-US">
                <a:latin typeface="+mj-lt"/>
              </a:rPr>
              <a:t> Increasing debt service as % of operating expenditures</a:t>
            </a:r>
            <a:endParaRPr lang="en-US">
              <a:solidFill>
                <a:srgbClr val="040404"/>
              </a:solidFill>
              <a:latin typeface="+mj-lt"/>
            </a:endParaRPr>
          </a:p>
          <a:p>
            <a:pPr lvl="1"/>
            <a:r>
              <a:rPr lang="en-US">
                <a:solidFill>
                  <a:srgbClr val="040404"/>
                </a:solidFill>
                <a:latin typeface="+mj-lt"/>
              </a:rPr>
              <a:t>Trend: </a:t>
            </a:r>
            <a:r>
              <a:rPr lang="en-US" b="1">
                <a:solidFill>
                  <a:srgbClr val="00B050"/>
                </a:solidFill>
                <a:latin typeface="+mj-lt"/>
              </a:rPr>
              <a:t>Favorable</a:t>
            </a:r>
            <a:r>
              <a:rPr lang="en-US" b="1">
                <a:latin typeface="+mj-lt"/>
              </a:rPr>
              <a:t>/Stable</a:t>
            </a:r>
            <a:endParaRPr lang="en-US" b="1">
              <a:solidFill>
                <a:srgbClr val="00B050"/>
              </a:solidFill>
              <a:latin typeface="+mj-lt"/>
            </a:endParaRPr>
          </a:p>
          <a:p>
            <a:pPr lvl="1"/>
            <a:endParaRPr lang="en-US">
              <a:solidFill>
                <a:schemeClr val="tx1"/>
              </a:solidFill>
            </a:endParaRPr>
          </a:p>
        </p:txBody>
      </p:sp>
      <p:sp>
        <p:nvSpPr>
          <p:cNvPr id="5" name="Title 1"/>
          <p:cNvSpPr txBox="1">
            <a:spLocks/>
          </p:cNvSpPr>
          <p:nvPr/>
        </p:nvSpPr>
        <p:spPr>
          <a:xfrm>
            <a:off x="7264458" y="1363532"/>
            <a:ext cx="4447515"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r>
              <a:rPr lang="en-US" sz="1800" b="1">
                <a:solidFill>
                  <a:srgbClr val="000000"/>
                </a:solidFill>
                <a:latin typeface="Times New Roman" pitchFamily="18" charset="0"/>
                <a:cs typeface="Times New Roman" pitchFamily="18" charset="0"/>
              </a:rPr>
              <a:t> Debt Service as a % of General Fund Expenditures</a:t>
            </a:r>
            <a:r>
              <a:rPr lang="en-US" sz="1800" b="1">
                <a:solidFill>
                  <a:schemeClr val="tx2">
                    <a:lumMod val="75000"/>
                  </a:schemeClr>
                </a:solidFill>
                <a:latin typeface="Times New Roman" pitchFamily="18" charset="0"/>
                <a:cs typeface="Times New Roman" pitchFamily="18" charset="0"/>
              </a:rPr>
              <a:t>	</a:t>
            </a:r>
          </a:p>
        </p:txBody>
      </p:sp>
      <p:cxnSp>
        <p:nvCxnSpPr>
          <p:cNvPr id="10" name="Straight Connector 9"/>
          <p:cNvCxnSpPr/>
          <p:nvPr/>
        </p:nvCxnSpPr>
        <p:spPr>
          <a:xfrm>
            <a:off x="1676400" y="1219200"/>
            <a:ext cx="8895030" cy="0"/>
          </a:xfrm>
          <a:prstGeom prst="line">
            <a:avLst/>
          </a:prstGeom>
          <a:ln w="53975" cmpd="thickThi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p:nvPr>
            <p:extLst>
              <p:ext uri="{D42A27DB-BD31-4B8C-83A1-F6EECF244321}">
                <p14:modId xmlns:p14="http://schemas.microsoft.com/office/powerpoint/2010/main" val="1153857594"/>
              </p:ext>
            </p:extLst>
          </p:nvPr>
        </p:nvGraphicFramePr>
        <p:xfrm>
          <a:off x="1828800" y="2193662"/>
          <a:ext cx="8382000" cy="2881705"/>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a:ext uri="{FF2B5EF4-FFF2-40B4-BE49-F238E27FC236}">
                <a16:creationId xmlns:a16="http://schemas.microsoft.com/office/drawing/2014/main" id="{AD50F9E9-1F35-4E62-BEAC-0DE694EA21DF}"/>
              </a:ext>
            </a:extLst>
          </p:cNvPr>
          <p:cNvSpPr>
            <a:spLocks noGrp="1"/>
          </p:cNvSpPr>
          <p:nvPr>
            <p:ph type="sldNum" sz="quarter" idx="12"/>
          </p:nvPr>
        </p:nvSpPr>
        <p:spPr/>
        <p:txBody>
          <a:bodyPr/>
          <a:lstStyle/>
          <a:p>
            <a:pPr>
              <a:defRPr/>
            </a:pPr>
            <a:fld id="{5A627378-344B-4DCA-9081-BCCA07852689}" type="slidenum">
              <a:rPr lang="en-US" altLang="en-US" smtClean="0"/>
              <a:pPr>
                <a:defRPr/>
              </a:pPr>
              <a:t>49</a:t>
            </a:fld>
            <a:endParaRPr lang="en-US" altLang="en-US"/>
          </a:p>
        </p:txBody>
      </p:sp>
    </p:spTree>
    <p:extLst>
      <p:ext uri="{BB962C8B-B14F-4D97-AF65-F5344CB8AC3E}">
        <p14:creationId xmlns:p14="http://schemas.microsoft.com/office/powerpoint/2010/main" val="55719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2DDD7-0892-4263-8AD9-7DA16E5A3441}"/>
              </a:ext>
            </a:extLst>
          </p:cNvPr>
          <p:cNvSpPr>
            <a:spLocks noGrp="1"/>
          </p:cNvSpPr>
          <p:nvPr>
            <p:ph type="title"/>
          </p:nvPr>
        </p:nvSpPr>
        <p:spPr>
          <a:xfrm>
            <a:off x="1094863" y="1601584"/>
            <a:ext cx="9641963" cy="1171114"/>
          </a:xfrm>
        </p:spPr>
        <p:txBody>
          <a:bodyPr>
            <a:noAutofit/>
          </a:bodyPr>
          <a:lstStyle/>
          <a:p>
            <a:pPr algn="ctr"/>
            <a:r>
              <a:rPr lang="en-US" sz="4200">
                <a:solidFill>
                  <a:srgbClr val="000099"/>
                </a:solidFill>
              </a:rPr>
              <a:t>Current Fiscal Year - FY2024 Strategic Budgeting for the Future</a:t>
            </a:r>
            <a:endParaRPr lang="en-US" sz="4200"/>
          </a:p>
        </p:txBody>
      </p:sp>
      <p:sp>
        <p:nvSpPr>
          <p:cNvPr id="3" name="Text Placeholder 2">
            <a:extLst>
              <a:ext uri="{FF2B5EF4-FFF2-40B4-BE49-F238E27FC236}">
                <a16:creationId xmlns:a16="http://schemas.microsoft.com/office/drawing/2014/main" id="{5A52F325-A5CA-40F4-94BB-3782D2CDAA53}"/>
              </a:ext>
            </a:extLst>
          </p:cNvPr>
          <p:cNvSpPr>
            <a:spLocks noGrp="1"/>
          </p:cNvSpPr>
          <p:nvPr>
            <p:ph type="body" idx="1"/>
          </p:nvPr>
        </p:nvSpPr>
        <p:spPr>
          <a:xfrm>
            <a:off x="831850" y="2772698"/>
            <a:ext cx="10515600" cy="3393640"/>
          </a:xfrm>
        </p:spPr>
        <p:txBody>
          <a:bodyPr>
            <a:normAutofit fontScale="92500" lnSpcReduction="20000"/>
          </a:bodyPr>
          <a:lstStyle/>
          <a:p>
            <a:pPr marL="342900" indent="-342900" algn="just">
              <a:spcBef>
                <a:spcPts val="0"/>
              </a:spcBef>
              <a:spcAft>
                <a:spcPts val="0"/>
              </a:spcAft>
              <a:buFont typeface="Wingdings" panose="05000000000000000000" pitchFamily="2" charset="2"/>
              <a:buChar char=""/>
            </a:pPr>
            <a:r>
              <a:rPr lang="en-US" sz="3100">
                <a:solidFill>
                  <a:srgbClr val="002060"/>
                </a:solidFill>
                <a:latin typeface="Calibri" panose="020F0502020204030204" pitchFamily="34" charset="0"/>
                <a:ea typeface="Times New Roman" panose="02020603050405020304" pitchFamily="18" charset="0"/>
                <a:cs typeface="Calibri" panose="020F0502020204030204" pitchFamily="34" charset="0"/>
              </a:rPr>
              <a:t>FY2024 Operating Budget</a:t>
            </a:r>
          </a:p>
          <a:p>
            <a:pPr marL="617537" lvl="1" indent="-342900" algn="just">
              <a:spcBef>
                <a:spcPts val="0"/>
              </a:spcBef>
              <a:spcAft>
                <a:spcPts val="0"/>
              </a:spcAft>
              <a:buFont typeface="Wingdings" panose="05000000000000000000" pitchFamily="2" charset="2"/>
              <a:buChar char=""/>
            </a:pPr>
            <a:r>
              <a:rPr lang="en-US" sz="2600">
                <a:solidFill>
                  <a:srgbClr val="002060"/>
                </a:solidFill>
                <a:latin typeface="Calibri" panose="020F0502020204030204" pitchFamily="34" charset="0"/>
                <a:ea typeface="Times New Roman" panose="02020603050405020304" pitchFamily="18" charset="0"/>
                <a:cs typeface="Calibri" panose="020F0502020204030204" pitchFamily="34" charset="0"/>
              </a:rPr>
              <a:t>$37,984,709  </a:t>
            </a:r>
          </a:p>
          <a:p>
            <a:pPr marL="617537" lvl="1" indent="-342900" algn="just">
              <a:spcBef>
                <a:spcPts val="0"/>
              </a:spcBef>
              <a:spcAft>
                <a:spcPts val="0"/>
              </a:spcAft>
              <a:buFont typeface="Wingdings" panose="05000000000000000000" pitchFamily="2" charset="2"/>
              <a:buChar char=""/>
            </a:pPr>
            <a:r>
              <a:rPr lang="en-US" sz="2600">
                <a:solidFill>
                  <a:srgbClr val="002060"/>
                </a:solidFill>
                <a:latin typeface="Calibri" panose="020F0502020204030204" pitchFamily="34" charset="0"/>
                <a:ea typeface="Times New Roman" panose="02020603050405020304" pitchFamily="18" charset="0"/>
                <a:cs typeface="Calibri" panose="020F0502020204030204" pitchFamily="34" charset="0"/>
              </a:rPr>
              <a:t>Increase of 8.18%</a:t>
            </a:r>
          </a:p>
          <a:p>
            <a:pPr marL="890587" lvl="2" indent="-342900" algn="just">
              <a:spcBef>
                <a:spcPts val="0"/>
              </a:spcBef>
              <a:spcAft>
                <a:spcPts val="0"/>
              </a:spcAft>
              <a:buFont typeface="Wingdings" panose="05000000000000000000" pitchFamily="2" charset="2"/>
              <a:buChar char=""/>
            </a:pPr>
            <a:r>
              <a:rPr lang="en-US" sz="2400">
                <a:solidFill>
                  <a:srgbClr val="002060"/>
                </a:solidFill>
                <a:latin typeface="Calibri" panose="020F0502020204030204" pitchFamily="34" charset="0"/>
                <a:ea typeface="Times New Roman" panose="02020603050405020304" pitchFamily="18" charset="0"/>
                <a:cs typeface="Calibri" panose="020F0502020204030204" pitchFamily="34" charset="0"/>
              </a:rPr>
              <a:t>Additional Staff </a:t>
            </a:r>
          </a:p>
          <a:p>
            <a:pPr marL="890587" lvl="2" indent="-342900" algn="just">
              <a:spcBef>
                <a:spcPts val="0"/>
              </a:spcBef>
              <a:spcAft>
                <a:spcPts val="0"/>
              </a:spcAft>
              <a:buFont typeface="Wingdings" panose="05000000000000000000" pitchFamily="2" charset="2"/>
              <a:buChar char=""/>
            </a:pPr>
            <a:r>
              <a:rPr lang="en-US" sz="2400">
                <a:solidFill>
                  <a:srgbClr val="002060"/>
                </a:solidFill>
                <a:latin typeface="Calibri" panose="020F0502020204030204" pitchFamily="34" charset="0"/>
                <a:ea typeface="Times New Roman" panose="02020603050405020304" pitchFamily="18" charset="0"/>
                <a:cs typeface="Calibri" panose="020F0502020204030204" pitchFamily="34" charset="0"/>
              </a:rPr>
              <a:t>Contractual Obligations</a:t>
            </a:r>
          </a:p>
          <a:p>
            <a:pPr marL="0" marR="0" lvl="0" indent="0" algn="just">
              <a:spcBef>
                <a:spcPts val="0"/>
              </a:spcBef>
              <a:spcAft>
                <a:spcPts val="0"/>
              </a:spcAft>
              <a:buNone/>
            </a:pPr>
            <a:endParaRPr lang="en-US" sz="2800">
              <a:solidFill>
                <a:srgbClr val="002060"/>
              </a:solidFill>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100">
                <a:solidFill>
                  <a:srgbClr val="002060"/>
                </a:solidFill>
                <a:latin typeface="Calibri" panose="020F0502020204030204" pitchFamily="34" charset="0"/>
                <a:ea typeface="Times New Roman" panose="02020603050405020304" pitchFamily="18" charset="0"/>
                <a:cs typeface="Calibri" panose="020F0502020204030204" pitchFamily="34" charset="0"/>
              </a:rPr>
              <a:t>FY2024 Capital Plan at $3,674,000 </a:t>
            </a:r>
          </a:p>
          <a:p>
            <a:pPr marL="342900" marR="0" lvl="0" indent="-342900" algn="just">
              <a:spcBef>
                <a:spcPts val="0"/>
              </a:spcBef>
              <a:spcAft>
                <a:spcPts val="0"/>
              </a:spcAft>
              <a:buFont typeface="Wingdings" panose="05000000000000000000" pitchFamily="2" charset="2"/>
              <a:buChar char=""/>
            </a:pPr>
            <a:endParaRPr lang="en-US" sz="280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en-US" sz="3100">
                <a:solidFill>
                  <a:srgbClr val="002060"/>
                </a:solidFill>
                <a:latin typeface="Calibri" panose="020F0502020204030204" pitchFamily="34" charset="0"/>
                <a:ea typeface="Times New Roman" panose="02020603050405020304" pitchFamily="18" charset="0"/>
                <a:cs typeface="Calibri" panose="020F0502020204030204" pitchFamily="34" charset="0"/>
              </a:rPr>
              <a:t>Community Support Articles</a:t>
            </a:r>
          </a:p>
          <a:p>
            <a:pPr marL="617537" lvl="1" indent="-342900" algn="just">
              <a:spcBef>
                <a:spcPts val="0"/>
              </a:spcBef>
              <a:spcAft>
                <a:spcPts val="0"/>
              </a:spcAft>
              <a:buFont typeface="Wingdings" panose="05000000000000000000" pitchFamily="2" charset="2"/>
              <a:buChar char=""/>
            </a:pPr>
            <a:r>
              <a:rPr lang="en-US" sz="2400">
                <a:solidFill>
                  <a:srgbClr val="002060"/>
                </a:solidFill>
                <a:latin typeface="Calibri" panose="020F0502020204030204" pitchFamily="34" charset="0"/>
                <a:ea typeface="Times New Roman" panose="02020603050405020304" pitchFamily="18" charset="0"/>
                <a:cs typeface="Calibri" panose="020F0502020204030204" pitchFamily="34" charset="0"/>
              </a:rPr>
              <a:t>Chatham Elementary School</a:t>
            </a:r>
          </a:p>
          <a:p>
            <a:pPr marL="617537" lvl="1" indent="-342900" algn="just">
              <a:spcBef>
                <a:spcPts val="0"/>
              </a:spcBef>
              <a:spcAft>
                <a:spcPts val="0"/>
              </a:spcAft>
              <a:buFont typeface="Wingdings" panose="05000000000000000000" pitchFamily="2" charset="2"/>
              <a:buChar char=""/>
            </a:pPr>
            <a:r>
              <a:rPr lang="en-US" sz="2400">
                <a:solidFill>
                  <a:srgbClr val="002060"/>
                </a:solidFill>
                <a:latin typeface="Calibri" panose="020F0502020204030204" pitchFamily="34" charset="0"/>
                <a:ea typeface="Times New Roman" panose="02020603050405020304" pitchFamily="18" charset="0"/>
                <a:cs typeface="Calibri" panose="020F0502020204030204" pitchFamily="34" charset="0"/>
              </a:rPr>
              <a:t>Dr. Florence Seldin Preschool Family Support, Childcare Voucher Program</a:t>
            </a:r>
          </a:p>
          <a:p>
            <a:pPr marL="617537" lvl="1" indent="-342900" algn="just">
              <a:spcBef>
                <a:spcPts val="0"/>
              </a:spcBef>
              <a:spcAft>
                <a:spcPts val="0"/>
              </a:spcAft>
              <a:buFont typeface="Wingdings" panose="05000000000000000000" pitchFamily="2" charset="2"/>
              <a:buChar char=""/>
            </a:pPr>
            <a:endParaRPr lang="en-US" sz="2600">
              <a:latin typeface="Calibri" panose="020F0502020204030204" pitchFamily="34" charset="0"/>
              <a:ea typeface="Times New Roman" panose="02020603050405020304" pitchFamily="18" charset="0"/>
              <a:cs typeface="Calibri" panose="020F0502020204030204" pitchFamily="34" charset="0"/>
            </a:endParaRPr>
          </a:p>
          <a:p>
            <a:endParaRPr lang="en-US">
              <a:solidFill>
                <a:schemeClr val="tx2"/>
              </a:solidFill>
            </a:endParaRPr>
          </a:p>
        </p:txBody>
      </p:sp>
    </p:spTree>
    <p:extLst>
      <p:ext uri="{BB962C8B-B14F-4D97-AF65-F5344CB8AC3E}">
        <p14:creationId xmlns:p14="http://schemas.microsoft.com/office/powerpoint/2010/main" val="2522498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C9A5-5B7E-4B0F-17C0-001853EC7E6D}"/>
              </a:ext>
            </a:extLst>
          </p:cNvPr>
          <p:cNvSpPr>
            <a:spLocks noGrp="1"/>
          </p:cNvSpPr>
          <p:nvPr>
            <p:ph type="title"/>
          </p:nvPr>
        </p:nvSpPr>
        <p:spPr>
          <a:xfrm>
            <a:off x="838200" y="1278194"/>
            <a:ext cx="10515600" cy="943896"/>
          </a:xfrm>
        </p:spPr>
        <p:txBody>
          <a:bodyPr/>
          <a:lstStyle/>
          <a:p>
            <a:r>
              <a:rPr lang="en-US"/>
              <a:t>Existing Debt (General Fund)</a:t>
            </a:r>
          </a:p>
        </p:txBody>
      </p:sp>
      <p:graphicFrame>
        <p:nvGraphicFramePr>
          <p:cNvPr id="4" name="Content Placeholder 3">
            <a:extLst>
              <a:ext uri="{FF2B5EF4-FFF2-40B4-BE49-F238E27FC236}">
                <a16:creationId xmlns:a16="http://schemas.microsoft.com/office/drawing/2014/main" id="{97206ED9-3BAF-49AB-83D0-CCB05A2273B8}"/>
              </a:ext>
            </a:extLst>
          </p:cNvPr>
          <p:cNvGraphicFramePr>
            <a:graphicFrameLocks noGrp="1"/>
          </p:cNvGraphicFramePr>
          <p:nvPr>
            <p:ph idx="1"/>
            <p:extLst>
              <p:ext uri="{D42A27DB-BD31-4B8C-83A1-F6EECF244321}">
                <p14:modId xmlns:p14="http://schemas.microsoft.com/office/powerpoint/2010/main" val="1918721028"/>
              </p:ext>
            </p:extLst>
          </p:nvPr>
        </p:nvGraphicFramePr>
        <p:xfrm>
          <a:off x="838200" y="2051538"/>
          <a:ext cx="10515600" cy="4125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9715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0AEFE-41C3-44C7-87FB-F37A17157E18}"/>
              </a:ext>
            </a:extLst>
          </p:cNvPr>
          <p:cNvSpPr>
            <a:spLocks noGrp="1"/>
          </p:cNvSpPr>
          <p:nvPr>
            <p:ph type="title"/>
          </p:nvPr>
        </p:nvSpPr>
        <p:spPr>
          <a:xfrm>
            <a:off x="838200" y="1317523"/>
            <a:ext cx="10515600" cy="914400"/>
          </a:xfrm>
        </p:spPr>
        <p:txBody>
          <a:bodyPr/>
          <a:lstStyle/>
          <a:p>
            <a:pPr algn="ctr"/>
            <a:r>
              <a:rPr lang="en-US">
                <a:solidFill>
                  <a:srgbClr val="000099"/>
                </a:solidFill>
              </a:rPr>
              <a:t>Other Post Employment Benefits Funding</a:t>
            </a:r>
          </a:p>
        </p:txBody>
      </p:sp>
      <p:sp>
        <p:nvSpPr>
          <p:cNvPr id="3" name="Content Placeholder 2">
            <a:extLst>
              <a:ext uri="{FF2B5EF4-FFF2-40B4-BE49-F238E27FC236}">
                <a16:creationId xmlns:a16="http://schemas.microsoft.com/office/drawing/2014/main" id="{9402FB75-4897-4CC5-8E93-6DE4DA53A407}"/>
              </a:ext>
            </a:extLst>
          </p:cNvPr>
          <p:cNvSpPr>
            <a:spLocks noGrp="1"/>
          </p:cNvSpPr>
          <p:nvPr>
            <p:ph idx="1"/>
          </p:nvPr>
        </p:nvSpPr>
        <p:spPr>
          <a:xfrm>
            <a:off x="589935" y="2231923"/>
            <a:ext cx="11198942" cy="3945039"/>
          </a:xfrm>
        </p:spPr>
        <p:txBody>
          <a:bodyPr>
            <a:normAutofit fontScale="92500" lnSpcReduction="10000"/>
          </a:bodyPr>
          <a:lstStyle/>
          <a:p>
            <a:r>
              <a:rPr lang="en-US" sz="2600"/>
              <a:t>Trust Fund Balance - $4,295,498</a:t>
            </a:r>
          </a:p>
          <a:p>
            <a:r>
              <a:rPr lang="en-US"/>
              <a:t>“Reallocation” of 1.5% (of 3%) Landbank surtax </a:t>
            </a:r>
          </a:p>
          <a:p>
            <a:pPr lvl="1"/>
            <a:r>
              <a:rPr lang="en-US"/>
              <a:t>FY2023 collected $570,116</a:t>
            </a:r>
          </a:p>
          <a:p>
            <a:pPr lvl="1"/>
            <a:r>
              <a:rPr lang="en-US"/>
              <a:t>FY2022 collected $565,373</a:t>
            </a:r>
          </a:p>
          <a:p>
            <a:pPr lvl="1"/>
            <a:r>
              <a:rPr lang="en-US"/>
              <a:t>FY2021 collected $546,426</a:t>
            </a:r>
          </a:p>
          <a:p>
            <a:endParaRPr lang="en-US"/>
          </a:p>
          <a:p>
            <a:r>
              <a:rPr lang="en-US"/>
              <a:t>$1,855,710 is our Required Annual Contribution</a:t>
            </a:r>
          </a:p>
          <a:p>
            <a:pPr lvl="1"/>
            <a:r>
              <a:rPr lang="en-US" sz="2200"/>
              <a:t>Approximately $700,000 is included in the benefits budget on a ‘pay-as-you-go’ basis</a:t>
            </a:r>
          </a:p>
          <a:p>
            <a:pPr lvl="1"/>
            <a:endParaRPr lang="en-US" sz="2200"/>
          </a:p>
          <a:p>
            <a:r>
              <a:rPr lang="en-US" sz="2600"/>
              <a:t>Net OPEB Liability $17,134,041 (6/30/2022)</a:t>
            </a:r>
          </a:p>
          <a:p>
            <a:pPr lvl="1"/>
            <a:endParaRPr lang="en-US"/>
          </a:p>
          <a:p>
            <a:pPr marL="0" indent="0">
              <a:buNone/>
            </a:pPr>
            <a:endParaRPr lang="en-US"/>
          </a:p>
        </p:txBody>
      </p:sp>
      <p:sp>
        <p:nvSpPr>
          <p:cNvPr id="5" name="Slide Number Placeholder 4">
            <a:extLst>
              <a:ext uri="{FF2B5EF4-FFF2-40B4-BE49-F238E27FC236}">
                <a16:creationId xmlns:a16="http://schemas.microsoft.com/office/drawing/2014/main" id="{575DED67-7E73-44E4-8286-D61189C4ABEA}"/>
              </a:ext>
            </a:extLst>
          </p:cNvPr>
          <p:cNvSpPr>
            <a:spLocks noGrp="1"/>
          </p:cNvSpPr>
          <p:nvPr>
            <p:ph type="sldNum" sz="quarter" idx="12"/>
          </p:nvPr>
        </p:nvSpPr>
        <p:spPr/>
        <p:txBody>
          <a:bodyPr/>
          <a:lstStyle/>
          <a:p>
            <a:pPr>
              <a:defRPr/>
            </a:pPr>
            <a:fld id="{5A627378-344B-4DCA-9081-BCCA07852689}" type="slidenum">
              <a:rPr lang="en-US" altLang="en-US" smtClean="0"/>
              <a:pPr>
                <a:defRPr/>
              </a:pPr>
              <a:t>51</a:t>
            </a:fld>
            <a:endParaRPr lang="en-US" altLang="en-US"/>
          </a:p>
        </p:txBody>
      </p:sp>
    </p:spTree>
    <p:extLst>
      <p:ext uri="{BB962C8B-B14F-4D97-AF65-F5344CB8AC3E}">
        <p14:creationId xmlns:p14="http://schemas.microsoft.com/office/powerpoint/2010/main" val="1966723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A222-D4E1-A378-E08E-DF29855853AD}"/>
              </a:ext>
            </a:extLst>
          </p:cNvPr>
          <p:cNvSpPr>
            <a:spLocks noGrp="1"/>
          </p:cNvSpPr>
          <p:nvPr>
            <p:ph type="title"/>
          </p:nvPr>
        </p:nvSpPr>
        <p:spPr/>
        <p:txBody>
          <a:bodyPr/>
          <a:lstStyle/>
          <a:p>
            <a:pPr algn="ctr"/>
            <a:r>
              <a:rPr lang="en-US" i="1"/>
              <a:t>Questions/Discussion</a:t>
            </a:r>
          </a:p>
        </p:txBody>
      </p:sp>
      <p:sp>
        <p:nvSpPr>
          <p:cNvPr id="3" name="Text Placeholder 2">
            <a:extLst>
              <a:ext uri="{FF2B5EF4-FFF2-40B4-BE49-F238E27FC236}">
                <a16:creationId xmlns:a16="http://schemas.microsoft.com/office/drawing/2014/main" id="{B51EF3CB-9F96-5FB9-974A-6E40D942D3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59411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D5A96-706C-4F05-9BFA-EC9F15A584F8}"/>
              </a:ext>
            </a:extLst>
          </p:cNvPr>
          <p:cNvSpPr>
            <a:spLocks noGrp="1"/>
          </p:cNvSpPr>
          <p:nvPr>
            <p:ph type="ctrTitle"/>
          </p:nvPr>
        </p:nvSpPr>
        <p:spPr>
          <a:xfrm>
            <a:off x="599769" y="1288026"/>
            <a:ext cx="9687232" cy="2140974"/>
          </a:xfrm>
        </p:spPr>
        <p:txBody>
          <a:bodyPr/>
          <a:lstStyle/>
          <a:p>
            <a:pPr algn="l"/>
            <a:r>
              <a:rPr lang="en-US">
                <a:solidFill>
                  <a:schemeClr val="accent1"/>
                </a:solidFill>
              </a:rPr>
              <a:t>Agenda Item VI. Recommendations /Review</a:t>
            </a:r>
          </a:p>
        </p:txBody>
      </p:sp>
      <p:sp>
        <p:nvSpPr>
          <p:cNvPr id="3" name="Subtitle 2">
            <a:extLst>
              <a:ext uri="{FF2B5EF4-FFF2-40B4-BE49-F238E27FC236}">
                <a16:creationId xmlns:a16="http://schemas.microsoft.com/office/drawing/2014/main" id="{2E60771C-A5CC-48CC-A284-B41547440E91}"/>
              </a:ext>
            </a:extLst>
          </p:cNvPr>
          <p:cNvSpPr>
            <a:spLocks noGrp="1"/>
          </p:cNvSpPr>
          <p:nvPr>
            <p:ph type="subTitle" idx="1"/>
          </p:nvPr>
        </p:nvSpPr>
        <p:spPr>
          <a:xfrm>
            <a:off x="2209800" y="4038600"/>
            <a:ext cx="6400800" cy="1219200"/>
          </a:xfrm>
        </p:spPr>
        <p:txBody>
          <a:bodyPr>
            <a:normAutofit/>
          </a:bodyPr>
          <a:lstStyle/>
          <a:p>
            <a:r>
              <a:rPr lang="en-US" sz="3000"/>
              <a:t>Recommendations &amp; Reports Received</a:t>
            </a:r>
          </a:p>
        </p:txBody>
      </p:sp>
    </p:spTree>
    <p:extLst>
      <p:ext uri="{BB962C8B-B14F-4D97-AF65-F5344CB8AC3E}">
        <p14:creationId xmlns:p14="http://schemas.microsoft.com/office/powerpoint/2010/main" val="4038820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337187" y="1170038"/>
            <a:ext cx="9468465" cy="1209367"/>
          </a:xfrm>
        </p:spPr>
        <p:txBody>
          <a:bodyPr>
            <a:normAutofit/>
          </a:bodyPr>
          <a:lstStyle/>
          <a:p>
            <a:pPr eaLnBrk="1" hangingPunct="1"/>
            <a:r>
              <a:rPr lang="en-US" altLang="en-US">
                <a:solidFill>
                  <a:srgbClr val="000099"/>
                </a:solidFill>
                <a:latin typeface="Calibri" pitchFamily="34" charset="0"/>
                <a:ea typeface="Calibri" pitchFamily="34" charset="0"/>
                <a:cs typeface="Arial" charset="0"/>
              </a:rPr>
              <a:t>Finance Committee Recommendations</a:t>
            </a:r>
          </a:p>
        </p:txBody>
      </p:sp>
      <p:sp>
        <p:nvSpPr>
          <p:cNvPr id="26627" name="Content Placeholder 2"/>
          <p:cNvSpPr>
            <a:spLocks noGrp="1"/>
          </p:cNvSpPr>
          <p:nvPr>
            <p:ph idx="1"/>
          </p:nvPr>
        </p:nvSpPr>
        <p:spPr>
          <a:xfrm>
            <a:off x="2362200" y="2467896"/>
            <a:ext cx="7848600" cy="3551903"/>
          </a:xfrm>
        </p:spPr>
        <p:txBody>
          <a:bodyPr>
            <a:normAutofit fontScale="92500" lnSpcReduction="10000"/>
          </a:bodyPr>
          <a:lstStyle/>
          <a:p>
            <a:pPr eaLnBrk="1" hangingPunct="1"/>
            <a:r>
              <a:rPr lang="en-US" altLang="en-US">
                <a:latin typeface="Calibri" pitchFamily="34" charset="0"/>
                <a:ea typeface="Calibri" pitchFamily="34" charset="0"/>
                <a:cs typeface="Arial" charset="0"/>
              </a:rPr>
              <a:t>Water Infrastructure</a:t>
            </a:r>
          </a:p>
          <a:p>
            <a:pPr lvl="1" eaLnBrk="1" hangingPunct="1"/>
            <a:r>
              <a:rPr lang="en-US" altLang="en-US" sz="2600">
                <a:solidFill>
                  <a:srgbClr val="002060"/>
                </a:solidFill>
                <a:latin typeface="Calibri" pitchFamily="34" charset="0"/>
                <a:cs typeface="Arial" charset="0"/>
              </a:rPr>
              <a:t>Quality &amp; Quantity</a:t>
            </a:r>
          </a:p>
          <a:p>
            <a:pPr lvl="1" eaLnBrk="1" hangingPunct="1"/>
            <a:endParaRPr lang="en-US" altLang="en-US" sz="2600">
              <a:solidFill>
                <a:schemeClr val="accent4"/>
              </a:solidFill>
              <a:latin typeface="Calibri" pitchFamily="34" charset="0"/>
              <a:cs typeface="Arial" charset="0"/>
            </a:endParaRPr>
          </a:p>
          <a:p>
            <a:pPr eaLnBrk="1" hangingPunct="1"/>
            <a:r>
              <a:rPr lang="en-US" altLang="en-US">
                <a:latin typeface="Calibri" pitchFamily="34" charset="0"/>
                <a:ea typeface="Calibri" pitchFamily="34" charset="0"/>
                <a:cs typeface="Arial" charset="0"/>
              </a:rPr>
              <a:t>Affordable &amp; Attainable Housing</a:t>
            </a:r>
          </a:p>
          <a:p>
            <a:pPr lvl="1" eaLnBrk="1" hangingPunct="1"/>
            <a:r>
              <a:rPr lang="en-US" altLang="en-US" sz="2600">
                <a:solidFill>
                  <a:srgbClr val="002060"/>
                </a:solidFill>
                <a:latin typeface="Calibri" pitchFamily="34" charset="0"/>
                <a:ea typeface="Calibri" pitchFamily="34" charset="0"/>
                <a:cs typeface="Arial" charset="0"/>
              </a:rPr>
              <a:t>Various options to support the community</a:t>
            </a:r>
          </a:p>
          <a:p>
            <a:pPr lvl="1" eaLnBrk="1" hangingPunct="1"/>
            <a:endParaRPr lang="en-US" altLang="en-US" sz="2600">
              <a:solidFill>
                <a:srgbClr val="002060"/>
              </a:solidFill>
              <a:latin typeface="Calibri" pitchFamily="34" charset="0"/>
              <a:ea typeface="Calibri" pitchFamily="34" charset="0"/>
              <a:cs typeface="Arial" charset="0"/>
            </a:endParaRPr>
          </a:p>
          <a:p>
            <a:pPr eaLnBrk="1" hangingPunct="1"/>
            <a:r>
              <a:rPr lang="en-US" altLang="en-US">
                <a:latin typeface="Calibri" pitchFamily="34" charset="0"/>
                <a:ea typeface="Calibri" pitchFamily="34" charset="0"/>
                <a:cs typeface="Arial" charset="0"/>
              </a:rPr>
              <a:t>The Unknown Unknowns</a:t>
            </a:r>
          </a:p>
          <a:p>
            <a:pPr lvl="1" eaLnBrk="1" hangingPunct="1"/>
            <a:r>
              <a:rPr lang="en-US" altLang="en-US" sz="2600">
                <a:solidFill>
                  <a:srgbClr val="002060"/>
                </a:solidFill>
                <a:latin typeface="Calibri" pitchFamily="34" charset="0"/>
                <a:cs typeface="Arial" charset="0"/>
              </a:rPr>
              <a:t>Impact on community</a:t>
            </a:r>
          </a:p>
          <a:p>
            <a:pPr marL="0" indent="0">
              <a:buNone/>
            </a:pPr>
            <a:r>
              <a:rPr lang="en-US" altLang="en-US" sz="3000">
                <a:solidFill>
                  <a:schemeClr val="accent4"/>
                </a:solidFill>
                <a:latin typeface="Calibri" pitchFamily="34" charset="0"/>
                <a:cs typeface="Arial" charset="0"/>
              </a:rPr>
              <a:t> </a:t>
            </a:r>
          </a:p>
          <a:p>
            <a:pPr marL="411162" lvl="1" indent="0">
              <a:buNone/>
            </a:pPr>
            <a:endParaRPr lang="en-US" altLang="en-US" sz="2600">
              <a:solidFill>
                <a:schemeClr val="accent1"/>
              </a:solidFill>
              <a:latin typeface="Calibri" pitchFamily="34" charset="0"/>
              <a:ea typeface="Calibri" pitchFamily="34" charset="0"/>
              <a:cs typeface="Arial" charset="0"/>
            </a:endParaRPr>
          </a:p>
          <a:p>
            <a:pPr marL="411162" lvl="1" indent="0">
              <a:buNone/>
            </a:pPr>
            <a:endParaRPr lang="en-US" altLang="en-US">
              <a:solidFill>
                <a:schemeClr val="accent1"/>
              </a:solidFill>
              <a:latin typeface="Calibri" pitchFamily="34" charset="0"/>
              <a:ea typeface="Calibri" pitchFamily="34" charset="0"/>
              <a:cs typeface="Arial" charset="0"/>
            </a:endParaRPr>
          </a:p>
        </p:txBody>
      </p:sp>
      <p:sp>
        <p:nvSpPr>
          <p:cNvPr id="2662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625AC6-A95C-4162-B63F-AC84AA158B3D}" type="slidenum">
              <a:rPr lang="en-US" altLang="en-US" sz="1400">
                <a:solidFill>
                  <a:srgbClr val="FFFFFF"/>
                </a:solidFill>
              </a:rPr>
              <a:pPr eaLnBrk="1" hangingPunct="1"/>
              <a:t>54</a:t>
            </a:fld>
            <a:endParaRPr lang="en-US" altLang="en-US" sz="1400">
              <a:solidFill>
                <a:srgbClr val="FFFFF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282700" y="1415845"/>
            <a:ext cx="9572869" cy="956389"/>
          </a:xfrm>
        </p:spPr>
        <p:txBody>
          <a:bodyPr>
            <a:normAutofit fontScale="90000"/>
          </a:bodyPr>
          <a:lstStyle/>
          <a:p>
            <a:pPr eaLnBrk="1" hangingPunct="1"/>
            <a:r>
              <a:rPr lang="en-US" altLang="en-US">
                <a:solidFill>
                  <a:srgbClr val="000099"/>
                </a:solidFill>
              </a:rPr>
              <a:t>SRAC Position Paper 2023 – scheduled for SB Meeting 10/31/2023</a:t>
            </a:r>
          </a:p>
        </p:txBody>
      </p:sp>
      <p:sp>
        <p:nvSpPr>
          <p:cNvPr id="29699" name="Content Placeholder 2"/>
          <p:cNvSpPr>
            <a:spLocks noGrp="1"/>
          </p:cNvSpPr>
          <p:nvPr>
            <p:ph idx="1"/>
          </p:nvPr>
        </p:nvSpPr>
        <p:spPr>
          <a:xfrm>
            <a:off x="1282700" y="2684585"/>
            <a:ext cx="9347199" cy="3303462"/>
          </a:xfrm>
        </p:spPr>
        <p:txBody>
          <a:bodyPr>
            <a:normAutofit/>
          </a:bodyPr>
          <a:lstStyle/>
          <a:p>
            <a:pPr marL="0" indent="0" eaLnBrk="1" hangingPunct="1">
              <a:buNone/>
            </a:pPr>
            <a:r>
              <a:rPr lang="en-US" altLang="en-US" sz="3200">
                <a:latin typeface="Calibri" pitchFamily="34" charset="0"/>
              </a:rPr>
              <a:t>Items presented at SRAC Town Meeting were:</a:t>
            </a:r>
          </a:p>
          <a:p>
            <a:pPr marL="0" indent="0" eaLnBrk="1" hangingPunct="1">
              <a:buNone/>
            </a:pPr>
            <a:endParaRPr lang="en-US" altLang="en-US" sz="3200">
              <a:latin typeface="Calibri" pitchFamily="34" charset="0"/>
            </a:endParaRPr>
          </a:p>
          <a:p>
            <a:pPr lvl="1"/>
            <a:r>
              <a:rPr lang="en-US" altLang="en-US" sz="3000">
                <a:latin typeface="Calibri" pitchFamily="34" charset="0"/>
              </a:rPr>
              <a:t>Affordable Attainable Housing</a:t>
            </a:r>
          </a:p>
          <a:p>
            <a:pPr lvl="1"/>
            <a:r>
              <a:rPr lang="en-US" altLang="en-US" sz="3000">
                <a:latin typeface="Calibri" pitchFamily="34" charset="0"/>
              </a:rPr>
              <a:t>Irrigation Issues</a:t>
            </a:r>
          </a:p>
          <a:p>
            <a:pPr lvl="1"/>
            <a:r>
              <a:rPr lang="en-US" altLang="en-US" sz="3000">
                <a:latin typeface="Calibri" pitchFamily="34" charset="0"/>
              </a:rPr>
              <a:t>Capital Planning for Wastewater</a:t>
            </a:r>
          </a:p>
          <a:p>
            <a:pPr lvl="1"/>
            <a:r>
              <a:rPr lang="en-US" altLang="en-US" sz="3000">
                <a:latin typeface="Calibri" pitchFamily="34" charset="0"/>
              </a:rPr>
              <a:t>Financial Scorecard</a:t>
            </a:r>
          </a:p>
          <a:p>
            <a:pPr marL="274637" lvl="1" indent="0">
              <a:buNone/>
            </a:pPr>
            <a:endParaRPr lang="en-US" altLang="en-US" sz="2600">
              <a:solidFill>
                <a:srgbClr val="000066"/>
              </a:solidFill>
              <a:latin typeface="Calibri" pitchFamily="34" charset="0"/>
            </a:endParaRPr>
          </a:p>
          <a:p>
            <a:pPr marL="274637" lvl="1" indent="0">
              <a:buNone/>
            </a:pPr>
            <a:endParaRPr lang="en-US" altLang="en-US" sz="2600">
              <a:latin typeface="Calibri" pitchFamily="34" charset="0"/>
            </a:endParaRPr>
          </a:p>
          <a:p>
            <a:pPr marL="411162" lvl="1" indent="0">
              <a:buNone/>
            </a:pPr>
            <a:endParaRPr lang="en-US" altLang="en-US">
              <a:latin typeface="Calibri" pitchFamily="34" charset="0"/>
            </a:endParaRPr>
          </a:p>
        </p:txBody>
      </p:sp>
      <p:sp>
        <p:nvSpPr>
          <p:cNvPr id="297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7FEF85-441E-43D7-8DCC-A5CD0E654264}" type="slidenum">
              <a:rPr lang="en-US" altLang="en-US" sz="1400">
                <a:solidFill>
                  <a:srgbClr val="FFFFFF"/>
                </a:solidFill>
              </a:rPr>
              <a:pPr eaLnBrk="1" hangingPunct="1"/>
              <a:t>55</a:t>
            </a:fld>
            <a:endParaRPr lang="en-US" altLang="en-US" sz="1400">
              <a:solidFill>
                <a:srgbClr val="FFFFFF"/>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5677"/>
            <a:ext cx="10515600" cy="747252"/>
          </a:xfrm>
        </p:spPr>
        <p:txBody>
          <a:bodyPr/>
          <a:lstStyle/>
          <a:p>
            <a:r>
              <a:rPr lang="en-US">
                <a:solidFill>
                  <a:srgbClr val="000099"/>
                </a:solidFill>
              </a:rPr>
              <a:t>Sustaining S&amp;P AAA Bond Rating</a:t>
            </a:r>
          </a:p>
        </p:txBody>
      </p:sp>
      <p:sp>
        <p:nvSpPr>
          <p:cNvPr id="3" name="Content Placeholder 2"/>
          <p:cNvSpPr>
            <a:spLocks noGrp="1"/>
          </p:cNvSpPr>
          <p:nvPr>
            <p:ph idx="1"/>
          </p:nvPr>
        </p:nvSpPr>
        <p:spPr>
          <a:xfrm>
            <a:off x="838200" y="2281083"/>
            <a:ext cx="10515600" cy="3895879"/>
          </a:xfrm>
        </p:spPr>
        <p:txBody>
          <a:bodyPr vert="horz" lIns="91440" tIns="45720" rIns="91440" bIns="45720" rtlCol="0" anchor="t">
            <a:normAutofit/>
          </a:bodyPr>
          <a:lstStyle/>
          <a:p>
            <a:r>
              <a:rPr lang="en-US" sz="3000">
                <a:latin typeface="Calibri"/>
                <a:cs typeface="Calibri"/>
              </a:rPr>
              <a:t>Increase Fund Balances (Stabilization &amp; Free Cash)</a:t>
            </a:r>
          </a:p>
          <a:p>
            <a:r>
              <a:rPr lang="en-US" sz="3000">
                <a:latin typeface="Calibri"/>
                <a:cs typeface="Calibri"/>
              </a:rPr>
              <a:t>Pension &amp; OPEB</a:t>
            </a:r>
          </a:p>
          <a:p>
            <a:r>
              <a:rPr lang="en-US" sz="3000">
                <a:latin typeface="Calibri"/>
                <a:cs typeface="Calibri"/>
              </a:rPr>
              <a:t>Climate Change/Cyber Security Efforts</a:t>
            </a:r>
            <a:endParaRPr lang="en-US" sz="3000">
              <a:latin typeface="Calibri" panose="020F0502020204030204" pitchFamily="34" charset="0"/>
              <a:cs typeface="Calibri"/>
            </a:endParaRPr>
          </a:p>
          <a:p>
            <a:r>
              <a:rPr lang="en-US" sz="3000">
                <a:latin typeface="Calibri"/>
                <a:cs typeface="Calibri"/>
              </a:rPr>
              <a:t>Budgetary Flexibility</a:t>
            </a:r>
          </a:p>
          <a:p>
            <a:r>
              <a:rPr lang="en-US" sz="3000">
                <a:latin typeface="Calibri"/>
                <a:cs typeface="Calibri"/>
              </a:rPr>
              <a:t>Fiscal &amp; Budget Management Policies </a:t>
            </a:r>
          </a:p>
          <a:p>
            <a:r>
              <a:rPr lang="en-US" sz="3000">
                <a:solidFill>
                  <a:srgbClr val="002060"/>
                </a:solidFill>
                <a:latin typeface="Calibri"/>
                <a:cs typeface="Calibri"/>
              </a:rPr>
              <a:t>Annual Review </a:t>
            </a:r>
            <a:endParaRPr lang="en-US" sz="3000">
              <a:solidFill>
                <a:srgbClr val="002060"/>
              </a:solidFill>
              <a:latin typeface="Calibri" panose="020F0502020204030204" pitchFamily="34" charset="0"/>
              <a:cs typeface="Calibri"/>
            </a:endParaRPr>
          </a:p>
          <a:p>
            <a:endParaRPr lang="en-US">
              <a:solidFill>
                <a:schemeClr val="tx2"/>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F517924A-E829-4CFE-8A37-82EC7A95B2B8}" type="slidenum">
              <a:rPr lang="en-US" smtClean="0"/>
              <a:pPr>
                <a:defRPr/>
              </a:pPr>
              <a:t>56</a:t>
            </a:fld>
            <a:endParaRPr lang="en-US"/>
          </a:p>
        </p:txBody>
      </p:sp>
    </p:spTree>
    <p:extLst>
      <p:ext uri="{BB962C8B-B14F-4D97-AF65-F5344CB8AC3E}">
        <p14:creationId xmlns:p14="http://schemas.microsoft.com/office/powerpoint/2010/main" val="1498666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81200" y="1445342"/>
            <a:ext cx="8229600" cy="717754"/>
          </a:xfrm>
        </p:spPr>
        <p:txBody>
          <a:bodyPr/>
          <a:lstStyle/>
          <a:p>
            <a:pPr eaLnBrk="1" hangingPunct="1"/>
            <a:r>
              <a:rPr lang="en-US" altLang="en-US">
                <a:solidFill>
                  <a:srgbClr val="000099"/>
                </a:solidFill>
              </a:rPr>
              <a:t>Town Financial Policies Update </a:t>
            </a:r>
          </a:p>
        </p:txBody>
      </p:sp>
      <p:sp>
        <p:nvSpPr>
          <p:cNvPr id="28675" name="Content Placeholder 2"/>
          <p:cNvSpPr>
            <a:spLocks noGrp="1"/>
          </p:cNvSpPr>
          <p:nvPr>
            <p:ph idx="1"/>
          </p:nvPr>
        </p:nvSpPr>
        <p:spPr>
          <a:xfrm>
            <a:off x="1671483" y="2054942"/>
            <a:ext cx="9330813" cy="4041058"/>
          </a:xfrm>
        </p:spPr>
        <p:txBody>
          <a:bodyPr>
            <a:normAutofit lnSpcReduction="10000"/>
          </a:bodyPr>
          <a:lstStyle/>
          <a:p>
            <a:pPr marL="566928" indent="-457200">
              <a:buClr>
                <a:schemeClr val="accent3"/>
              </a:buClr>
              <a:buFont typeface="Wingdings" panose="05000000000000000000" pitchFamily="2" charset="2"/>
              <a:buChar char="Ø"/>
              <a:defRPr/>
            </a:pPr>
            <a:r>
              <a:rPr lang="en-US" altLang="en-US" sz="3200">
                <a:solidFill>
                  <a:srgbClr val="000099"/>
                </a:solidFill>
                <a:latin typeface="Calibri" pitchFamily="34" charset="0"/>
              </a:rPr>
              <a:t>Annual Review</a:t>
            </a:r>
          </a:p>
          <a:p>
            <a:pPr marL="566928" indent="-457200">
              <a:buClr>
                <a:schemeClr val="accent3"/>
              </a:buClr>
              <a:buFont typeface="Wingdings" panose="05000000000000000000" pitchFamily="2" charset="2"/>
              <a:buChar char="v"/>
              <a:defRPr/>
            </a:pPr>
            <a:r>
              <a:rPr lang="en-US" altLang="en-US">
                <a:latin typeface="Calibri" pitchFamily="34" charset="0"/>
              </a:rPr>
              <a:t>Building and Maintaining Reserves </a:t>
            </a:r>
          </a:p>
          <a:p>
            <a:pPr marL="657860" lvl="1" indent="-256032">
              <a:buClr>
                <a:schemeClr val="accent3"/>
              </a:buClr>
              <a:buFont typeface="Georgia"/>
              <a:buChar char="•"/>
              <a:defRPr/>
            </a:pPr>
            <a:r>
              <a:rPr lang="en-US" altLang="en-US">
                <a:latin typeface="Calibri" pitchFamily="34" charset="0"/>
              </a:rPr>
              <a:t>Last year suggested Free Cash = </a:t>
            </a:r>
            <a:r>
              <a:rPr lang="en-US" altLang="en-US">
                <a:effectLst>
                  <a:outerShdw blurRad="38100" dist="38100" dir="2700000" algn="tl">
                    <a:srgbClr val="000000">
                      <a:alpha val="43137"/>
                    </a:srgbClr>
                  </a:outerShdw>
                </a:effectLst>
                <a:latin typeface="Calibri" pitchFamily="34" charset="0"/>
              </a:rPr>
              <a:t>minimum</a:t>
            </a:r>
            <a:r>
              <a:rPr lang="en-US" altLang="en-US">
                <a:latin typeface="Calibri" pitchFamily="34" charset="0"/>
              </a:rPr>
              <a:t> of 3-5%; hold for 2024 Budget Summit </a:t>
            </a:r>
          </a:p>
          <a:p>
            <a:pPr marL="127191" indent="0">
              <a:buClr>
                <a:schemeClr val="accent3"/>
              </a:buClr>
              <a:buNone/>
              <a:defRPr/>
            </a:pPr>
            <a:r>
              <a:rPr lang="en-US" altLang="en-US">
                <a:latin typeface="Calibri" pitchFamily="34" charset="0"/>
              </a:rPr>
              <a:t>Prior Year Updates:</a:t>
            </a:r>
          </a:p>
          <a:p>
            <a:pPr marL="365760" indent="-256032">
              <a:buClr>
                <a:schemeClr val="accent3"/>
              </a:buClr>
              <a:buFont typeface="Georgia"/>
              <a:buChar char="•"/>
              <a:defRPr/>
            </a:pPr>
            <a:r>
              <a:rPr lang="en-US" altLang="en-US">
                <a:latin typeface="Calibri" pitchFamily="34" charset="0"/>
              </a:rPr>
              <a:t>Capital Improvements Budget</a:t>
            </a:r>
          </a:p>
          <a:p>
            <a:pPr marL="744728" lvl="1" indent="-342900">
              <a:buClr>
                <a:schemeClr val="accent3"/>
              </a:buClr>
              <a:buFont typeface="Wingdings" panose="05000000000000000000" pitchFamily="2" charset="2"/>
              <a:buChar char="ü"/>
              <a:defRPr/>
            </a:pPr>
            <a:r>
              <a:rPr lang="en-US" altLang="en-US">
                <a:latin typeface="Calibri" pitchFamily="34" charset="0"/>
              </a:rPr>
              <a:t>Percent = 9% of Operating Budget</a:t>
            </a:r>
          </a:p>
          <a:p>
            <a:pPr marL="365760" indent="-256032">
              <a:buClr>
                <a:schemeClr val="accent3"/>
              </a:buClr>
              <a:buFont typeface="Georgia"/>
              <a:buChar char="•"/>
              <a:defRPr/>
            </a:pPr>
            <a:r>
              <a:rPr lang="en-US" altLang="en-US">
                <a:latin typeface="Calibri" pitchFamily="34" charset="0"/>
              </a:rPr>
              <a:t>Purchase Orders</a:t>
            </a:r>
          </a:p>
          <a:p>
            <a:pPr marL="744728" lvl="1" indent="-342900">
              <a:buClr>
                <a:schemeClr val="accent3"/>
              </a:buClr>
              <a:buFont typeface="Wingdings" panose="05000000000000000000" pitchFamily="2" charset="2"/>
              <a:buChar char="ü"/>
              <a:defRPr/>
            </a:pPr>
            <a:r>
              <a:rPr lang="en-US" altLang="en-US">
                <a:latin typeface="Calibri" pitchFamily="34" charset="0"/>
              </a:rPr>
              <a:t>Required for expenses over $5,000</a:t>
            </a:r>
          </a:p>
          <a:p>
            <a:pPr marL="744728" lvl="1" indent="-342900">
              <a:buClr>
                <a:schemeClr val="accent3"/>
              </a:buClr>
              <a:buFont typeface="Wingdings" panose="05000000000000000000" pitchFamily="2" charset="2"/>
              <a:buChar char="ü"/>
              <a:defRPr/>
            </a:pPr>
            <a:endParaRPr lang="en-US" altLang="en-US">
              <a:latin typeface="Calibri" pitchFamily="34" charset="0"/>
            </a:endParaRPr>
          </a:p>
          <a:p>
            <a:pPr marL="109728" indent="0">
              <a:buNone/>
              <a:defRPr/>
            </a:pPr>
            <a:endParaRPr lang="en-US" altLang="en-US">
              <a:latin typeface="Calibri" pitchFamily="34" charset="0"/>
            </a:endParaRPr>
          </a:p>
          <a:p>
            <a:pPr marL="365760" indent="-256032">
              <a:buClr>
                <a:schemeClr val="accent3"/>
              </a:buClr>
              <a:buFont typeface="Georgia"/>
              <a:buChar char="•"/>
              <a:defRPr/>
            </a:pPr>
            <a:endParaRPr lang="en-US" altLang="en-US" i="1">
              <a:latin typeface="Calibri" pitchFamily="34" charset="0"/>
            </a:endParaRPr>
          </a:p>
          <a:p>
            <a:pPr marL="109728" indent="0">
              <a:buClr>
                <a:schemeClr val="accent3"/>
              </a:buClr>
              <a:buNone/>
              <a:defRPr/>
            </a:pPr>
            <a:endParaRPr lang="en-US" altLang="en-US" i="1">
              <a:latin typeface="Calibri" pitchFamily="34" charset="0"/>
            </a:endParaRPr>
          </a:p>
        </p:txBody>
      </p:sp>
      <p:sp>
        <p:nvSpPr>
          <p:cNvPr id="286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DDB205-BBDB-4A41-932F-A241C921D29E}" type="slidenum">
              <a:rPr lang="en-US" altLang="en-US" sz="1400">
                <a:solidFill>
                  <a:srgbClr val="FFFFFF"/>
                </a:solidFill>
              </a:rPr>
              <a:pPr eaLnBrk="1" hangingPunct="1"/>
              <a:t>57</a:t>
            </a:fld>
            <a:endParaRPr lang="en-US" altLang="en-US" sz="1400">
              <a:solidFill>
                <a:srgbClr val="FFFFFF"/>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A222-D4E1-A378-E08E-DF29855853AD}"/>
              </a:ext>
            </a:extLst>
          </p:cNvPr>
          <p:cNvSpPr>
            <a:spLocks noGrp="1"/>
          </p:cNvSpPr>
          <p:nvPr>
            <p:ph type="title"/>
          </p:nvPr>
        </p:nvSpPr>
        <p:spPr/>
        <p:txBody>
          <a:bodyPr/>
          <a:lstStyle/>
          <a:p>
            <a:pPr algn="ctr"/>
            <a:r>
              <a:rPr lang="en-US" i="1"/>
              <a:t>Questions/Discussion</a:t>
            </a:r>
          </a:p>
        </p:txBody>
      </p:sp>
      <p:sp>
        <p:nvSpPr>
          <p:cNvPr id="3" name="Text Placeholder 2">
            <a:extLst>
              <a:ext uri="{FF2B5EF4-FFF2-40B4-BE49-F238E27FC236}">
                <a16:creationId xmlns:a16="http://schemas.microsoft.com/office/drawing/2014/main" id="{B51EF3CB-9F96-5FB9-974A-6E40D942D3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33391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D5A96-706C-4F05-9BFA-EC9F15A584F8}"/>
              </a:ext>
            </a:extLst>
          </p:cNvPr>
          <p:cNvSpPr>
            <a:spLocks noGrp="1"/>
          </p:cNvSpPr>
          <p:nvPr>
            <p:ph type="ctrTitle"/>
          </p:nvPr>
        </p:nvSpPr>
        <p:spPr>
          <a:xfrm>
            <a:off x="1002890" y="914400"/>
            <a:ext cx="9284110" cy="2514600"/>
          </a:xfrm>
        </p:spPr>
        <p:txBody>
          <a:bodyPr/>
          <a:lstStyle/>
          <a:p>
            <a:pPr algn="l"/>
            <a:r>
              <a:rPr lang="en-US">
                <a:solidFill>
                  <a:schemeClr val="accent1"/>
                </a:solidFill>
              </a:rPr>
              <a:t>Agenda Item VII. </a:t>
            </a:r>
            <a:br>
              <a:rPr lang="en-US">
                <a:solidFill>
                  <a:schemeClr val="accent1"/>
                </a:solidFill>
              </a:rPr>
            </a:br>
            <a:r>
              <a:rPr lang="en-US">
                <a:solidFill>
                  <a:schemeClr val="accent1"/>
                </a:solidFill>
              </a:rPr>
              <a:t>FY2025 Budget</a:t>
            </a:r>
          </a:p>
        </p:txBody>
      </p:sp>
      <p:sp>
        <p:nvSpPr>
          <p:cNvPr id="3" name="Subtitle 2">
            <a:extLst>
              <a:ext uri="{FF2B5EF4-FFF2-40B4-BE49-F238E27FC236}">
                <a16:creationId xmlns:a16="http://schemas.microsoft.com/office/drawing/2014/main" id="{2E60771C-A5CC-48CC-A284-B41547440E91}"/>
              </a:ext>
            </a:extLst>
          </p:cNvPr>
          <p:cNvSpPr>
            <a:spLocks noGrp="1"/>
          </p:cNvSpPr>
          <p:nvPr>
            <p:ph type="subTitle" idx="1"/>
          </p:nvPr>
        </p:nvSpPr>
        <p:spPr>
          <a:xfrm>
            <a:off x="2507226" y="3873910"/>
            <a:ext cx="6103374" cy="1841090"/>
          </a:xfrm>
        </p:spPr>
        <p:txBody>
          <a:bodyPr>
            <a:normAutofit/>
          </a:bodyPr>
          <a:lstStyle/>
          <a:p>
            <a:pPr marL="457200" indent="-457200" algn="l">
              <a:buFont typeface="Arial" panose="020B0604020202020204" pitchFamily="34" charset="0"/>
              <a:buChar char="•"/>
            </a:pPr>
            <a:r>
              <a:rPr lang="en-US" sz="3000">
                <a:solidFill>
                  <a:srgbClr val="002060"/>
                </a:solidFill>
              </a:rPr>
              <a:t>Review Process</a:t>
            </a:r>
          </a:p>
          <a:p>
            <a:pPr marL="457200" indent="-457200" algn="l">
              <a:buFont typeface="Arial" panose="020B0604020202020204" pitchFamily="34" charset="0"/>
              <a:buChar char="•"/>
            </a:pPr>
            <a:r>
              <a:rPr lang="en-US" sz="3000">
                <a:solidFill>
                  <a:srgbClr val="002060"/>
                </a:solidFill>
              </a:rPr>
              <a:t>Directives</a:t>
            </a:r>
          </a:p>
          <a:p>
            <a:pPr marL="457200" indent="-457200" algn="l">
              <a:buFont typeface="Arial" panose="020B0604020202020204" pitchFamily="34" charset="0"/>
              <a:buChar char="•"/>
            </a:pPr>
            <a:r>
              <a:rPr lang="en-US" sz="3000">
                <a:solidFill>
                  <a:srgbClr val="002060"/>
                </a:solidFill>
              </a:rPr>
              <a:t>Calendar	</a:t>
            </a:r>
          </a:p>
        </p:txBody>
      </p:sp>
    </p:spTree>
    <p:extLst>
      <p:ext uri="{BB962C8B-B14F-4D97-AF65-F5344CB8AC3E}">
        <p14:creationId xmlns:p14="http://schemas.microsoft.com/office/powerpoint/2010/main" val="2277121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1FBC-5C7C-4E88-A91F-15488D2ADFE7}"/>
              </a:ext>
            </a:extLst>
          </p:cNvPr>
          <p:cNvSpPr>
            <a:spLocks noGrp="1"/>
          </p:cNvSpPr>
          <p:nvPr>
            <p:ph type="title"/>
          </p:nvPr>
        </p:nvSpPr>
        <p:spPr>
          <a:xfrm>
            <a:off x="838200" y="1130710"/>
            <a:ext cx="10515600" cy="1268361"/>
          </a:xfrm>
        </p:spPr>
        <p:txBody>
          <a:bodyPr/>
          <a:lstStyle/>
          <a:p>
            <a:pPr algn="ctr"/>
            <a:r>
              <a:rPr lang="en-US">
                <a:solidFill>
                  <a:srgbClr val="000099"/>
                </a:solidFill>
              </a:rPr>
              <a:t>FY2024 Budget (vs. FY2023)</a:t>
            </a:r>
            <a:endParaRPr lang="en-US">
              <a:latin typeface="+mn-lt"/>
            </a:endParaRPr>
          </a:p>
        </p:txBody>
      </p:sp>
      <p:graphicFrame>
        <p:nvGraphicFramePr>
          <p:cNvPr id="6" name="Content Placeholder 5">
            <a:extLst>
              <a:ext uri="{FF2B5EF4-FFF2-40B4-BE49-F238E27FC236}">
                <a16:creationId xmlns:a16="http://schemas.microsoft.com/office/drawing/2014/main" id="{03003C95-D4F0-4C1A-204B-E568C44116B4}"/>
              </a:ext>
            </a:extLst>
          </p:cNvPr>
          <p:cNvGraphicFramePr>
            <a:graphicFrameLocks noGrp="1"/>
          </p:cNvGraphicFramePr>
          <p:nvPr>
            <p:ph idx="1"/>
            <p:extLst>
              <p:ext uri="{D42A27DB-BD31-4B8C-83A1-F6EECF244321}">
                <p14:modId xmlns:p14="http://schemas.microsoft.com/office/powerpoint/2010/main" val="553984266"/>
              </p:ext>
            </p:extLst>
          </p:nvPr>
        </p:nvGraphicFramePr>
        <p:xfrm>
          <a:off x="750278" y="2086707"/>
          <a:ext cx="10515600" cy="4572705"/>
        </p:xfrm>
        <a:graphic>
          <a:graphicData uri="http://schemas.openxmlformats.org/drawingml/2006/table">
            <a:tbl>
              <a:tblPr>
                <a:tableStyleId>{5C22544A-7EE6-4342-B048-85BDC9FD1C3A}</a:tableStyleId>
              </a:tblPr>
              <a:tblGrid>
                <a:gridCol w="1070743">
                  <a:extLst>
                    <a:ext uri="{9D8B030D-6E8A-4147-A177-3AD203B41FA5}">
                      <a16:colId xmlns:a16="http://schemas.microsoft.com/office/drawing/2014/main" val="810868834"/>
                    </a:ext>
                  </a:extLst>
                </a:gridCol>
                <a:gridCol w="856595">
                  <a:extLst>
                    <a:ext uri="{9D8B030D-6E8A-4147-A177-3AD203B41FA5}">
                      <a16:colId xmlns:a16="http://schemas.microsoft.com/office/drawing/2014/main" val="2371268821"/>
                    </a:ext>
                  </a:extLst>
                </a:gridCol>
                <a:gridCol w="1525903">
                  <a:extLst>
                    <a:ext uri="{9D8B030D-6E8A-4147-A177-3AD203B41FA5}">
                      <a16:colId xmlns:a16="http://schemas.microsoft.com/office/drawing/2014/main" val="4008335181"/>
                    </a:ext>
                  </a:extLst>
                </a:gridCol>
                <a:gridCol w="1664022">
                  <a:extLst>
                    <a:ext uri="{9D8B030D-6E8A-4147-A177-3AD203B41FA5}">
                      <a16:colId xmlns:a16="http://schemas.microsoft.com/office/drawing/2014/main" val="3686306520"/>
                    </a:ext>
                  </a:extLst>
                </a:gridCol>
                <a:gridCol w="2119182">
                  <a:extLst>
                    <a:ext uri="{9D8B030D-6E8A-4147-A177-3AD203B41FA5}">
                      <a16:colId xmlns:a16="http://schemas.microsoft.com/office/drawing/2014/main" val="2999604717"/>
                    </a:ext>
                  </a:extLst>
                </a:gridCol>
                <a:gridCol w="1918417">
                  <a:extLst>
                    <a:ext uri="{9D8B030D-6E8A-4147-A177-3AD203B41FA5}">
                      <a16:colId xmlns:a16="http://schemas.microsoft.com/office/drawing/2014/main" val="2872251900"/>
                    </a:ext>
                  </a:extLst>
                </a:gridCol>
                <a:gridCol w="1360738">
                  <a:extLst>
                    <a:ext uri="{9D8B030D-6E8A-4147-A177-3AD203B41FA5}">
                      <a16:colId xmlns:a16="http://schemas.microsoft.com/office/drawing/2014/main" val="1044836791"/>
                    </a:ext>
                  </a:extLst>
                </a:gridCol>
              </a:tblGrid>
              <a:tr h="283389">
                <a:tc gridSpan="2">
                  <a:txBody>
                    <a:bodyPr/>
                    <a:lstStyle/>
                    <a:p>
                      <a:pPr algn="l" rtl="0"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l" rtl="0"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1" u="none" strike="noStrike">
                          <a:effectLst/>
                        </a:rPr>
                        <a:t>FY2023       </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1" u="none" strike="noStrike">
                          <a:effectLst/>
                        </a:rPr>
                        <a:t>FY2024</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1" u="none" strike="noStrike">
                          <a:effectLst/>
                        </a:rPr>
                        <a:t>$ Change</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1" u="none" strike="noStrike">
                          <a:effectLst/>
                        </a:rPr>
                        <a:t>% Change</a:t>
                      </a:r>
                      <a:endParaRPr lang="en-US" sz="16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78297616"/>
                  </a:ext>
                </a:extLst>
              </a:tr>
              <a:tr h="283389">
                <a:tc gridSpan="3">
                  <a:txBody>
                    <a:bodyPr/>
                    <a:lstStyle/>
                    <a:p>
                      <a:pPr algn="l" rtl="0" fontAlgn="b"/>
                      <a:r>
                        <a:rPr lang="en-US" sz="1600" u="none" strike="noStrike">
                          <a:effectLst/>
                        </a:rPr>
                        <a:t>Revenues</a:t>
                      </a:r>
                      <a:endParaRPr lang="en-US" sz="1600" b="1"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29919117"/>
                  </a:ext>
                </a:extLst>
              </a:tr>
              <a:tr h="283389">
                <a:tc>
                  <a:txBody>
                    <a:bodyPr/>
                    <a:lstStyle/>
                    <a:p>
                      <a:pPr algn="l"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gridSpan="2">
                  <a:txBody>
                    <a:bodyPr/>
                    <a:lstStyle/>
                    <a:p>
                      <a:pPr algn="l" rtl="0" fontAlgn="b"/>
                      <a:r>
                        <a:rPr lang="en-US" sz="1600" u="none" strike="noStrike">
                          <a:effectLst/>
                        </a:rPr>
                        <a:t>Property Tax</a:t>
                      </a:r>
                      <a:endParaRPr lang="en-US" sz="16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rtl="0" fontAlgn="b"/>
                      <a:r>
                        <a:rPr lang="en-US" sz="1600" u="none" strike="noStrike">
                          <a:effectLst/>
                        </a:rPr>
                        <a:t>$38,480,334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$40,081,308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$1,600,974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4.16%</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46988631"/>
                  </a:ext>
                </a:extLst>
              </a:tr>
              <a:tr h="227307">
                <a:tc>
                  <a:txBody>
                    <a:bodyPr/>
                    <a:lstStyle/>
                    <a:p>
                      <a:pPr algn="l"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gridSpan="2">
                  <a:txBody>
                    <a:bodyPr/>
                    <a:lstStyle/>
                    <a:p>
                      <a:pPr algn="l" rtl="0" fontAlgn="b"/>
                      <a:r>
                        <a:rPr lang="en-US" sz="1600" u="none" strike="noStrike">
                          <a:effectLst/>
                        </a:rPr>
                        <a:t>Local Receipts - Estimated</a:t>
                      </a:r>
                      <a:endParaRPr lang="en-US" sz="16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rtl="0" fontAlgn="b"/>
                      <a:r>
                        <a:rPr lang="en-US" sz="1600" u="none" strike="noStrike">
                          <a:effectLst/>
                        </a:rPr>
                        <a:t>$7,626,898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$9,344,179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$1,717,281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22.52%</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5151687"/>
                  </a:ext>
                </a:extLst>
              </a:tr>
              <a:tr h="283389">
                <a:tc>
                  <a:txBody>
                    <a:bodyPr/>
                    <a:lstStyle/>
                    <a:p>
                      <a:pPr algn="l"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gridSpan="2">
                  <a:txBody>
                    <a:bodyPr/>
                    <a:lstStyle/>
                    <a:p>
                      <a:pPr algn="l" rtl="0" fontAlgn="b"/>
                      <a:r>
                        <a:rPr lang="en-US" sz="1600" u="none" strike="noStrike">
                          <a:effectLst/>
                        </a:rPr>
                        <a:t>State Aid</a:t>
                      </a:r>
                      <a:endParaRPr lang="en-US" sz="16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rtl="0" fontAlgn="b"/>
                      <a:r>
                        <a:rPr lang="en-US" sz="1600" u="none" strike="noStrike">
                          <a:effectLst/>
                        </a:rPr>
                        <a:t>$234,694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$245,183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$10,489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4.47%</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30142754"/>
                  </a:ext>
                </a:extLst>
              </a:tr>
              <a:tr h="283389">
                <a:tc>
                  <a:txBody>
                    <a:bodyPr/>
                    <a:lstStyle/>
                    <a:p>
                      <a:pPr algn="l"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gridSpan="2">
                  <a:txBody>
                    <a:bodyPr/>
                    <a:lstStyle/>
                    <a:p>
                      <a:pPr algn="l" rtl="0" fontAlgn="b"/>
                      <a:r>
                        <a:rPr lang="en-US" sz="1600" u="none" strike="noStrike">
                          <a:effectLst/>
                        </a:rPr>
                        <a:t>Other Available Funds</a:t>
                      </a:r>
                      <a:endParaRPr lang="en-US" sz="16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rtl="0" fontAlgn="b"/>
                      <a:r>
                        <a:rPr lang="en-US" sz="1600" u="none" strike="noStrike">
                          <a:effectLst/>
                        </a:rPr>
                        <a:t>$7,626,898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$11,992,374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$4,365,476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57.24%</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2822515"/>
                  </a:ext>
                </a:extLst>
              </a:tr>
              <a:tr h="283389">
                <a:tc>
                  <a:txBody>
                    <a:bodyPr/>
                    <a:lstStyle/>
                    <a:p>
                      <a:pPr algn="l"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gridSpan="2">
                  <a:txBody>
                    <a:bodyPr/>
                    <a:lstStyle/>
                    <a:p>
                      <a:pPr algn="l" rtl="0" fontAlgn="b"/>
                      <a:r>
                        <a:rPr lang="en-US" sz="1600" u="none" strike="noStrike">
                          <a:effectLst/>
                        </a:rPr>
                        <a:t>Water Fund</a:t>
                      </a:r>
                      <a:endParaRPr lang="en-US" sz="16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rtl="0" fontAlgn="b"/>
                      <a:r>
                        <a:rPr lang="en-US" sz="1600" u="sng" strike="noStrike">
                          <a:effectLst/>
                        </a:rPr>
                        <a:t>$3,931,052 </a:t>
                      </a:r>
                      <a:endParaRPr lang="en-US" sz="1600" b="0" i="0" u="sng"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sng" strike="noStrike">
                          <a:effectLst/>
                        </a:rPr>
                        <a:t>$4,063,572 </a:t>
                      </a:r>
                      <a:endParaRPr lang="en-US" sz="1600" b="0" i="0" u="sng"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sng" strike="noStrike">
                          <a:effectLst/>
                        </a:rPr>
                        <a:t>$132,520 </a:t>
                      </a:r>
                      <a:endParaRPr lang="en-US" sz="1600" b="0" i="0" u="sng"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3.37%</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34140273"/>
                  </a:ext>
                </a:extLst>
              </a:tr>
              <a:tr h="283389">
                <a:tc>
                  <a:txBody>
                    <a:bodyPr/>
                    <a:lstStyle/>
                    <a:p>
                      <a:pPr algn="l"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gridSpan="2">
                  <a:txBody>
                    <a:bodyPr/>
                    <a:lstStyle/>
                    <a:p>
                      <a:pPr algn="l" rtl="0"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rtl="0" fontAlgn="b"/>
                      <a:r>
                        <a:rPr lang="en-US" sz="1600" u="none" strike="noStrike">
                          <a:effectLst/>
                        </a:rPr>
                        <a:t>$57,899,876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$65,726,616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$7,826,740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13.52%</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15069039"/>
                  </a:ext>
                </a:extLst>
              </a:tr>
              <a:tr h="283389">
                <a:tc gridSpan="3">
                  <a:txBody>
                    <a:bodyPr/>
                    <a:lstStyle/>
                    <a:p>
                      <a:pPr algn="l" rtl="0" fontAlgn="b"/>
                      <a:r>
                        <a:rPr lang="en-US" sz="1600" u="none" strike="noStrike">
                          <a:effectLst/>
                        </a:rPr>
                        <a:t>Expenditures</a:t>
                      </a:r>
                      <a:endParaRPr lang="en-US" sz="1600" b="1"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r"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887921217"/>
                  </a:ext>
                </a:extLst>
              </a:tr>
              <a:tr h="353799">
                <a:tc>
                  <a:txBody>
                    <a:bodyPr/>
                    <a:lstStyle/>
                    <a:p>
                      <a:pPr algn="l"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gridSpan="2">
                  <a:txBody>
                    <a:bodyPr/>
                    <a:lstStyle/>
                    <a:p>
                      <a:pPr algn="l" rtl="0" fontAlgn="b"/>
                      <a:r>
                        <a:rPr lang="en-US" sz="1600" u="none" strike="noStrike">
                          <a:effectLst/>
                        </a:rPr>
                        <a:t>Municipal Departments</a:t>
                      </a:r>
                      <a:endParaRPr lang="en-US" sz="16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rtl="0" fontAlgn="b"/>
                      <a:r>
                        <a:rPr lang="en-US" sz="1600" u="none" strike="noStrike">
                          <a:effectLst/>
                        </a:rPr>
                        <a:t>$35,045,826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$37,791,665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$2,745,839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7.83%</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04375785"/>
                  </a:ext>
                </a:extLst>
              </a:tr>
              <a:tr h="283389">
                <a:tc>
                  <a:txBody>
                    <a:bodyPr/>
                    <a:lstStyle/>
                    <a:p>
                      <a:pPr algn="l"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gridSpan="2">
                  <a:txBody>
                    <a:bodyPr/>
                    <a:lstStyle/>
                    <a:p>
                      <a:pPr algn="l" rtl="0" fontAlgn="b"/>
                      <a:r>
                        <a:rPr lang="en-US" sz="1600" u="none" strike="noStrike">
                          <a:effectLst/>
                        </a:rPr>
                        <a:t>School Department</a:t>
                      </a:r>
                      <a:endParaRPr lang="en-US" sz="16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rtl="0" fontAlgn="b"/>
                      <a:r>
                        <a:rPr lang="en-US" sz="1600" u="none" strike="noStrike">
                          <a:effectLst/>
                        </a:rPr>
                        <a:t>$9,868,822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$10,086,552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$217,730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2.21%</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45604511"/>
                  </a:ext>
                </a:extLst>
              </a:tr>
              <a:tr h="283389">
                <a:tc>
                  <a:txBody>
                    <a:bodyPr/>
                    <a:lstStyle/>
                    <a:p>
                      <a:pPr algn="l"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gridSpan="2">
                  <a:txBody>
                    <a:bodyPr/>
                    <a:lstStyle/>
                    <a:p>
                      <a:pPr algn="l" rtl="0" fontAlgn="b"/>
                      <a:r>
                        <a:rPr lang="en-US" sz="1600" u="none" strike="noStrike">
                          <a:effectLst/>
                        </a:rPr>
                        <a:t>Water Department</a:t>
                      </a:r>
                      <a:endParaRPr lang="en-US" sz="16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rtl="0" fontAlgn="b"/>
                      <a:r>
                        <a:rPr lang="en-US" sz="1600" u="none" strike="noStrike">
                          <a:effectLst/>
                        </a:rPr>
                        <a:t>$4,607,002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$4,463,572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($143,430)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-3.11%</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84711898"/>
                  </a:ext>
                </a:extLst>
              </a:tr>
              <a:tr h="283389">
                <a:tc>
                  <a:txBody>
                    <a:bodyPr/>
                    <a:lstStyle/>
                    <a:p>
                      <a:pPr algn="l"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gridSpan="2">
                  <a:txBody>
                    <a:bodyPr/>
                    <a:lstStyle/>
                    <a:p>
                      <a:pPr algn="l" rtl="0" fontAlgn="b"/>
                      <a:r>
                        <a:rPr lang="en-US" sz="1600" u="none" strike="noStrike">
                          <a:effectLst/>
                        </a:rPr>
                        <a:t>Capital Budget</a:t>
                      </a:r>
                      <a:endParaRPr lang="en-US" sz="16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rtl="0" fontAlgn="b"/>
                      <a:r>
                        <a:rPr lang="en-US" sz="1600" u="none" strike="noStrike">
                          <a:effectLst/>
                        </a:rPr>
                        <a:t>$2,556,600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$3,674,000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$1,117,400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43.71%</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0264161"/>
                  </a:ext>
                </a:extLst>
              </a:tr>
              <a:tr h="283389">
                <a:tc>
                  <a:txBody>
                    <a:bodyPr/>
                    <a:lstStyle/>
                    <a:p>
                      <a:pPr algn="l"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gridSpan="2">
                  <a:txBody>
                    <a:bodyPr/>
                    <a:lstStyle/>
                    <a:p>
                      <a:pPr algn="l" rtl="0" fontAlgn="b"/>
                      <a:r>
                        <a:rPr lang="en-US" sz="1600" u="none" strike="noStrike">
                          <a:effectLst/>
                        </a:rPr>
                        <a:t>Assessments</a:t>
                      </a:r>
                      <a:endParaRPr lang="en-US" sz="16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rtl="0" fontAlgn="b"/>
                      <a:r>
                        <a:rPr lang="en-US" sz="1600" u="none" strike="noStrike">
                          <a:effectLst/>
                        </a:rPr>
                        <a:t>$1,293,646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$1,067,500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($226,146)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-17.48%</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7187071"/>
                  </a:ext>
                </a:extLst>
              </a:tr>
              <a:tr h="283389">
                <a:tc>
                  <a:txBody>
                    <a:bodyPr/>
                    <a:lstStyle/>
                    <a:p>
                      <a:pPr algn="l" fontAlgn="b"/>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20" marR="7620" marT="7620" marB="0" anchor="b"/>
                </a:tc>
                <a:tc gridSpan="2">
                  <a:txBody>
                    <a:bodyPr/>
                    <a:lstStyle/>
                    <a:p>
                      <a:pPr algn="l" rtl="0" fontAlgn="b"/>
                      <a:r>
                        <a:rPr lang="en-US" sz="1600" u="none" strike="noStrike">
                          <a:effectLst/>
                        </a:rPr>
                        <a:t>Other Articles </a:t>
                      </a:r>
                      <a:endParaRPr lang="en-US" sz="16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rtl="0" fontAlgn="b"/>
                      <a:r>
                        <a:rPr lang="en-US" sz="1600" u="sng" strike="noStrike">
                          <a:effectLst/>
                        </a:rPr>
                        <a:t>$4,527,980 </a:t>
                      </a:r>
                      <a:endParaRPr lang="en-US" sz="1600" b="0" i="0" u="sng"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sng" strike="noStrike">
                          <a:effectLst/>
                        </a:rPr>
                        <a:t>$8,643,327 </a:t>
                      </a:r>
                      <a:endParaRPr lang="en-US" sz="1600" b="0" i="0" u="sng"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sng" strike="noStrike">
                          <a:effectLst/>
                        </a:rPr>
                        <a:t>$4,115,347 </a:t>
                      </a:r>
                      <a:endParaRPr lang="en-US" sz="1600" b="0" i="0" u="sng" strike="noStrike">
                        <a:solidFill>
                          <a:srgbClr val="000000"/>
                        </a:solidFill>
                        <a:effectLst/>
                        <a:latin typeface="Calibri" panose="020F0502020204030204" pitchFamily="34" charset="0"/>
                      </a:endParaRPr>
                    </a:p>
                  </a:txBody>
                  <a:tcPr marL="7620" marR="7620" marT="7620" marB="0" anchor="b"/>
                </a:tc>
                <a:tc>
                  <a:txBody>
                    <a:bodyPr/>
                    <a:lstStyle/>
                    <a:p>
                      <a:pPr algn="r" rtl="0" fontAlgn="b"/>
                      <a:r>
                        <a:rPr lang="en-US" sz="1600" u="none" strike="noStrike">
                          <a:effectLst/>
                        </a:rPr>
                        <a:t>90.89%</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2675991"/>
                  </a:ext>
                </a:extLst>
              </a:tr>
              <a:tr h="283389">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tc gridSpan="2">
                  <a:txBody>
                    <a:bodyPr/>
                    <a:lstStyle/>
                    <a:p>
                      <a:pPr algn="l" rtl="0" fontAlgn="b"/>
                      <a:endParaRPr lang="en-US" sz="16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rtl="0" fontAlgn="b"/>
                      <a:r>
                        <a:rPr lang="en-US" sz="1600" b="0" i="0" u="none" strike="noStrike">
                          <a:solidFill>
                            <a:srgbClr val="000000"/>
                          </a:solidFill>
                          <a:effectLst/>
                          <a:latin typeface="Calibri" panose="020F0502020204030204" pitchFamily="34" charset="0"/>
                        </a:rPr>
                        <a:t>$57,899,876</a:t>
                      </a:r>
                    </a:p>
                  </a:txBody>
                  <a:tcPr marL="7620" marR="7620" marT="7620" marB="0" anchor="b"/>
                </a:tc>
                <a:tc>
                  <a:txBody>
                    <a:bodyPr/>
                    <a:lstStyle/>
                    <a:p>
                      <a:pPr algn="r" rtl="0" fontAlgn="b"/>
                      <a:r>
                        <a:rPr lang="en-US" sz="1600" b="0" i="0" u="none" strike="noStrike">
                          <a:solidFill>
                            <a:srgbClr val="000000"/>
                          </a:solidFill>
                          <a:effectLst/>
                          <a:latin typeface="Calibri" panose="020F0502020204030204" pitchFamily="34" charset="0"/>
                        </a:rPr>
                        <a:t>$65,726,616 </a:t>
                      </a:r>
                    </a:p>
                  </a:txBody>
                  <a:tcPr marL="7620" marR="7620" marT="7620" marB="0" anchor="b"/>
                </a:tc>
                <a:tc>
                  <a:txBody>
                    <a:bodyPr/>
                    <a:lstStyle/>
                    <a:p>
                      <a:pPr algn="r" rtl="0" fontAlgn="b"/>
                      <a:r>
                        <a:rPr lang="en-US" sz="1600" b="0" i="0" u="none" strike="noStrike">
                          <a:solidFill>
                            <a:srgbClr val="000000"/>
                          </a:solidFill>
                          <a:effectLst/>
                          <a:latin typeface="Calibri" panose="020F0502020204030204" pitchFamily="34" charset="0"/>
                        </a:rPr>
                        <a:t>$7,826,740 </a:t>
                      </a:r>
                    </a:p>
                  </a:txBody>
                  <a:tcPr marL="7620" marR="7620" marT="7620" marB="0" anchor="b"/>
                </a:tc>
                <a:tc>
                  <a:txBody>
                    <a:bodyPr/>
                    <a:lstStyle/>
                    <a:p>
                      <a:pPr algn="r" rtl="0" fontAlgn="b"/>
                      <a:r>
                        <a:rPr lang="en-US" sz="1600" b="0" i="0" u="none" strike="noStrike">
                          <a:solidFill>
                            <a:srgbClr val="000000"/>
                          </a:solidFill>
                          <a:effectLst/>
                          <a:latin typeface="Calibri" panose="020F0502020204030204" pitchFamily="34" charset="0"/>
                        </a:rPr>
                        <a:t>13.52%</a:t>
                      </a:r>
                    </a:p>
                  </a:txBody>
                  <a:tcPr marL="7620" marR="7620" marT="7620" marB="0" anchor="b"/>
                </a:tc>
                <a:extLst>
                  <a:ext uri="{0D108BD9-81ED-4DB2-BD59-A6C34878D82A}">
                    <a16:rowId xmlns:a16="http://schemas.microsoft.com/office/drawing/2014/main" val="3346124941"/>
                  </a:ext>
                </a:extLst>
              </a:tr>
            </a:tbl>
          </a:graphicData>
        </a:graphic>
      </p:graphicFrame>
    </p:spTree>
    <p:extLst>
      <p:ext uri="{BB962C8B-B14F-4D97-AF65-F5344CB8AC3E}">
        <p14:creationId xmlns:p14="http://schemas.microsoft.com/office/powerpoint/2010/main" val="8024718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6E8E-AE6B-4F56-9F51-01A02E3C2DD6}"/>
              </a:ext>
            </a:extLst>
          </p:cNvPr>
          <p:cNvSpPr>
            <a:spLocks noGrp="1"/>
          </p:cNvSpPr>
          <p:nvPr>
            <p:ph type="title"/>
          </p:nvPr>
        </p:nvSpPr>
        <p:spPr>
          <a:xfrm>
            <a:off x="838200" y="1514168"/>
            <a:ext cx="10515600" cy="837072"/>
          </a:xfrm>
        </p:spPr>
        <p:txBody>
          <a:bodyPr>
            <a:normAutofit/>
          </a:bodyPr>
          <a:lstStyle/>
          <a:p>
            <a:r>
              <a:rPr lang="en-US">
                <a:solidFill>
                  <a:srgbClr val="000099"/>
                </a:solidFill>
              </a:rPr>
              <a:t>FY2025 – Looking Forward</a:t>
            </a:r>
          </a:p>
        </p:txBody>
      </p:sp>
      <p:sp>
        <p:nvSpPr>
          <p:cNvPr id="3" name="Content Placeholder 2">
            <a:extLst>
              <a:ext uri="{FF2B5EF4-FFF2-40B4-BE49-F238E27FC236}">
                <a16:creationId xmlns:a16="http://schemas.microsoft.com/office/drawing/2014/main" id="{3C62E961-ED40-41D3-A782-643DF6FADBFC}"/>
              </a:ext>
            </a:extLst>
          </p:cNvPr>
          <p:cNvSpPr>
            <a:spLocks noGrp="1"/>
          </p:cNvSpPr>
          <p:nvPr>
            <p:ph idx="1"/>
          </p:nvPr>
        </p:nvSpPr>
        <p:spPr>
          <a:xfrm>
            <a:off x="660400" y="2351240"/>
            <a:ext cx="10282903" cy="3811127"/>
          </a:xfrm>
        </p:spPr>
        <p:txBody>
          <a:bodyPr>
            <a:normAutofit/>
          </a:bodyPr>
          <a:lstStyle/>
          <a:p>
            <a:r>
              <a:rPr lang="en-US" sz="3000"/>
              <a:t>Cost of supplies/utilities likely to increase = increase to budgets</a:t>
            </a:r>
          </a:p>
          <a:p>
            <a:r>
              <a:rPr lang="en-US" sz="3000"/>
              <a:t>Revenue/Expenses – effect of inflation</a:t>
            </a:r>
          </a:p>
          <a:p>
            <a:r>
              <a:rPr lang="en-US" sz="3000"/>
              <a:t>Supply Chain challenges  </a:t>
            </a:r>
          </a:p>
          <a:p>
            <a:r>
              <a:rPr lang="en-US" sz="3000"/>
              <a:t>Delivery of initiatives/objectives;  staffing workload capacity review</a:t>
            </a:r>
          </a:p>
          <a:p>
            <a:r>
              <a:rPr lang="en-US" sz="3000"/>
              <a:t>Strategic budgeting with the ability to adjust if necessary</a:t>
            </a:r>
          </a:p>
          <a:p>
            <a:endParaRPr lang="en-US" i="1"/>
          </a:p>
          <a:p>
            <a:endParaRPr lang="en-US"/>
          </a:p>
          <a:p>
            <a:endParaRPr lang="en-US"/>
          </a:p>
          <a:p>
            <a:pPr marL="274637" lvl="1" indent="0">
              <a:buNone/>
            </a:pPr>
            <a:endParaRPr lang="en-US"/>
          </a:p>
        </p:txBody>
      </p:sp>
      <p:sp>
        <p:nvSpPr>
          <p:cNvPr id="5" name="Slide Number Placeholder 4">
            <a:extLst>
              <a:ext uri="{FF2B5EF4-FFF2-40B4-BE49-F238E27FC236}">
                <a16:creationId xmlns:a16="http://schemas.microsoft.com/office/drawing/2014/main" id="{5A16F5B2-B21C-41D8-8BE2-7CD6C8A9EB14}"/>
              </a:ext>
            </a:extLst>
          </p:cNvPr>
          <p:cNvSpPr>
            <a:spLocks noGrp="1"/>
          </p:cNvSpPr>
          <p:nvPr>
            <p:ph type="sldNum" sz="quarter" idx="12"/>
          </p:nvPr>
        </p:nvSpPr>
        <p:spPr/>
        <p:txBody>
          <a:bodyPr/>
          <a:lstStyle/>
          <a:p>
            <a:pPr>
              <a:defRPr/>
            </a:pPr>
            <a:fld id="{5A627378-344B-4DCA-9081-BCCA07852689}" type="slidenum">
              <a:rPr lang="en-US" altLang="en-US" smtClean="0"/>
              <a:pPr>
                <a:defRPr/>
              </a:pPr>
              <a:t>60</a:t>
            </a:fld>
            <a:endParaRPr lang="en-US" altLang="en-US"/>
          </a:p>
        </p:txBody>
      </p:sp>
    </p:spTree>
    <p:extLst>
      <p:ext uri="{BB962C8B-B14F-4D97-AF65-F5344CB8AC3E}">
        <p14:creationId xmlns:p14="http://schemas.microsoft.com/office/powerpoint/2010/main" val="31576855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AF5B-DDCC-4A10-91EB-F9953563A940}"/>
              </a:ext>
            </a:extLst>
          </p:cNvPr>
          <p:cNvSpPr>
            <a:spLocks noGrp="1"/>
          </p:cNvSpPr>
          <p:nvPr>
            <p:ph type="title"/>
          </p:nvPr>
        </p:nvSpPr>
        <p:spPr>
          <a:xfrm>
            <a:off x="838200" y="1317523"/>
            <a:ext cx="10515600" cy="727587"/>
          </a:xfrm>
        </p:spPr>
        <p:txBody>
          <a:bodyPr/>
          <a:lstStyle/>
          <a:p>
            <a:pPr algn="ctr"/>
            <a:r>
              <a:rPr lang="en-US">
                <a:solidFill>
                  <a:srgbClr val="000099"/>
                </a:solidFill>
              </a:rPr>
              <a:t>FY2025 – Looking Forward</a:t>
            </a:r>
            <a:endParaRPr lang="en-US"/>
          </a:p>
        </p:txBody>
      </p:sp>
      <p:sp>
        <p:nvSpPr>
          <p:cNvPr id="3" name="Content Placeholder 2">
            <a:extLst>
              <a:ext uri="{FF2B5EF4-FFF2-40B4-BE49-F238E27FC236}">
                <a16:creationId xmlns:a16="http://schemas.microsoft.com/office/drawing/2014/main" id="{FEB03612-96D9-4D5D-900F-1CC7F4111361}"/>
              </a:ext>
            </a:extLst>
          </p:cNvPr>
          <p:cNvSpPr>
            <a:spLocks noGrp="1"/>
          </p:cNvSpPr>
          <p:nvPr>
            <p:ph idx="1"/>
          </p:nvPr>
        </p:nvSpPr>
        <p:spPr>
          <a:xfrm>
            <a:off x="609599" y="2045110"/>
            <a:ext cx="11012129" cy="4431891"/>
          </a:xfrm>
        </p:spPr>
        <p:txBody>
          <a:bodyPr/>
          <a:lstStyle/>
          <a:p>
            <a:r>
              <a:rPr lang="en-US"/>
              <a:t> Priorities/Policy Issues/Directives</a:t>
            </a:r>
          </a:p>
          <a:p>
            <a:pPr lvl="1"/>
            <a:r>
              <a:rPr lang="en-US"/>
              <a:t>Social Infrastructure</a:t>
            </a:r>
          </a:p>
          <a:p>
            <a:pPr lvl="1"/>
            <a:r>
              <a:rPr lang="en-US"/>
              <a:t>Economic &amp; Community Sustainability</a:t>
            </a:r>
          </a:p>
          <a:p>
            <a:pPr lvl="1"/>
            <a:r>
              <a:rPr lang="en-US"/>
              <a:t>Community Initiatives</a:t>
            </a:r>
          </a:p>
          <a:p>
            <a:pPr lvl="1"/>
            <a:r>
              <a:rPr lang="en-US"/>
              <a:t>Housing Initiatives</a:t>
            </a:r>
          </a:p>
          <a:p>
            <a:pPr lvl="1"/>
            <a:r>
              <a:rPr lang="en-US"/>
              <a:t>Coastal Resiliency/Climate Change</a:t>
            </a:r>
          </a:p>
          <a:p>
            <a:pPr lvl="1"/>
            <a:r>
              <a:rPr lang="en-US"/>
              <a:t>ARPA funding</a:t>
            </a:r>
          </a:p>
          <a:p>
            <a:pPr lvl="1"/>
            <a:r>
              <a:rPr lang="en-US"/>
              <a:t>Drinking Water Supply – Ensure adequate drinking water supply to meet demand</a:t>
            </a:r>
          </a:p>
          <a:p>
            <a:pPr lvl="1"/>
            <a:r>
              <a:rPr lang="en-US"/>
              <a:t>Wastewater </a:t>
            </a:r>
          </a:p>
          <a:p>
            <a:pPr marL="822325" lvl="3" indent="0">
              <a:buNone/>
            </a:pPr>
            <a:endParaRPr lang="en-US" sz="2000"/>
          </a:p>
          <a:p>
            <a:pPr marL="0" indent="0">
              <a:buNone/>
            </a:pPr>
            <a:endParaRPr lang="en-US"/>
          </a:p>
        </p:txBody>
      </p:sp>
      <p:sp>
        <p:nvSpPr>
          <p:cNvPr id="5" name="Slide Number Placeholder 4">
            <a:extLst>
              <a:ext uri="{FF2B5EF4-FFF2-40B4-BE49-F238E27FC236}">
                <a16:creationId xmlns:a16="http://schemas.microsoft.com/office/drawing/2014/main" id="{7D6ED234-C1EA-4F21-951B-F80F79690BC8}"/>
              </a:ext>
            </a:extLst>
          </p:cNvPr>
          <p:cNvSpPr>
            <a:spLocks noGrp="1"/>
          </p:cNvSpPr>
          <p:nvPr>
            <p:ph type="sldNum" sz="quarter" idx="12"/>
          </p:nvPr>
        </p:nvSpPr>
        <p:spPr/>
        <p:txBody>
          <a:bodyPr/>
          <a:lstStyle/>
          <a:p>
            <a:pPr>
              <a:defRPr/>
            </a:pPr>
            <a:fld id="{5A627378-344B-4DCA-9081-BCCA07852689}" type="slidenum">
              <a:rPr lang="en-US" altLang="en-US" smtClean="0"/>
              <a:pPr>
                <a:defRPr/>
              </a:pPr>
              <a:t>61</a:t>
            </a:fld>
            <a:endParaRPr lang="en-US" altLang="en-US"/>
          </a:p>
        </p:txBody>
      </p:sp>
      <p:graphicFrame>
        <p:nvGraphicFramePr>
          <p:cNvPr id="4" name="Table 3">
            <a:extLst>
              <a:ext uri="{FF2B5EF4-FFF2-40B4-BE49-F238E27FC236}">
                <a16:creationId xmlns:a16="http://schemas.microsoft.com/office/drawing/2014/main" id="{10E13200-790F-427E-8F5A-87DAA66E5C91}"/>
              </a:ext>
            </a:extLst>
          </p:cNvPr>
          <p:cNvGraphicFramePr>
            <a:graphicFrameLocks noGrp="1"/>
          </p:cNvGraphicFramePr>
          <p:nvPr/>
        </p:nvGraphicFramePr>
        <p:xfrm>
          <a:off x="1524000" y="1"/>
          <a:ext cx="2286000" cy="172403"/>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3544158127"/>
                    </a:ext>
                  </a:extLst>
                </a:gridCol>
              </a:tblGrid>
              <a:tr h="0">
                <a:tc>
                  <a:txBody>
                    <a:bodyPr/>
                    <a:lstStyle/>
                    <a:p>
                      <a:pPr algn="l" fontAlgn="t"/>
                      <a:endParaRPr lang="en-US" sz="1100" b="0" i="0" u="none" strike="noStrike">
                        <a:solidFill>
                          <a:srgbClr val="000000"/>
                        </a:solidFill>
                        <a:effectLst/>
                        <a:latin typeface="Calibri" panose="020F0502020204030204" pitchFamily="34" charset="0"/>
                      </a:endParaRPr>
                    </a:p>
                  </a:txBody>
                  <a:tcPr marL="4763" marR="4763" marT="4763" marB="0"/>
                </a:tc>
                <a:extLst>
                  <a:ext uri="{0D108BD9-81ED-4DB2-BD59-A6C34878D82A}">
                    <a16:rowId xmlns:a16="http://schemas.microsoft.com/office/drawing/2014/main" val="4056104590"/>
                  </a:ext>
                </a:extLst>
              </a:tr>
            </a:tbl>
          </a:graphicData>
        </a:graphic>
      </p:graphicFrame>
    </p:spTree>
    <p:extLst>
      <p:ext uri="{BB962C8B-B14F-4D97-AF65-F5344CB8AC3E}">
        <p14:creationId xmlns:p14="http://schemas.microsoft.com/office/powerpoint/2010/main" val="4232914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2ACE-3FFB-C27A-FEDB-4983ED4823F0}"/>
              </a:ext>
            </a:extLst>
          </p:cNvPr>
          <p:cNvSpPr>
            <a:spLocks noGrp="1"/>
          </p:cNvSpPr>
          <p:nvPr>
            <p:ph type="title"/>
          </p:nvPr>
        </p:nvSpPr>
        <p:spPr>
          <a:xfrm>
            <a:off x="838200" y="1524000"/>
            <a:ext cx="10515600" cy="1061884"/>
          </a:xfrm>
        </p:spPr>
        <p:txBody>
          <a:bodyPr>
            <a:normAutofit fontScale="90000"/>
          </a:bodyPr>
          <a:lstStyle/>
          <a:p>
            <a:r>
              <a:rPr lang="en-US">
                <a:solidFill>
                  <a:srgbClr val="002060"/>
                </a:solidFill>
              </a:rPr>
              <a:t>FY2025 – All-Encompassing Budget to Chart Chatham’s Future</a:t>
            </a:r>
          </a:p>
        </p:txBody>
      </p:sp>
      <p:sp>
        <p:nvSpPr>
          <p:cNvPr id="3" name="Content Placeholder 2">
            <a:extLst>
              <a:ext uri="{FF2B5EF4-FFF2-40B4-BE49-F238E27FC236}">
                <a16:creationId xmlns:a16="http://schemas.microsoft.com/office/drawing/2014/main" id="{7D8B709F-8FAB-112A-C551-02475685D054}"/>
              </a:ext>
            </a:extLst>
          </p:cNvPr>
          <p:cNvSpPr>
            <a:spLocks noGrp="1"/>
          </p:cNvSpPr>
          <p:nvPr>
            <p:ph idx="1"/>
          </p:nvPr>
        </p:nvSpPr>
        <p:spPr>
          <a:xfrm>
            <a:off x="620189" y="2664542"/>
            <a:ext cx="10616381" cy="3195898"/>
          </a:xfrm>
        </p:spPr>
        <p:txBody>
          <a:bodyPr/>
          <a:lstStyle/>
          <a:p>
            <a:r>
              <a:rPr lang="en-US" sz="3000"/>
              <a:t>Vision (Planning) </a:t>
            </a:r>
            <a:r>
              <a:rPr lang="en-US"/>
              <a:t>–  broad based to conform to changes as needed (4-10 years) </a:t>
            </a:r>
          </a:p>
          <a:p>
            <a:pPr marL="0" indent="0">
              <a:buNone/>
            </a:pPr>
            <a:endParaRPr lang="en-US"/>
          </a:p>
          <a:p>
            <a:r>
              <a:rPr lang="en-US" sz="3000"/>
              <a:t>Strategy</a:t>
            </a:r>
            <a:r>
              <a:rPr lang="en-US"/>
              <a:t> – direction &amp; priorities to achieve the vision (2- years)</a:t>
            </a:r>
          </a:p>
          <a:p>
            <a:pPr marL="0" indent="0">
              <a:buNone/>
            </a:pPr>
            <a:endParaRPr lang="en-US"/>
          </a:p>
          <a:p>
            <a:r>
              <a:rPr lang="en-US" sz="3000"/>
              <a:t>Tactics</a:t>
            </a:r>
            <a:r>
              <a:rPr lang="en-US"/>
              <a:t> – put the strategy into action (1-2 years) FY2025 Budget</a:t>
            </a:r>
          </a:p>
          <a:p>
            <a:endParaRPr lang="en-US"/>
          </a:p>
        </p:txBody>
      </p:sp>
    </p:spTree>
    <p:extLst>
      <p:ext uri="{BB962C8B-B14F-4D97-AF65-F5344CB8AC3E}">
        <p14:creationId xmlns:p14="http://schemas.microsoft.com/office/powerpoint/2010/main" val="15440136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475D87-6B8A-4A52-B708-BC9D9C859296}"/>
              </a:ext>
            </a:extLst>
          </p:cNvPr>
          <p:cNvSpPr>
            <a:spLocks noGrp="1"/>
          </p:cNvSpPr>
          <p:nvPr>
            <p:ph type="title"/>
          </p:nvPr>
        </p:nvSpPr>
        <p:spPr>
          <a:xfrm>
            <a:off x="1981200" y="1327355"/>
            <a:ext cx="8229600" cy="764458"/>
          </a:xfrm>
        </p:spPr>
        <p:txBody>
          <a:bodyPr>
            <a:normAutofit/>
          </a:bodyPr>
          <a:lstStyle/>
          <a:p>
            <a:pPr algn="ctr"/>
            <a:r>
              <a:rPr lang="en-US" sz="4000" b="1" cap="small">
                <a:solidFill>
                  <a:srgbClr val="000099"/>
                </a:solidFill>
                <a:latin typeface="Calibri" panose="020F0502020204030204" pitchFamily="34" charset="0"/>
                <a:ea typeface="Times New Roman" panose="02020603050405020304" pitchFamily="18" charset="0"/>
              </a:rPr>
              <a:t>Select Board Town Value Statements</a:t>
            </a:r>
            <a:r>
              <a:rPr lang="en-US" sz="4000" i="1">
                <a:solidFill>
                  <a:srgbClr val="000099"/>
                </a:solidFill>
                <a:latin typeface="Calibri" panose="020F0502020204030204" pitchFamily="34" charset="0"/>
                <a:ea typeface="Times New Roman" panose="02020603050405020304" pitchFamily="18" charset="0"/>
              </a:rPr>
              <a:t>:</a:t>
            </a:r>
            <a:endParaRPr lang="en-US">
              <a:solidFill>
                <a:srgbClr val="000099"/>
              </a:solidFill>
            </a:endParaRPr>
          </a:p>
        </p:txBody>
      </p:sp>
      <p:sp>
        <p:nvSpPr>
          <p:cNvPr id="6" name="Content Placeholder 5">
            <a:extLst>
              <a:ext uri="{FF2B5EF4-FFF2-40B4-BE49-F238E27FC236}">
                <a16:creationId xmlns:a16="http://schemas.microsoft.com/office/drawing/2014/main" id="{D4ABD13C-1E83-4464-BBCF-79DE56458C84}"/>
              </a:ext>
            </a:extLst>
          </p:cNvPr>
          <p:cNvSpPr>
            <a:spLocks noGrp="1"/>
          </p:cNvSpPr>
          <p:nvPr>
            <p:ph idx="1"/>
          </p:nvPr>
        </p:nvSpPr>
        <p:spPr>
          <a:xfrm>
            <a:off x="462116" y="2333112"/>
            <a:ext cx="11405419" cy="3772719"/>
          </a:xfrm>
        </p:spPr>
        <p:txBody>
          <a:bodyPr vert="horz" lIns="91440" tIns="45720" rIns="91440" bIns="45720" rtlCol="0" anchor="t">
            <a:normAutofit fontScale="92500" lnSpcReduction="10000"/>
          </a:bodyPr>
          <a:lstStyle/>
          <a:p>
            <a:pPr marL="0" indent="0">
              <a:spcBef>
                <a:spcPts val="0"/>
              </a:spcBef>
              <a:buNone/>
              <a:tabLst>
                <a:tab pos="571500" algn="l"/>
              </a:tabLst>
            </a:pPr>
            <a:r>
              <a:rPr lang="en-US" sz="2400" u="sng">
                <a:latin typeface="Calibri"/>
                <a:ea typeface="Times New Roman" panose="02020603050405020304" pitchFamily="18" charset="0"/>
                <a:cs typeface="Times New Roman"/>
              </a:rPr>
              <a:t>Scheduled for review on October 31, 2023</a:t>
            </a:r>
            <a:endParaRPr lang="en-US" sz="2400" u="sng">
              <a:latin typeface="Calibri" panose="020F0502020204030204" pitchFamily="34" charset="0"/>
              <a:ea typeface="Times New Roman" panose="02020603050405020304" pitchFamily="18" charset="0"/>
              <a:cs typeface="Times New Roman" panose="02020603050405020304" pitchFamily="18" charset="0"/>
            </a:endParaRPr>
          </a:p>
          <a:p>
            <a:pPr marL="171450" indent="-171450">
              <a:spcBef>
                <a:spcPts val="0"/>
              </a:spcBef>
              <a:buFont typeface="+mj-lt"/>
              <a:buAutoNum type="alphaUcPeriod"/>
              <a:tabLst>
                <a:tab pos="571500" algn="l"/>
              </a:tabLst>
            </a:pPr>
            <a:r>
              <a:rPr lang="en-US" sz="2400">
                <a:latin typeface="Calibri"/>
                <a:ea typeface="Times New Roman" panose="02020603050405020304" pitchFamily="18" charset="0"/>
                <a:cs typeface="Times New Roman"/>
              </a:rPr>
              <a:t> Protect and Enhance the </a:t>
            </a:r>
            <a:r>
              <a:rPr lang="en-US" sz="2400" b="1">
                <a:latin typeface="Calibri"/>
                <a:ea typeface="Times New Roman" panose="02020603050405020304" pitchFamily="18" charset="0"/>
                <a:cs typeface="Times New Roman"/>
              </a:rPr>
              <a:t>Financial Health </a:t>
            </a:r>
            <a:r>
              <a:rPr lang="en-US" sz="2400">
                <a:latin typeface="Calibri"/>
                <a:ea typeface="Times New Roman" panose="02020603050405020304" pitchFamily="18" charset="0"/>
                <a:cs typeface="Times New Roman"/>
              </a:rPr>
              <a:t>of the Town</a:t>
            </a:r>
          </a:p>
          <a:p>
            <a:pPr marL="171450" indent="-171450">
              <a:spcBef>
                <a:spcPts val="0"/>
              </a:spcBef>
              <a:buFont typeface="+mj-lt"/>
              <a:buAutoNum type="alphaUcPeriod"/>
              <a:tabLst>
                <a:tab pos="342900" algn="l"/>
              </a:tabLst>
            </a:pPr>
            <a:r>
              <a:rPr lang="en-US" sz="2400">
                <a:latin typeface="Calibri"/>
                <a:ea typeface="Times New Roman" panose="02020603050405020304" pitchFamily="18" charset="0"/>
                <a:cs typeface="Times New Roman"/>
              </a:rPr>
              <a:t> Protect and Enhance the </a:t>
            </a:r>
            <a:r>
              <a:rPr lang="en-US" sz="2400" b="1">
                <a:latin typeface="Calibri"/>
                <a:ea typeface="Times New Roman" panose="02020603050405020304" pitchFamily="18" charset="0"/>
                <a:cs typeface="Times New Roman"/>
              </a:rPr>
              <a:t>Educational Excellence </a:t>
            </a:r>
            <a:r>
              <a:rPr lang="en-US" sz="2400">
                <a:latin typeface="Calibri"/>
                <a:ea typeface="Times New Roman" panose="02020603050405020304" pitchFamily="18" charset="0"/>
                <a:cs typeface="Times New Roman"/>
              </a:rPr>
              <a:t>offered by the Town</a:t>
            </a:r>
          </a:p>
          <a:p>
            <a:pPr marL="171450" indent="-171450">
              <a:spcBef>
                <a:spcPts val="0"/>
              </a:spcBef>
              <a:buFont typeface="+mj-lt"/>
              <a:buAutoNum type="alphaUcPeriod"/>
              <a:tabLst>
                <a:tab pos="342900" algn="l"/>
              </a:tabLst>
            </a:pPr>
            <a:r>
              <a:rPr lang="en-US" sz="2400">
                <a:latin typeface="Calibri"/>
                <a:ea typeface="Times New Roman" panose="02020603050405020304" pitchFamily="18" charset="0"/>
                <a:cs typeface="Times New Roman"/>
              </a:rPr>
              <a:t> Protect and Enhance Future </a:t>
            </a:r>
            <a:r>
              <a:rPr lang="en-US" sz="2400" b="1">
                <a:latin typeface="Calibri"/>
                <a:ea typeface="Times New Roman" panose="02020603050405020304" pitchFamily="18" charset="0"/>
                <a:cs typeface="Times New Roman"/>
              </a:rPr>
              <a:t>Use of Town Land/ Buildings/Facilities</a:t>
            </a:r>
          </a:p>
          <a:p>
            <a:pPr marL="171450" indent="-171450">
              <a:spcBef>
                <a:spcPts val="0"/>
              </a:spcBef>
              <a:buFont typeface="+mj-lt"/>
              <a:buAutoNum type="alphaUcPeriod"/>
              <a:tabLst>
                <a:tab pos="342900" algn="l"/>
              </a:tabLst>
            </a:pPr>
            <a:r>
              <a:rPr lang="en-US" sz="2400">
                <a:latin typeface="Calibri"/>
                <a:ea typeface="Times New Roman" panose="02020603050405020304" pitchFamily="18" charset="0"/>
                <a:cs typeface="Times New Roman"/>
              </a:rPr>
              <a:t> Protect and Enhance the </a:t>
            </a:r>
            <a:r>
              <a:rPr lang="en-US" sz="2400" b="1">
                <a:latin typeface="Calibri"/>
                <a:ea typeface="Times New Roman" panose="02020603050405020304" pitchFamily="18" charset="0"/>
                <a:cs typeface="Times New Roman"/>
              </a:rPr>
              <a:t>Professionalism and Effectiveness </a:t>
            </a:r>
            <a:r>
              <a:rPr lang="en-US" sz="2400">
                <a:latin typeface="Calibri"/>
                <a:ea typeface="Times New Roman" panose="02020603050405020304" pitchFamily="18" charset="0"/>
                <a:cs typeface="Times New Roman"/>
              </a:rPr>
              <a:t>of the Town’s Staff, Boards and Committees</a:t>
            </a:r>
          </a:p>
          <a:p>
            <a:pPr marL="171450" indent="-171450">
              <a:spcBef>
                <a:spcPts val="0"/>
              </a:spcBef>
              <a:buFont typeface="+mj-lt"/>
              <a:buAutoNum type="alphaUcPeriod"/>
              <a:tabLst>
                <a:tab pos="342900" algn="l"/>
              </a:tabLst>
            </a:pPr>
            <a:r>
              <a:rPr lang="en-US" sz="2400">
                <a:latin typeface="Calibri"/>
                <a:ea typeface="Times New Roman" panose="02020603050405020304" pitchFamily="18" charset="0"/>
                <a:cs typeface="Times New Roman"/>
              </a:rPr>
              <a:t> Protect the </a:t>
            </a:r>
            <a:r>
              <a:rPr lang="en-US" sz="2400" b="1">
                <a:latin typeface="Calibri"/>
                <a:ea typeface="Times New Roman" panose="02020603050405020304" pitchFamily="18" charset="0"/>
                <a:cs typeface="Times New Roman"/>
              </a:rPr>
              <a:t>Environmental and Historic Quality </a:t>
            </a:r>
            <a:r>
              <a:rPr lang="en-US" sz="2400">
                <a:latin typeface="Calibri"/>
                <a:ea typeface="Times New Roman" panose="02020603050405020304" pitchFamily="18" charset="0"/>
                <a:cs typeface="Times New Roman"/>
              </a:rPr>
              <a:t>of the Town, and Drinking </a:t>
            </a:r>
            <a:r>
              <a:rPr lang="en-US" sz="2400" b="1">
                <a:latin typeface="Calibri"/>
                <a:ea typeface="Times New Roman" panose="02020603050405020304" pitchFamily="18" charset="0"/>
                <a:cs typeface="Times New Roman"/>
              </a:rPr>
              <a:t>Water</a:t>
            </a:r>
            <a:r>
              <a:rPr lang="en-US" sz="2400">
                <a:latin typeface="Calibri"/>
                <a:ea typeface="Times New Roman" panose="02020603050405020304" pitchFamily="18" charset="0"/>
                <a:cs typeface="Times New Roman"/>
              </a:rPr>
              <a:t> Supply</a:t>
            </a:r>
          </a:p>
          <a:p>
            <a:pPr marL="171450" indent="-171450">
              <a:spcBef>
                <a:spcPts val="0"/>
              </a:spcBef>
              <a:buFont typeface="+mj-lt"/>
              <a:buAutoNum type="alphaUcPeriod"/>
              <a:tabLst>
                <a:tab pos="342900" algn="l"/>
              </a:tabLst>
            </a:pPr>
            <a:r>
              <a:rPr lang="en-US" sz="2400">
                <a:latin typeface="Calibri"/>
                <a:ea typeface="Times New Roman" panose="02020603050405020304" pitchFamily="18" charset="0"/>
                <a:cs typeface="Times New Roman"/>
              </a:rPr>
              <a:t> Support </a:t>
            </a:r>
            <a:r>
              <a:rPr lang="en-US" sz="2400" b="1">
                <a:latin typeface="Calibri"/>
                <a:ea typeface="Times New Roman" panose="02020603050405020304" pitchFamily="18" charset="0"/>
                <a:cs typeface="Times New Roman"/>
              </a:rPr>
              <a:t>Demographic Diversity </a:t>
            </a:r>
            <a:r>
              <a:rPr lang="en-US" sz="2400">
                <a:latin typeface="Calibri"/>
                <a:ea typeface="Times New Roman" panose="02020603050405020304" pitchFamily="18" charset="0"/>
                <a:cs typeface="Times New Roman"/>
              </a:rPr>
              <a:t>by Addressing the Unique Needs of Younger and Senior Populations</a:t>
            </a:r>
          </a:p>
          <a:p>
            <a:pPr marL="171450" indent="-171450">
              <a:spcBef>
                <a:spcPts val="0"/>
              </a:spcBef>
              <a:buFont typeface="+mj-lt"/>
              <a:buAutoNum type="alphaUcPeriod"/>
              <a:tabLst>
                <a:tab pos="342900" algn="l"/>
              </a:tabLst>
            </a:pPr>
            <a:r>
              <a:rPr lang="en-US" sz="2400">
                <a:latin typeface="Calibri"/>
                <a:ea typeface="Times New Roman" panose="02020603050405020304" pitchFamily="18" charset="0"/>
                <a:cs typeface="Times New Roman"/>
              </a:rPr>
              <a:t> Enhance </a:t>
            </a:r>
            <a:r>
              <a:rPr lang="en-US" sz="2400" b="1">
                <a:latin typeface="Calibri"/>
                <a:ea typeface="Times New Roman" panose="02020603050405020304" pitchFamily="18" charset="0"/>
                <a:cs typeface="Times New Roman"/>
              </a:rPr>
              <a:t>Relationships and Communications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spcBef>
                <a:spcPts val="0"/>
              </a:spcBef>
              <a:buFont typeface="+mj-lt"/>
              <a:buAutoNum type="alphaUcPeriod"/>
              <a:tabLst>
                <a:tab pos="342900" algn="l"/>
              </a:tabLst>
            </a:pPr>
            <a:r>
              <a:rPr lang="en-US" sz="2400">
                <a:latin typeface="Calibri"/>
                <a:ea typeface="Times New Roman" panose="02020603050405020304" pitchFamily="18" charset="0"/>
                <a:cs typeface="Times New Roman"/>
              </a:rPr>
              <a:t> Emphasize </a:t>
            </a:r>
            <a:r>
              <a:rPr lang="en-US" sz="2400" b="1">
                <a:latin typeface="Calibri"/>
                <a:ea typeface="Times New Roman" panose="02020603050405020304" pitchFamily="18" charset="0"/>
                <a:cs typeface="Times New Roman"/>
              </a:rPr>
              <a:t>Long-Term, Strategic Planning</a:t>
            </a:r>
          </a:p>
          <a:p>
            <a:pPr marL="171450" indent="-171450">
              <a:spcBef>
                <a:spcPts val="0"/>
              </a:spcBef>
              <a:buFont typeface="+mj-lt"/>
              <a:buAutoNum type="alphaUcPeriod"/>
              <a:tabLst>
                <a:tab pos="342900" algn="l"/>
              </a:tabLst>
            </a:pPr>
            <a:r>
              <a:rPr lang="en-US" sz="2400">
                <a:latin typeface="Calibri"/>
                <a:ea typeface="Times New Roman" panose="02020603050405020304" pitchFamily="18" charset="0"/>
                <a:cs typeface="Times New Roman"/>
              </a:rPr>
              <a:t>  Enhance </a:t>
            </a:r>
            <a:r>
              <a:rPr lang="en-US" sz="2400" b="1">
                <a:latin typeface="Calibri"/>
                <a:ea typeface="Times New Roman" panose="02020603050405020304" pitchFamily="18" charset="0"/>
                <a:cs typeface="Times New Roman"/>
              </a:rPr>
              <a:t>Effectiveness and Efficiency</a:t>
            </a:r>
          </a:p>
          <a:p>
            <a:pPr marL="171450" indent="-171450">
              <a:spcBef>
                <a:spcPts val="0"/>
              </a:spcBef>
              <a:buFont typeface="+mj-lt"/>
              <a:buAutoNum type="alphaUcPeriod"/>
              <a:tabLst>
                <a:tab pos="342900" algn="l"/>
              </a:tabLst>
            </a:pPr>
            <a:r>
              <a:rPr lang="en-US" sz="2400">
                <a:effectLst/>
                <a:latin typeface="Calibri" panose="020F0502020204030204" pitchFamily="34" charset="0"/>
                <a:ea typeface="Times New Roman" panose="02020603050405020304" pitchFamily="18" charset="0"/>
                <a:cs typeface="Times New Roman" panose="02020603050405020304" pitchFamily="18" charset="0"/>
              </a:rPr>
              <a:t> Protect and Enhance </a:t>
            </a:r>
            <a:r>
              <a:rPr lang="en-US" sz="2400" b="1">
                <a:effectLst/>
                <a:latin typeface="Calibri" panose="020F0502020204030204" pitchFamily="34" charset="0"/>
                <a:ea typeface="Times New Roman" panose="02020603050405020304" pitchFamily="18" charset="0"/>
                <a:cs typeface="Times New Roman" panose="02020603050405020304" pitchFamily="18" charset="0"/>
              </a:rPr>
              <a:t>Public Health and Safety </a:t>
            </a:r>
            <a:r>
              <a:rPr lang="en-US" sz="2400">
                <a:effectLst/>
                <a:latin typeface="Calibri" panose="020F0502020204030204" pitchFamily="34" charset="0"/>
                <a:ea typeface="Times New Roman" panose="02020603050405020304" pitchFamily="18" charset="0"/>
                <a:cs typeface="Times New Roman" panose="02020603050405020304" pitchFamily="18" charset="0"/>
              </a:rPr>
              <a:t>of the Town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tabLst>
                <a:tab pos="342900" algn="l"/>
              </a:tabLst>
            </a:pPr>
            <a:endParaRPr lang="en-US">
              <a:latin typeface="Calibri"/>
              <a:cs typeface="Times New Roman"/>
            </a:endParaRPr>
          </a:p>
        </p:txBody>
      </p:sp>
      <p:sp>
        <p:nvSpPr>
          <p:cNvPr id="2" name="Slide Number Placeholder 1">
            <a:extLst>
              <a:ext uri="{FF2B5EF4-FFF2-40B4-BE49-F238E27FC236}">
                <a16:creationId xmlns:a16="http://schemas.microsoft.com/office/drawing/2014/main" id="{71C53002-32C2-4E3B-8B2B-BD6288C7DDCC}"/>
              </a:ext>
            </a:extLst>
          </p:cNvPr>
          <p:cNvSpPr>
            <a:spLocks noGrp="1"/>
          </p:cNvSpPr>
          <p:nvPr>
            <p:ph type="sldNum" sz="quarter" idx="12"/>
          </p:nvPr>
        </p:nvSpPr>
        <p:spPr/>
        <p:txBody>
          <a:bodyPr/>
          <a:lstStyle/>
          <a:p>
            <a:pPr>
              <a:defRPr/>
            </a:pPr>
            <a:fld id="{8046656E-F798-4E09-A2AC-44010DF61326}" type="slidenum">
              <a:rPr lang="en-US" altLang="en-US" smtClean="0"/>
              <a:pPr>
                <a:defRPr/>
              </a:pPr>
              <a:t>63</a:t>
            </a:fld>
            <a:endParaRPr lang="en-US" altLang="en-US"/>
          </a:p>
        </p:txBody>
      </p:sp>
    </p:spTree>
    <p:extLst>
      <p:ext uri="{BB962C8B-B14F-4D97-AF65-F5344CB8AC3E}">
        <p14:creationId xmlns:p14="http://schemas.microsoft.com/office/powerpoint/2010/main" val="9698811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057400" y="1307690"/>
            <a:ext cx="8229600" cy="678426"/>
          </a:xfrm>
        </p:spPr>
        <p:txBody>
          <a:bodyPr>
            <a:normAutofit fontScale="90000"/>
          </a:bodyPr>
          <a:lstStyle/>
          <a:p>
            <a:pPr eaLnBrk="1" hangingPunct="1"/>
            <a:r>
              <a:rPr lang="en-US" altLang="en-US">
                <a:solidFill>
                  <a:srgbClr val="000099"/>
                </a:solidFill>
                <a:latin typeface="Calibri" pitchFamily="34" charset="0"/>
              </a:rPr>
              <a:t>FY2025 Budget Calendar</a:t>
            </a:r>
          </a:p>
        </p:txBody>
      </p:sp>
      <p:sp>
        <p:nvSpPr>
          <p:cNvPr id="37891" name="Content Placeholder 2"/>
          <p:cNvSpPr>
            <a:spLocks noGrp="1"/>
          </p:cNvSpPr>
          <p:nvPr>
            <p:ph idx="1"/>
          </p:nvPr>
        </p:nvSpPr>
        <p:spPr>
          <a:xfrm>
            <a:off x="621323" y="1986116"/>
            <a:ext cx="11406554" cy="4243862"/>
          </a:xfrm>
        </p:spPr>
        <p:txBody>
          <a:bodyPr>
            <a:noAutofit/>
          </a:bodyPr>
          <a:lstStyle/>
          <a:p>
            <a:pPr marL="452628" indent="-342900">
              <a:buClr>
                <a:schemeClr val="accent3"/>
              </a:buClr>
              <a:defRPr/>
            </a:pPr>
            <a:r>
              <a:rPr lang="en-US" sz="2000">
                <a:latin typeface="Calibri" pitchFamily="34" charset="0"/>
              </a:rPr>
              <a:t>October 17, 2023	Budget Kick-off Summit</a:t>
            </a:r>
          </a:p>
          <a:p>
            <a:pPr marL="365760" indent="-256032">
              <a:buClr>
                <a:schemeClr val="accent3"/>
              </a:buClr>
              <a:buFont typeface="Georgia"/>
              <a:buChar char="•"/>
              <a:defRPr/>
            </a:pPr>
            <a:r>
              <a:rPr lang="en-US" sz="2000">
                <a:latin typeface="Calibri" pitchFamily="34" charset="0"/>
              </a:rPr>
              <a:t>October 31		CAL 2024/FY2025 Goals &amp; Objectives</a:t>
            </a:r>
          </a:p>
          <a:p>
            <a:pPr marL="365760" indent="-256032">
              <a:buClr>
                <a:schemeClr val="accent3"/>
              </a:buClr>
              <a:buFont typeface="Georgia"/>
              <a:buChar char="•"/>
              <a:defRPr/>
            </a:pPr>
            <a:r>
              <a:rPr lang="en-US" sz="2000">
                <a:latin typeface="Calibri" pitchFamily="34" charset="0"/>
              </a:rPr>
              <a:t>November 22		FY2025 Operating and Capital Budget Requests to Town Manager</a:t>
            </a:r>
          </a:p>
          <a:p>
            <a:pPr marL="365760" indent="-256032">
              <a:buClr>
                <a:schemeClr val="accent3"/>
              </a:buClr>
              <a:buFont typeface="Georgia"/>
              <a:buChar char="•"/>
              <a:defRPr/>
            </a:pPr>
            <a:r>
              <a:rPr lang="en-US" sz="2000">
                <a:latin typeface="Calibri" pitchFamily="34" charset="0"/>
              </a:rPr>
              <a:t>December 15		Fiscal Articles to Town Manager</a:t>
            </a:r>
          </a:p>
          <a:p>
            <a:pPr marL="365760" indent="-256032">
              <a:buClr>
                <a:schemeClr val="accent3"/>
              </a:buClr>
              <a:buFont typeface="Georgia"/>
              <a:buChar char="•"/>
              <a:defRPr/>
            </a:pPr>
            <a:r>
              <a:rPr lang="en-US" sz="2000">
                <a:latin typeface="Calibri" pitchFamily="34" charset="0"/>
              </a:rPr>
              <a:t>January 16, 2024	MRSD Budget Request to Town Manager</a:t>
            </a:r>
          </a:p>
          <a:p>
            <a:pPr marL="365760" indent="-256032">
              <a:buClr>
                <a:schemeClr val="accent3"/>
              </a:buClr>
              <a:buFont typeface="Georgia"/>
              <a:buChar char="•"/>
              <a:defRPr/>
            </a:pPr>
            <a:r>
              <a:rPr lang="en-US" sz="2000">
                <a:latin typeface="Calibri" pitchFamily="34" charset="0"/>
              </a:rPr>
              <a:t>January 23</a:t>
            </a:r>
            <a:r>
              <a:rPr lang="en-US" sz="2000">
                <a:solidFill>
                  <a:srgbClr val="FF0000"/>
                </a:solidFill>
                <a:latin typeface="Calibri" pitchFamily="34" charset="0"/>
              </a:rPr>
              <a:t>	</a:t>
            </a:r>
            <a:r>
              <a:rPr lang="en-US" sz="2000">
                <a:latin typeface="Calibri" pitchFamily="34" charset="0"/>
              </a:rPr>
              <a:t>	Town Manager Recommended Budgets to Select Board /Finance 				                Committee	</a:t>
            </a:r>
          </a:p>
          <a:p>
            <a:pPr marL="365760" indent="-256032">
              <a:buClr>
                <a:schemeClr val="accent3"/>
              </a:buClr>
              <a:buFont typeface="Georgia"/>
              <a:buChar char="•"/>
              <a:defRPr/>
            </a:pPr>
            <a:r>
              <a:rPr lang="en-US" sz="2000">
                <a:latin typeface="Calibri" pitchFamily="34" charset="0"/>
              </a:rPr>
              <a:t>Oct 25 – Feb 20	Finance Committee Recommendation to Select Board</a:t>
            </a:r>
          </a:p>
          <a:p>
            <a:pPr marL="365760" indent="-256032">
              <a:buClr>
                <a:schemeClr val="accent3"/>
              </a:buClr>
              <a:buFont typeface="Georgia"/>
              <a:buChar char="•"/>
              <a:defRPr/>
            </a:pPr>
            <a:r>
              <a:rPr lang="en-US" sz="2000">
                <a:latin typeface="Calibri" pitchFamily="34" charset="0"/>
              </a:rPr>
              <a:t>February 27		Select Board Approved Budgets to FinCom</a:t>
            </a:r>
          </a:p>
          <a:p>
            <a:pPr marL="365760" indent="-256032">
              <a:buClr>
                <a:schemeClr val="accent3"/>
              </a:buClr>
              <a:buFont typeface="Georgia"/>
              <a:buChar char="•"/>
              <a:defRPr/>
            </a:pPr>
            <a:r>
              <a:rPr lang="en-US" sz="2000">
                <a:latin typeface="Calibri" pitchFamily="34" charset="0"/>
              </a:rPr>
              <a:t>March 15		Finance Committee Recommendations</a:t>
            </a:r>
          </a:p>
          <a:p>
            <a:pPr marL="365760" indent="-256032">
              <a:buClr>
                <a:schemeClr val="accent3"/>
              </a:buClr>
              <a:buFont typeface="Georgia"/>
              <a:buChar char="•"/>
              <a:defRPr/>
            </a:pPr>
            <a:r>
              <a:rPr lang="en-US" sz="2000">
                <a:latin typeface="Calibri" pitchFamily="34" charset="0"/>
              </a:rPr>
              <a:t>May 2024		Annual Town Meeting (determine by 12/31/23)</a:t>
            </a:r>
          </a:p>
          <a:p>
            <a:pPr marL="0" indent="0" algn="ctr">
              <a:buClr>
                <a:schemeClr val="accent3"/>
              </a:buClr>
              <a:buNone/>
              <a:defRPr/>
            </a:pPr>
            <a:endParaRPr lang="en-US" sz="2000">
              <a:latin typeface="Calibri" pitchFamily="34" charset="0"/>
            </a:endParaRPr>
          </a:p>
        </p:txBody>
      </p:sp>
      <p:sp>
        <p:nvSpPr>
          <p:cNvPr id="327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322EF7-24BD-4CA1-8D96-C93C32AE0A96}" type="slidenum">
              <a:rPr lang="en-US" altLang="en-US" sz="1400">
                <a:solidFill>
                  <a:srgbClr val="FFFFFF"/>
                </a:solidFill>
              </a:rPr>
              <a:pPr eaLnBrk="1" hangingPunct="1"/>
              <a:t>64</a:t>
            </a:fld>
            <a:endParaRPr lang="en-US" altLang="en-US" sz="1400">
              <a:solidFill>
                <a:srgbClr val="FFFFFF"/>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905" name="Rectangle 3790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Title 1"/>
          <p:cNvSpPr>
            <a:spLocks noGrp="1"/>
          </p:cNvSpPr>
          <p:nvPr>
            <p:ph type="title"/>
          </p:nvPr>
        </p:nvSpPr>
        <p:spPr>
          <a:xfrm>
            <a:off x="640080" y="325369"/>
            <a:ext cx="4368602" cy="1956841"/>
          </a:xfrm>
        </p:spPr>
        <p:txBody>
          <a:bodyPr anchor="b">
            <a:normAutofit fontScale="90000"/>
          </a:bodyPr>
          <a:lstStyle/>
          <a:p>
            <a:pPr algn="ctr" eaLnBrk="1" hangingPunct="1"/>
            <a:r>
              <a:rPr lang="en-US" altLang="en-US" sz="5400">
                <a:latin typeface="Calibri" pitchFamily="34" charset="0"/>
              </a:rPr>
              <a:t>Happy Retirement </a:t>
            </a:r>
            <a:br>
              <a:rPr lang="en-US" altLang="en-US" sz="5400">
                <a:latin typeface="Calibri" pitchFamily="34" charset="0"/>
              </a:rPr>
            </a:br>
            <a:r>
              <a:rPr lang="en-US" altLang="en-US" sz="5400">
                <a:latin typeface="Calibri" pitchFamily="34" charset="0"/>
              </a:rPr>
              <a:t>Alix! </a:t>
            </a:r>
          </a:p>
        </p:txBody>
      </p:sp>
      <p:sp>
        <p:nvSpPr>
          <p:cNvPr id="3790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1" name="Content Placeholder 2"/>
          <p:cNvSpPr>
            <a:spLocks noGrp="1"/>
          </p:cNvSpPr>
          <p:nvPr>
            <p:ph idx="1"/>
          </p:nvPr>
        </p:nvSpPr>
        <p:spPr>
          <a:xfrm>
            <a:off x="640080" y="2872899"/>
            <a:ext cx="4243589" cy="3320668"/>
          </a:xfrm>
        </p:spPr>
        <p:txBody>
          <a:bodyPr>
            <a:normAutofit lnSpcReduction="10000"/>
          </a:bodyPr>
          <a:lstStyle/>
          <a:p>
            <a:pPr marL="452628" indent="-342900">
              <a:buClr>
                <a:schemeClr val="accent3"/>
              </a:buClr>
              <a:defRPr/>
            </a:pPr>
            <a:r>
              <a:rPr lang="en-US" sz="2400">
                <a:latin typeface="Calibri" pitchFamily="34" charset="0"/>
              </a:rPr>
              <a:t>October 19, 2023 - Alix sets sail for retirement.</a:t>
            </a:r>
          </a:p>
          <a:p>
            <a:pPr marL="452628" indent="-342900">
              <a:buClr>
                <a:schemeClr val="accent3"/>
              </a:buClr>
              <a:defRPr/>
            </a:pPr>
            <a:r>
              <a:rPr lang="en-US" sz="2400">
                <a:solidFill>
                  <a:srgbClr val="000000"/>
                </a:solidFill>
                <a:effectLst/>
                <a:ea typeface="Times New Roman" panose="02020603050405020304" pitchFamily="18" charset="0"/>
              </a:rPr>
              <a:t>For more than 13 years, Alix adapted and excelled. Much like a seasoned sailor navigating changing tides, Alix has been the financial anchor that held our town together through the seasons.  </a:t>
            </a:r>
            <a:endParaRPr lang="en-US" sz="2400">
              <a:effectLst/>
              <a:ea typeface="Calibri" panose="020F0502020204030204" pitchFamily="34" charset="0"/>
            </a:endParaRPr>
          </a:p>
          <a:p>
            <a:pPr marL="452628" indent="-342900">
              <a:buClr>
                <a:schemeClr val="accent3"/>
              </a:buClr>
              <a:defRPr/>
            </a:pPr>
            <a:endParaRPr lang="en-US" sz="2200">
              <a:latin typeface="Calibri" pitchFamily="34" charset="0"/>
            </a:endParaRPr>
          </a:p>
          <a:p>
            <a:pPr marL="452628" indent="-342900">
              <a:buClr>
                <a:schemeClr val="accent3"/>
              </a:buClr>
              <a:defRPr/>
            </a:pPr>
            <a:endParaRPr lang="en-US" sz="2200">
              <a:latin typeface="Calibri" pitchFamily="34" charset="0"/>
            </a:endParaRPr>
          </a:p>
          <a:p>
            <a:pPr marL="0" indent="0">
              <a:buClr>
                <a:schemeClr val="accent3"/>
              </a:buClr>
              <a:buNone/>
              <a:defRPr/>
            </a:pPr>
            <a:endParaRPr lang="en-US" sz="2200">
              <a:latin typeface="Calibri" pitchFamily="34" charset="0"/>
            </a:endParaRPr>
          </a:p>
        </p:txBody>
      </p:sp>
      <p:pic>
        <p:nvPicPr>
          <p:cNvPr id="3" name="Picture 2" descr="A group of sailboats on water&#10;&#10;Description automatically generated">
            <a:extLst>
              <a:ext uri="{FF2B5EF4-FFF2-40B4-BE49-F238E27FC236}">
                <a16:creationId xmlns:a16="http://schemas.microsoft.com/office/drawing/2014/main" id="{8641D250-E34E-B3B3-6714-82973BC666CA}"/>
              </a:ext>
            </a:extLst>
          </p:cNvPr>
          <p:cNvPicPr>
            <a:picLocks noChangeAspect="1"/>
          </p:cNvPicPr>
          <p:nvPr/>
        </p:nvPicPr>
        <p:blipFill rotWithShape="1">
          <a:blip r:embed="rId3">
            <a:extLst>
              <a:ext uri="{28A0092B-C50C-407E-A947-70E740481C1C}">
                <a14:useLocalDpi xmlns:a14="http://schemas.microsoft.com/office/drawing/2010/main" val="0"/>
              </a:ext>
            </a:extLst>
          </a:blip>
          <a:srcRect l="12386" r="1238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2773" name="Slide Number Placeholder 4"/>
          <p:cNvSpPr>
            <a:spLocks noGrp="1"/>
          </p:cNvSpPr>
          <p:nvPr>
            <p:ph type="sldNum" sz="quarter" idx="12"/>
          </p:nvPr>
        </p:nvSpPr>
        <p:spPr bwMode="auto">
          <a:xfrm>
            <a:off x="10439400" y="6356350"/>
            <a:ext cx="914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pPr>
            <a:fld id="{5E322EF7-24BD-4CA1-8D96-C93C32AE0A96}" type="slidenum">
              <a:rPr lang="en-US" altLang="en-US">
                <a:solidFill>
                  <a:srgbClr val="FFFFFF"/>
                </a:solidFill>
              </a:rPr>
              <a:pPr eaLnBrk="1" hangingPunct="1">
                <a:spcAft>
                  <a:spcPts val="600"/>
                </a:spcAft>
              </a:pPr>
              <a:t>65</a:t>
            </a:fld>
            <a:endParaRPr lang="en-US" altLang="en-US">
              <a:solidFill>
                <a:srgbClr val="FFFFFF"/>
              </a:solidFill>
            </a:endParaRPr>
          </a:p>
        </p:txBody>
      </p:sp>
    </p:spTree>
    <p:extLst>
      <p:ext uri="{BB962C8B-B14F-4D97-AF65-F5344CB8AC3E}">
        <p14:creationId xmlns:p14="http://schemas.microsoft.com/office/powerpoint/2010/main" val="41854477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A222-D4E1-A378-E08E-DF29855853AD}"/>
              </a:ext>
            </a:extLst>
          </p:cNvPr>
          <p:cNvSpPr>
            <a:spLocks noGrp="1"/>
          </p:cNvSpPr>
          <p:nvPr>
            <p:ph type="title"/>
          </p:nvPr>
        </p:nvSpPr>
        <p:spPr/>
        <p:txBody>
          <a:bodyPr/>
          <a:lstStyle/>
          <a:p>
            <a:pPr algn="ctr"/>
            <a:r>
              <a:rPr lang="en-US" i="1"/>
              <a:t>Questions/Discussion</a:t>
            </a:r>
          </a:p>
        </p:txBody>
      </p:sp>
      <p:sp>
        <p:nvSpPr>
          <p:cNvPr id="3" name="Text Placeholder 2">
            <a:extLst>
              <a:ext uri="{FF2B5EF4-FFF2-40B4-BE49-F238E27FC236}">
                <a16:creationId xmlns:a16="http://schemas.microsoft.com/office/drawing/2014/main" id="{B51EF3CB-9F96-5FB9-974A-6E40D942D3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03270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E5C6-F3F8-40AA-AC64-40ABF4B8287A}"/>
              </a:ext>
            </a:extLst>
          </p:cNvPr>
          <p:cNvSpPr>
            <a:spLocks noGrp="1"/>
          </p:cNvSpPr>
          <p:nvPr>
            <p:ph type="title"/>
          </p:nvPr>
        </p:nvSpPr>
        <p:spPr>
          <a:xfrm>
            <a:off x="831850" y="1484672"/>
            <a:ext cx="10515600" cy="953728"/>
          </a:xfrm>
        </p:spPr>
        <p:txBody>
          <a:bodyPr>
            <a:normAutofit/>
          </a:bodyPr>
          <a:lstStyle/>
          <a:p>
            <a:pPr algn="ctr"/>
            <a:r>
              <a:rPr lang="en-US" altLang="en-US">
                <a:solidFill>
                  <a:srgbClr val="000099"/>
                </a:solidFill>
              </a:rPr>
              <a:t>FY2024 Educational Assessments</a:t>
            </a:r>
            <a:endParaRPr lang="en-US"/>
          </a:p>
        </p:txBody>
      </p:sp>
      <p:sp>
        <p:nvSpPr>
          <p:cNvPr id="3" name="Text Placeholder 2">
            <a:extLst>
              <a:ext uri="{FF2B5EF4-FFF2-40B4-BE49-F238E27FC236}">
                <a16:creationId xmlns:a16="http://schemas.microsoft.com/office/drawing/2014/main" id="{5683ED9B-DDBA-4639-A947-C9E091E2AC66}"/>
              </a:ext>
            </a:extLst>
          </p:cNvPr>
          <p:cNvSpPr>
            <a:spLocks noGrp="1"/>
          </p:cNvSpPr>
          <p:nvPr>
            <p:ph type="body" idx="1"/>
          </p:nvPr>
        </p:nvSpPr>
        <p:spPr>
          <a:xfrm>
            <a:off x="831850" y="2438400"/>
            <a:ext cx="10515600" cy="3651251"/>
          </a:xfrm>
        </p:spPr>
        <p:txBody>
          <a:bodyPr>
            <a:normAutofit/>
          </a:bodyPr>
          <a:lstStyle/>
          <a:p>
            <a:pPr marL="383223" indent="-246380" eaLnBrk="1" fontAlgn="auto" hangingPunct="1">
              <a:spcAft>
                <a:spcPts val="0"/>
              </a:spcAft>
              <a:buFont typeface="Georgia"/>
              <a:buChar char="▫"/>
              <a:defRPr/>
            </a:pPr>
            <a:r>
              <a:rPr lang="en-US" altLang="en-US" sz="3000">
                <a:solidFill>
                  <a:schemeClr val="tx1"/>
                </a:solidFill>
                <a:cs typeface="Calibri"/>
              </a:rPr>
              <a:t>MRSD	$9,710,449</a:t>
            </a:r>
          </a:p>
          <a:p>
            <a:pPr marL="657860" lvl="1" indent="-246380" eaLnBrk="1" fontAlgn="auto" hangingPunct="1">
              <a:spcAft>
                <a:spcPts val="0"/>
              </a:spcAft>
              <a:buFont typeface="Georgia"/>
              <a:buChar char="▫"/>
              <a:defRPr/>
            </a:pPr>
            <a:r>
              <a:rPr lang="en-US" altLang="en-US" sz="2600">
                <a:solidFill>
                  <a:srgbClr val="002060"/>
                </a:solidFill>
                <a:cs typeface="Calibri"/>
              </a:rPr>
              <a:t>Based on Amended Regional Agreement </a:t>
            </a:r>
          </a:p>
          <a:p>
            <a:pPr marL="657860" lvl="1" indent="-246380" eaLnBrk="1" fontAlgn="auto" hangingPunct="1">
              <a:spcAft>
                <a:spcPts val="0"/>
              </a:spcAft>
              <a:buFont typeface="Georgia"/>
              <a:buChar char="▫"/>
              <a:defRPr/>
            </a:pPr>
            <a:r>
              <a:rPr lang="en-US" altLang="en-US" sz="2600">
                <a:solidFill>
                  <a:srgbClr val="002060"/>
                </a:solidFill>
                <a:cs typeface="Calibri"/>
              </a:rPr>
              <a:t>Chatham Elementary School - $777,842 included in amount</a:t>
            </a:r>
          </a:p>
          <a:p>
            <a:pPr marL="657860" lvl="1" indent="-246380" eaLnBrk="1" fontAlgn="auto" hangingPunct="1">
              <a:spcAft>
                <a:spcPts val="0"/>
              </a:spcAft>
              <a:buFont typeface="Georgia"/>
              <a:buChar char="▫"/>
              <a:defRPr/>
            </a:pPr>
            <a:endParaRPr lang="en-US" altLang="en-US" sz="2400">
              <a:solidFill>
                <a:schemeClr val="tx1"/>
              </a:solidFill>
              <a:cs typeface="Calibri"/>
            </a:endParaRPr>
          </a:p>
          <a:p>
            <a:pPr marL="383223" indent="-246380" eaLnBrk="1" fontAlgn="auto" hangingPunct="1">
              <a:spcAft>
                <a:spcPts val="0"/>
              </a:spcAft>
              <a:buFont typeface="Georgia"/>
              <a:buChar char="▫"/>
              <a:defRPr/>
            </a:pPr>
            <a:r>
              <a:rPr lang="en-US" altLang="en-US" sz="3000">
                <a:solidFill>
                  <a:schemeClr val="tx1"/>
                </a:solidFill>
                <a:cs typeface="Calibri"/>
              </a:rPr>
              <a:t>CCRTHS  $367,786</a:t>
            </a:r>
          </a:p>
          <a:p>
            <a:pPr marL="657860" lvl="1" indent="-246380" eaLnBrk="1" fontAlgn="auto" hangingPunct="1">
              <a:spcAft>
                <a:spcPts val="0"/>
              </a:spcAft>
              <a:buFont typeface="Georgia"/>
              <a:buChar char="▫"/>
              <a:defRPr/>
            </a:pPr>
            <a:r>
              <a:rPr lang="en-US" altLang="en-US" sz="2600">
                <a:solidFill>
                  <a:srgbClr val="002060"/>
                </a:solidFill>
                <a:cs typeface="Calibri"/>
              </a:rPr>
              <a:t>Includes Debt Service</a:t>
            </a:r>
          </a:p>
          <a:p>
            <a:pPr marL="657860" lvl="1" indent="-246380" eaLnBrk="1" fontAlgn="auto" hangingPunct="1">
              <a:spcAft>
                <a:spcPts val="0"/>
              </a:spcAft>
              <a:buFont typeface="Georgia"/>
              <a:buChar char="▫"/>
              <a:defRPr/>
            </a:pPr>
            <a:r>
              <a:rPr lang="en-US" altLang="en-US" sz="2600">
                <a:solidFill>
                  <a:srgbClr val="002060"/>
                </a:solidFill>
                <a:cs typeface="Calibri"/>
              </a:rPr>
              <a:t>Increase in Chatham Students (+1)</a:t>
            </a:r>
          </a:p>
        </p:txBody>
      </p:sp>
    </p:spTree>
    <p:extLst>
      <p:ext uri="{BB962C8B-B14F-4D97-AF65-F5344CB8AC3E}">
        <p14:creationId xmlns:p14="http://schemas.microsoft.com/office/powerpoint/2010/main" val="15423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E686-B746-462A-AD82-A62370DC4E54}"/>
              </a:ext>
            </a:extLst>
          </p:cNvPr>
          <p:cNvSpPr>
            <a:spLocks noGrp="1"/>
          </p:cNvSpPr>
          <p:nvPr>
            <p:ph type="title"/>
          </p:nvPr>
        </p:nvSpPr>
        <p:spPr>
          <a:xfrm>
            <a:off x="831850" y="1709738"/>
            <a:ext cx="10515600" cy="935139"/>
          </a:xfrm>
        </p:spPr>
        <p:txBody>
          <a:bodyPr/>
          <a:lstStyle/>
          <a:p>
            <a:r>
              <a:rPr lang="en-US" altLang="en-US">
                <a:solidFill>
                  <a:srgbClr val="000099"/>
                </a:solidFill>
              </a:rPr>
              <a:t>FY2024 Tax Rate</a:t>
            </a:r>
            <a:endParaRPr lang="en-US"/>
          </a:p>
        </p:txBody>
      </p:sp>
      <p:sp>
        <p:nvSpPr>
          <p:cNvPr id="3" name="Text Placeholder 2">
            <a:extLst>
              <a:ext uri="{FF2B5EF4-FFF2-40B4-BE49-F238E27FC236}">
                <a16:creationId xmlns:a16="http://schemas.microsoft.com/office/drawing/2014/main" id="{2C608A0C-3982-4295-976E-EA05FED28A8B}"/>
              </a:ext>
            </a:extLst>
          </p:cNvPr>
          <p:cNvSpPr>
            <a:spLocks noGrp="1"/>
          </p:cNvSpPr>
          <p:nvPr>
            <p:ph type="body" idx="1"/>
          </p:nvPr>
        </p:nvSpPr>
        <p:spPr>
          <a:xfrm>
            <a:off x="831850" y="2713703"/>
            <a:ext cx="10515600" cy="3375947"/>
          </a:xfrm>
        </p:spPr>
        <p:txBody>
          <a:bodyPr>
            <a:normAutofit fontScale="92500" lnSpcReduction="20000"/>
          </a:bodyPr>
          <a:lstStyle/>
          <a:p>
            <a:pPr marL="365760" indent="-255905" eaLnBrk="1" fontAlgn="auto" hangingPunct="1">
              <a:spcAft>
                <a:spcPts val="0"/>
              </a:spcAft>
              <a:buClr>
                <a:schemeClr val="accent3"/>
              </a:buClr>
              <a:buFont typeface="Georgia"/>
              <a:buChar char="•"/>
              <a:defRPr/>
            </a:pPr>
            <a:r>
              <a:rPr lang="en-US" altLang="en-US" sz="3000">
                <a:solidFill>
                  <a:schemeClr val="tx1"/>
                </a:solidFill>
                <a:cs typeface="Calibri"/>
              </a:rPr>
              <a:t>Value of Chatham – increase 17.06%</a:t>
            </a:r>
            <a:endParaRPr lang="en-US" sz="3000">
              <a:solidFill>
                <a:schemeClr val="tx1"/>
              </a:solidFill>
              <a:cs typeface="Calibri"/>
            </a:endParaRPr>
          </a:p>
          <a:p>
            <a:pPr marL="657860" lvl="1" indent="-246380" eaLnBrk="1" fontAlgn="auto" hangingPunct="1">
              <a:spcAft>
                <a:spcPts val="0"/>
              </a:spcAft>
              <a:buFont typeface="Georgia"/>
              <a:buChar char="▫"/>
              <a:defRPr/>
            </a:pPr>
            <a:r>
              <a:rPr lang="en-US" altLang="en-US" sz="2600">
                <a:solidFill>
                  <a:srgbClr val="000076"/>
                </a:solidFill>
                <a:cs typeface="Calibri"/>
              </a:rPr>
              <a:t>FY2024	$11,609,947,760</a:t>
            </a:r>
          </a:p>
          <a:p>
            <a:pPr marL="657860" lvl="1" indent="-246380" eaLnBrk="1" fontAlgn="auto" hangingPunct="1">
              <a:spcAft>
                <a:spcPts val="0"/>
              </a:spcAft>
              <a:buFont typeface="Georgia"/>
              <a:buChar char="▫"/>
              <a:defRPr/>
            </a:pPr>
            <a:r>
              <a:rPr lang="en-US" altLang="en-US" sz="2600">
                <a:solidFill>
                  <a:srgbClr val="000076"/>
                </a:solidFill>
                <a:cs typeface="Calibri"/>
              </a:rPr>
              <a:t>FY2023	 $ 9,917,611,890</a:t>
            </a:r>
          </a:p>
          <a:p>
            <a:pPr marL="657860" lvl="1" indent="-246380" eaLnBrk="1" fontAlgn="auto" hangingPunct="1">
              <a:spcAft>
                <a:spcPts val="0"/>
              </a:spcAft>
              <a:buFont typeface="Georgia"/>
              <a:buChar char="▫"/>
              <a:defRPr/>
            </a:pPr>
            <a:r>
              <a:rPr lang="en-US" altLang="en-US" sz="2600">
                <a:solidFill>
                  <a:srgbClr val="000076"/>
                </a:solidFill>
                <a:cs typeface="Calibri"/>
              </a:rPr>
              <a:t>FY2022  	 $ 8,234,003,960</a:t>
            </a:r>
          </a:p>
          <a:p>
            <a:pPr marL="411480" lvl="1" indent="0" eaLnBrk="1" fontAlgn="auto" hangingPunct="1">
              <a:spcAft>
                <a:spcPts val="0"/>
              </a:spcAft>
              <a:buNone/>
              <a:defRPr/>
            </a:pPr>
            <a:endParaRPr lang="en-US" sz="2600">
              <a:solidFill>
                <a:srgbClr val="000076"/>
              </a:solidFill>
              <a:cs typeface="Calibri"/>
            </a:endParaRPr>
          </a:p>
          <a:p>
            <a:pPr marL="576580" indent="-457200" eaLnBrk="1" fontAlgn="auto" hangingPunct="1">
              <a:spcAft>
                <a:spcPts val="0"/>
              </a:spcAft>
              <a:buFont typeface="Arial" panose="020B0604020202020204" pitchFamily="34" charset="0"/>
              <a:buChar char="•"/>
              <a:defRPr/>
            </a:pPr>
            <a:r>
              <a:rPr lang="en-US" altLang="en-US" sz="3000">
                <a:solidFill>
                  <a:schemeClr val="tx1"/>
                </a:solidFill>
                <a:cs typeface="Calibri"/>
              </a:rPr>
              <a:t>Tax Rate -  decrease of 7.99%</a:t>
            </a:r>
          </a:p>
          <a:p>
            <a:pPr marL="657860" lvl="1" indent="-246380" eaLnBrk="1" fontAlgn="auto" hangingPunct="1">
              <a:spcAft>
                <a:spcPts val="0"/>
              </a:spcAft>
              <a:buFont typeface="Georgia"/>
              <a:buChar char="▫"/>
              <a:defRPr/>
            </a:pPr>
            <a:r>
              <a:rPr lang="en-US" altLang="en-US" sz="2600">
                <a:solidFill>
                  <a:srgbClr val="000076"/>
                </a:solidFill>
                <a:cs typeface="Calibri"/>
              </a:rPr>
              <a:t>FY2024  $3.57</a:t>
            </a:r>
          </a:p>
          <a:p>
            <a:pPr marL="657860" lvl="1" indent="-246380" eaLnBrk="1" fontAlgn="auto" hangingPunct="1">
              <a:spcAft>
                <a:spcPts val="0"/>
              </a:spcAft>
              <a:buFont typeface="Georgia"/>
              <a:buChar char="▫"/>
              <a:defRPr/>
            </a:pPr>
            <a:r>
              <a:rPr lang="en-US" altLang="en-US" sz="2600">
                <a:solidFill>
                  <a:srgbClr val="000076"/>
                </a:solidFill>
                <a:cs typeface="Calibri"/>
              </a:rPr>
              <a:t>FY2023  $3.88</a:t>
            </a:r>
          </a:p>
          <a:p>
            <a:pPr marL="657860" lvl="1" indent="-246380">
              <a:spcAft>
                <a:spcPts val="0"/>
              </a:spcAft>
              <a:buFont typeface="Georgia"/>
              <a:buChar char="▫"/>
              <a:defRPr/>
            </a:pPr>
            <a:r>
              <a:rPr lang="en-US" altLang="en-US" sz="2600">
                <a:solidFill>
                  <a:srgbClr val="000076"/>
                </a:solidFill>
                <a:cs typeface="Calibri"/>
              </a:rPr>
              <a:t>FY2022  $4.62</a:t>
            </a:r>
            <a:endParaRPr lang="en-US" sz="2600">
              <a:solidFill>
                <a:srgbClr val="000076"/>
              </a:solidFill>
            </a:endParaRPr>
          </a:p>
          <a:p>
            <a:pPr marL="411480" lvl="1" indent="0" eaLnBrk="1" fontAlgn="auto" hangingPunct="1">
              <a:spcAft>
                <a:spcPts val="0"/>
              </a:spcAft>
              <a:buNone/>
              <a:defRPr/>
            </a:pPr>
            <a:endParaRPr lang="en-US" altLang="en-US" sz="2600">
              <a:solidFill>
                <a:srgbClr val="000076"/>
              </a:solidFill>
              <a:cs typeface="Calibri"/>
            </a:endParaRPr>
          </a:p>
          <a:p>
            <a:endParaRPr lang="en-US">
              <a:solidFill>
                <a:schemeClr val="tx2"/>
              </a:solidFill>
            </a:endParaRPr>
          </a:p>
        </p:txBody>
      </p:sp>
    </p:spTree>
    <p:extLst>
      <p:ext uri="{BB962C8B-B14F-4D97-AF65-F5344CB8AC3E}">
        <p14:creationId xmlns:p14="http://schemas.microsoft.com/office/powerpoint/2010/main" val="227234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1FBC-5C7C-4E88-A91F-15488D2ADFE7}"/>
              </a:ext>
            </a:extLst>
          </p:cNvPr>
          <p:cNvSpPr>
            <a:spLocks noGrp="1"/>
          </p:cNvSpPr>
          <p:nvPr>
            <p:ph type="title"/>
          </p:nvPr>
        </p:nvSpPr>
        <p:spPr>
          <a:xfrm>
            <a:off x="838200" y="1368304"/>
            <a:ext cx="10515600" cy="1325563"/>
          </a:xfrm>
        </p:spPr>
        <p:txBody>
          <a:bodyPr/>
          <a:lstStyle/>
          <a:p>
            <a:r>
              <a:rPr lang="en-US">
                <a:solidFill>
                  <a:srgbClr val="000099"/>
                </a:solidFill>
              </a:rPr>
              <a:t>2024 Budget Drivers</a:t>
            </a:r>
            <a:endParaRPr lang="en-US" b="1">
              <a:latin typeface="+mn-lt"/>
            </a:endParaRPr>
          </a:p>
        </p:txBody>
      </p:sp>
      <p:sp>
        <p:nvSpPr>
          <p:cNvPr id="3" name="Content Placeholder 2">
            <a:extLst>
              <a:ext uri="{FF2B5EF4-FFF2-40B4-BE49-F238E27FC236}">
                <a16:creationId xmlns:a16="http://schemas.microsoft.com/office/drawing/2014/main" id="{3A621D62-0768-44C3-89B1-52B30DD0863A}"/>
              </a:ext>
            </a:extLst>
          </p:cNvPr>
          <p:cNvSpPr>
            <a:spLocks noGrp="1"/>
          </p:cNvSpPr>
          <p:nvPr>
            <p:ph idx="1"/>
          </p:nvPr>
        </p:nvSpPr>
        <p:spPr>
          <a:xfrm>
            <a:off x="838200" y="2448233"/>
            <a:ext cx="10515600" cy="3757260"/>
          </a:xfrm>
        </p:spPr>
        <p:txBody>
          <a:bodyPr>
            <a:normAutofit/>
          </a:bodyPr>
          <a:lstStyle/>
          <a:p>
            <a:pPr fontAlgn="t">
              <a:spcBef>
                <a:spcPts val="0"/>
              </a:spcBef>
            </a:pPr>
            <a:r>
              <a:rPr lang="en-US" i="0" u="none" strike="noStrike" kern="1200">
                <a:effectLst/>
              </a:rPr>
              <a:t>Co</a:t>
            </a:r>
            <a:r>
              <a:rPr lang="en-US" b="0" i="0" u="none" strike="noStrike" kern="1200">
                <a:effectLst/>
              </a:rPr>
              <a:t>ntractual</a:t>
            </a:r>
            <a:r>
              <a:rPr lang="en-US" b="0" i="0" u="none" strike="noStrike" kern="1200">
                <a:solidFill>
                  <a:srgbClr val="292934"/>
                </a:solidFill>
                <a:effectLst/>
              </a:rPr>
              <a:t> Obligations				$923,690</a:t>
            </a:r>
            <a:endParaRPr lang="en-US" b="0" i="0" u="none" strike="noStrike">
              <a:effectLst/>
            </a:endParaRPr>
          </a:p>
          <a:p>
            <a:pPr lvl="1" fontAlgn="t">
              <a:spcBef>
                <a:spcPts val="0"/>
              </a:spcBef>
              <a:buFont typeface="Courier New" panose="02070309020205020404" pitchFamily="49" charset="0"/>
              <a:buChar char="o"/>
            </a:pPr>
            <a:r>
              <a:rPr lang="en-US" sz="2200" b="0" i="0" u="none" strike="noStrike" kern="1200">
                <a:solidFill>
                  <a:srgbClr val="292934"/>
                </a:solidFill>
                <a:effectLst/>
              </a:rPr>
              <a:t>W&amp;S Operations, SEMASS, Custodial Services, Technology, etc.</a:t>
            </a:r>
          </a:p>
          <a:p>
            <a:pPr marL="457200" lvl="1" indent="0" fontAlgn="t">
              <a:spcBef>
                <a:spcPts val="0"/>
              </a:spcBef>
              <a:buNone/>
            </a:pPr>
            <a:endParaRPr lang="en-US" sz="2000" b="0" i="0" u="none" strike="noStrike">
              <a:effectLst/>
            </a:endParaRPr>
          </a:p>
          <a:p>
            <a:pPr marL="0" algn="l" rtl="0" eaLnBrk="1" fontAlgn="t" latinLnBrk="0" hangingPunct="1">
              <a:spcBef>
                <a:spcPts val="0"/>
              </a:spcBef>
              <a:spcAft>
                <a:spcPts val="0"/>
              </a:spcAft>
            </a:pPr>
            <a:r>
              <a:rPr lang="en-US" b="0" i="0" u="none" strike="noStrike" kern="1200">
                <a:solidFill>
                  <a:srgbClr val="292934"/>
                </a:solidFill>
                <a:effectLst/>
              </a:rPr>
              <a:t>Salaries &amp; Wages – includes 8.5 FTEs		$593,355</a:t>
            </a:r>
            <a:endParaRPr lang="en-US" b="0" i="0" u="none" strike="noStrike">
              <a:effectLst/>
            </a:endParaRPr>
          </a:p>
          <a:p>
            <a:pPr marL="457200" lvl="1" fontAlgn="t">
              <a:spcBef>
                <a:spcPts val="0"/>
              </a:spcBef>
            </a:pPr>
            <a:r>
              <a:rPr lang="en-US" sz="2200" b="0" i="0" u="none" strike="noStrike" kern="1200">
                <a:solidFill>
                  <a:srgbClr val="292934"/>
                </a:solidFill>
                <a:effectLst/>
              </a:rPr>
              <a:t>2 LISCWs, HR Assistant, DPW Admin, </a:t>
            </a:r>
            <a:r>
              <a:rPr lang="en-US" sz="2200">
                <a:solidFill>
                  <a:srgbClr val="292934"/>
                </a:solidFill>
              </a:rPr>
              <a:t>Housing/</a:t>
            </a:r>
            <a:r>
              <a:rPr lang="en-US" sz="2200" b="0" i="0" u="none" strike="noStrike" kern="1200">
                <a:solidFill>
                  <a:srgbClr val="292934"/>
                </a:solidFill>
                <a:effectLst/>
              </a:rPr>
              <a:t>Health Inspector, Heavy Equip. Operator, Gate Guard, Cemetery Admin (from p/t), p/t Admin (HR), p/t Admin (Town Clerk), </a:t>
            </a:r>
          </a:p>
          <a:p>
            <a:pPr marL="0" indent="0" algn="l" rtl="0" eaLnBrk="1" fontAlgn="t" latinLnBrk="0" hangingPunct="1">
              <a:spcBef>
                <a:spcPts val="0"/>
              </a:spcBef>
              <a:spcAft>
                <a:spcPts val="0"/>
              </a:spcAft>
              <a:buNone/>
            </a:pPr>
            <a:endParaRPr lang="en-US" sz="2400" b="0" i="0" u="none" strike="noStrike">
              <a:effectLst/>
            </a:endParaRPr>
          </a:p>
          <a:p>
            <a:pPr marL="0" algn="l" rtl="0" eaLnBrk="1" fontAlgn="t" latinLnBrk="0" hangingPunct="1">
              <a:spcBef>
                <a:spcPts val="0"/>
              </a:spcBef>
              <a:spcAft>
                <a:spcPts val="0"/>
              </a:spcAft>
            </a:pPr>
            <a:r>
              <a:rPr lang="en-US" b="0" i="0" u="none" strike="noStrike" kern="1200">
                <a:solidFill>
                  <a:srgbClr val="292934"/>
                </a:solidFill>
                <a:effectLst/>
              </a:rPr>
              <a:t>Education – Chatham Elementary School</a:t>
            </a:r>
            <a:r>
              <a:rPr lang="en-US">
                <a:solidFill>
                  <a:srgbClr val="292934"/>
                </a:solidFill>
              </a:rPr>
              <a:t>	</a:t>
            </a:r>
            <a:r>
              <a:rPr lang="en-US" b="0" i="0" u="none" strike="noStrike" kern="1200">
                <a:solidFill>
                  <a:srgbClr val="292934"/>
                </a:solidFill>
                <a:effectLst/>
              </a:rPr>
              <a:t>$777,842</a:t>
            </a:r>
            <a:endParaRPr lang="en-US" b="0" i="0" u="none" strike="noStrike">
              <a:effectLst/>
            </a:endParaRPr>
          </a:p>
          <a:p>
            <a:pPr marL="457200" lvl="1" fontAlgn="t">
              <a:spcBef>
                <a:spcPts val="0"/>
              </a:spcBef>
            </a:pPr>
            <a:r>
              <a:rPr lang="en-US" sz="2200" b="0" i="0" u="none" strike="noStrike" kern="1200">
                <a:solidFill>
                  <a:srgbClr val="292934"/>
                </a:solidFill>
                <a:effectLst/>
              </a:rPr>
              <a:t>Chatham funds CES at 100%; amendment to Regional Agreement</a:t>
            </a:r>
            <a:endParaRPr lang="en-US" sz="2200" b="0" i="0" u="none" strike="noStrike">
              <a:effectLst/>
            </a:endParaRPr>
          </a:p>
          <a:p>
            <a:pPr marL="0" indent="0">
              <a:buNone/>
            </a:pPr>
            <a:endParaRPr lang="en-US" sz="2800">
              <a:solidFill>
                <a:schemeClr val="tx2">
                  <a:lumMod val="75000"/>
                </a:schemeClr>
              </a:solidFill>
              <a:ea typeface="Calibri" pitchFamily="34" charset="0"/>
              <a:cs typeface="Calibri" pitchFamily="34" charset="0"/>
            </a:endParaRPr>
          </a:p>
          <a:p>
            <a:pPr marL="0" indent="0">
              <a:buNone/>
            </a:pPr>
            <a:endParaRPr lang="en-US"/>
          </a:p>
        </p:txBody>
      </p:sp>
    </p:spTree>
    <p:extLst>
      <p:ext uri="{BB962C8B-B14F-4D97-AF65-F5344CB8AC3E}">
        <p14:creationId xmlns:p14="http://schemas.microsoft.com/office/powerpoint/2010/main" val="1832343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8BC4B66A0ACB44862A76324EDA14AF" ma:contentTypeVersion="14" ma:contentTypeDescription="Create a new document." ma:contentTypeScope="" ma:versionID="a8b600ca44e856c779fdcd61e220971b">
  <xsd:schema xmlns:xsd="http://www.w3.org/2001/XMLSchema" xmlns:xs="http://www.w3.org/2001/XMLSchema" xmlns:p="http://schemas.microsoft.com/office/2006/metadata/properties" xmlns:ns2="b46c613c-9259-4cb6-934b-3c311a0baaa8" xmlns:ns3="db102c59-d141-4f21-b183-034fbfacdbf3" targetNamespace="http://schemas.microsoft.com/office/2006/metadata/properties" ma:root="true" ma:fieldsID="cc3366d4fc9d967ed8b48d947cfb1ae3" ns2:_="" ns3:_="">
    <xsd:import namespace="b46c613c-9259-4cb6-934b-3c311a0baaa8"/>
    <xsd:import namespace="db102c59-d141-4f21-b183-034fbfacdb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c613c-9259-4cb6-934b-3c311a0baa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4662817-c3c2-4380-b589-869a231835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102c59-d141-4f21-b183-034fbfacdb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5f17c7b-ac6b-4659-a627-b2adb63be025}" ma:internalName="TaxCatchAll" ma:showField="CatchAllData" ma:web="db102c59-d141-4f21-b183-034fbfacdb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b102c59-d141-4f21-b183-034fbfacdbf3">
      <UserInfo>
        <DisplayName>Kathleen  Donovan</DisplayName>
        <AccountId>53</AccountId>
        <AccountType/>
      </UserInfo>
      <UserInfo>
        <DisplayName>Jill Goldsmith</DisplayName>
        <AccountId>12</AccountId>
        <AccountType/>
      </UserInfo>
      <UserInfo>
        <DisplayName>Megan  Downey</DisplayName>
        <AccountId>42</AccountId>
        <AccountType/>
      </UserInfo>
      <UserInfo>
        <DisplayName>Carrie Mazerolle</DisplayName>
        <AccountId>379</AccountId>
        <AccountType/>
      </UserInfo>
      <UserInfo>
        <DisplayName>Alix Heilala</DisplayName>
        <AccountId>20</AccountId>
        <AccountType/>
      </UserInfo>
    </SharedWithUsers>
    <TaxCatchAll xmlns="db102c59-d141-4f21-b183-034fbfacdbf3" xsi:nil="true"/>
    <lcf76f155ced4ddcb4097134ff3c332f xmlns="b46c613c-9259-4cb6-934b-3c311a0baaa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5F6ED2-4E29-49DC-9ABC-B3B9F55CB1A3}">
  <ds:schemaRefs>
    <ds:schemaRef ds:uri="b46c613c-9259-4cb6-934b-3c311a0baaa8"/>
    <ds:schemaRef ds:uri="db102c59-d141-4f21-b183-034fbfacdb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0F61A93-0DAD-4E69-90D7-AB0DC9492D5C}">
  <ds:schemaRefs>
    <ds:schemaRef ds:uri="b46c613c-9259-4cb6-934b-3c311a0baaa8"/>
    <ds:schemaRef ds:uri="db102c59-d141-4f21-b183-034fbfacdbf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E87671F-BF9C-4955-83E2-2E0441EF8D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4995</Words>
  <Application>Microsoft Office PowerPoint</Application>
  <PresentationFormat>Widescreen</PresentationFormat>
  <Paragraphs>875</Paragraphs>
  <Slides>66</Slides>
  <Notes>56</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66</vt:i4>
      </vt:variant>
    </vt:vector>
  </HeadingPairs>
  <TitlesOfParts>
    <vt:vector size="76" baseType="lpstr">
      <vt:lpstr>Aptos</vt:lpstr>
      <vt:lpstr>Arial</vt:lpstr>
      <vt:lpstr>Calibri</vt:lpstr>
      <vt:lpstr>Calibri Light</vt:lpstr>
      <vt:lpstr>Courier New</vt:lpstr>
      <vt:lpstr>Georgia</vt:lpstr>
      <vt:lpstr>Times New Roman</vt:lpstr>
      <vt:lpstr>Wingdings</vt:lpstr>
      <vt:lpstr>Office Theme</vt:lpstr>
      <vt:lpstr>Custom Design</vt:lpstr>
      <vt:lpstr>PowerPoint Presentation</vt:lpstr>
      <vt:lpstr>Budget Summit Outcomes</vt:lpstr>
      <vt:lpstr>Successful &amp; Sustainable Budget Model Foundations</vt:lpstr>
      <vt:lpstr>Agenda Item I.  (State of the Town) </vt:lpstr>
      <vt:lpstr>Current Fiscal Year - FY2024 Strategic Budgeting for the Future</vt:lpstr>
      <vt:lpstr>FY2024 Budget (vs. FY2023)</vt:lpstr>
      <vt:lpstr>FY2024 Educational Assessments</vt:lpstr>
      <vt:lpstr>FY2024 Tax Rate</vt:lpstr>
      <vt:lpstr>2024 Budget Drivers</vt:lpstr>
      <vt:lpstr>FY2024 Average Tax Bill*</vt:lpstr>
      <vt:lpstr> Town’s Fiscal Position – State of the Town</vt:lpstr>
      <vt:lpstr>Questions/Discussion</vt:lpstr>
      <vt:lpstr>Agenda Item II.  Set Stage for FY2025 Budget Decisions (and beyond)</vt:lpstr>
      <vt:lpstr>Budget Strategies</vt:lpstr>
      <vt:lpstr>Looking Back to FY2010- Comparison</vt:lpstr>
      <vt:lpstr>Town of Chatham Financial Indicators</vt:lpstr>
      <vt:lpstr>Town of Chatham Financial Indicators</vt:lpstr>
      <vt:lpstr>Revenue Comparison Q1FY23 vs Q1FY24</vt:lpstr>
      <vt:lpstr>Questions/Discussion</vt:lpstr>
      <vt:lpstr>COMMUNITY PRIORITIES/INITIATIVES – Social Infrastructure </vt:lpstr>
      <vt:lpstr>PowerPoint Presentation</vt:lpstr>
      <vt:lpstr>Select Board Town Value Statements:</vt:lpstr>
      <vt:lpstr>Questions/Discussion</vt:lpstr>
      <vt:lpstr>    Agenda Item III.  FY2025 Budget</vt:lpstr>
      <vt:lpstr> Budget Forecasts </vt:lpstr>
      <vt:lpstr>FY2025 Factors</vt:lpstr>
      <vt:lpstr>Assumptions for FY2025</vt:lpstr>
      <vt:lpstr>Revenues – Projections</vt:lpstr>
      <vt:lpstr>FY2025 Estimated Revenue</vt:lpstr>
      <vt:lpstr>Hotel/Motel Tax</vt:lpstr>
      <vt:lpstr>Hotel/Motel Tax – STR &amp; Traditional Lodging</vt:lpstr>
      <vt:lpstr>Meals Tax</vt:lpstr>
      <vt:lpstr>Other Available Funds </vt:lpstr>
      <vt:lpstr>Other Available Funds </vt:lpstr>
      <vt:lpstr> Town’s Budgetary Components  </vt:lpstr>
      <vt:lpstr>Critical Factors for FY2025 Budget </vt:lpstr>
      <vt:lpstr>Questions/Discussion</vt:lpstr>
      <vt:lpstr>Educational Assessments</vt:lpstr>
      <vt:lpstr>  Other Funding Offsets </vt:lpstr>
      <vt:lpstr>Questions/Discussion</vt:lpstr>
      <vt:lpstr>Agenda Item IV. Capital Improvement Plan</vt:lpstr>
      <vt:lpstr>Project Review Criteria</vt:lpstr>
      <vt:lpstr>Capital Budget -  FY2024</vt:lpstr>
      <vt:lpstr>Five-Year Capital Plan </vt:lpstr>
      <vt:lpstr>WATERFRONT BOND PROJECTS (2017)</vt:lpstr>
      <vt:lpstr> Other  Potential Articles </vt:lpstr>
      <vt:lpstr>Questions/Discussion</vt:lpstr>
      <vt:lpstr>Agenda Item V. Debt Service</vt:lpstr>
      <vt:lpstr>Town of Chatham Financial Indicators</vt:lpstr>
      <vt:lpstr>Existing Debt (General Fund)</vt:lpstr>
      <vt:lpstr>Other Post Employment Benefits Funding</vt:lpstr>
      <vt:lpstr>Questions/Discussion</vt:lpstr>
      <vt:lpstr>Agenda Item VI. Recommendations /Review</vt:lpstr>
      <vt:lpstr>Finance Committee Recommendations</vt:lpstr>
      <vt:lpstr>SRAC Position Paper 2023 – scheduled for SB Meeting 10/31/2023</vt:lpstr>
      <vt:lpstr>Sustaining S&amp;P AAA Bond Rating</vt:lpstr>
      <vt:lpstr>Town Financial Policies Update </vt:lpstr>
      <vt:lpstr>Questions/Discussion</vt:lpstr>
      <vt:lpstr>Agenda Item VII.  FY2025 Budget</vt:lpstr>
      <vt:lpstr>FY2025 – Looking Forward</vt:lpstr>
      <vt:lpstr>FY2025 – Looking Forward</vt:lpstr>
      <vt:lpstr>FY2025 – All-Encompassing Budget to Chart Chatham’s Future</vt:lpstr>
      <vt:lpstr>Select Board Town Value Statements:</vt:lpstr>
      <vt:lpstr>FY2025 Budget Calendar</vt:lpstr>
      <vt:lpstr>Happy Retirement  Alix! </vt:lpstr>
      <vt:lpstr>Questions/Discussion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Airport Governance Overview</dc:title>
  <dc:creator>Terry Whalen</dc:creator>
  <cp:lastModifiedBy>Jill Goldsmith</cp:lastModifiedBy>
  <cp:revision>1</cp:revision>
  <cp:lastPrinted>2023-10-17T14:03:37Z</cp:lastPrinted>
  <dcterms:created xsi:type="dcterms:W3CDTF">2020-11-16T16:13:15Z</dcterms:created>
  <dcterms:modified xsi:type="dcterms:W3CDTF">2024-01-14T16:08:18Z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0x0101007E8BC4B66A0ACB44862A76324EDA14AF</vt:lpwstr>
  </property>
  <property fmtid="{D5CDD505-2E9C-101B-9397-08002B2CF9AE}" pid="3" name="MediaServiceImageTags">
    <vt:lpwstr/>
  </property>
</Properties>
</file>