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svg" ContentType="image/svg+xml"/>
  <Default Extension="tiff" ContentType="image/tif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2.xml" ContentType="application/vnd.openxmlformats-officedocument.drawingml.chart+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5" r:id="rId5"/>
  </p:sldMasterIdLst>
  <p:notesMasterIdLst>
    <p:notesMasterId r:id="rId52"/>
  </p:notesMasterIdLst>
  <p:handoutMasterIdLst>
    <p:handoutMasterId r:id="rId53"/>
  </p:handoutMasterIdLst>
  <p:sldIdLst>
    <p:sldId id="845" r:id="rId6"/>
    <p:sldId id="851" r:id="rId7"/>
    <p:sldId id="503" r:id="rId8"/>
    <p:sldId id="489" r:id="rId9"/>
    <p:sldId id="847" r:id="rId10"/>
    <p:sldId id="505" r:id="rId11"/>
    <p:sldId id="327" r:id="rId12"/>
    <p:sldId id="856" r:id="rId13"/>
    <p:sldId id="848" r:id="rId14"/>
    <p:sldId id="855" r:id="rId15"/>
    <p:sldId id="458" r:id="rId16"/>
    <p:sldId id="864" r:id="rId17"/>
    <p:sldId id="860" r:id="rId18"/>
    <p:sldId id="307" r:id="rId19"/>
    <p:sldId id="852" r:id="rId20"/>
    <p:sldId id="350" r:id="rId21"/>
    <p:sldId id="459" r:id="rId22"/>
    <p:sldId id="863" r:id="rId23"/>
    <p:sldId id="501" r:id="rId24"/>
    <p:sldId id="308" r:id="rId25"/>
    <p:sldId id="296" r:id="rId26"/>
    <p:sldId id="472" r:id="rId27"/>
    <p:sldId id="849" r:id="rId28"/>
    <p:sldId id="430" r:id="rId29"/>
    <p:sldId id="858" r:id="rId30"/>
    <p:sldId id="506" r:id="rId31"/>
    <p:sldId id="507" r:id="rId32"/>
    <p:sldId id="508" r:id="rId33"/>
    <p:sldId id="513" r:id="rId34"/>
    <p:sldId id="499" r:id="rId35"/>
    <p:sldId id="846" r:id="rId36"/>
    <p:sldId id="865" r:id="rId37"/>
    <p:sldId id="515" r:id="rId38"/>
    <p:sldId id="862" r:id="rId39"/>
    <p:sldId id="330" r:id="rId40"/>
    <p:sldId id="329" r:id="rId41"/>
    <p:sldId id="344" r:id="rId42"/>
    <p:sldId id="859" r:id="rId43"/>
    <p:sldId id="462" r:id="rId44"/>
    <p:sldId id="325" r:id="rId45"/>
    <p:sldId id="331" r:id="rId46"/>
    <p:sldId id="861" r:id="rId47"/>
    <p:sldId id="432" r:id="rId48"/>
    <p:sldId id="493" r:id="rId49"/>
    <p:sldId id="854" r:id="rId50"/>
    <p:sldId id="315" r:id="rId51"/>
  </p:sldIdLst>
  <p:sldSz cx="12192000" cy="6858000"/>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51B9709-8F71-C017-537E-52A014887078}" name="Shanna Nealy" initials="SN" userId="S::snealy@chatham-ma.gov::55d15d79-2d80-4356-b726-89be5f7bf91b" providerId="AD"/>
  <p188:author id="{5DECFD12-2556-EEEF-70CA-26E7C3C01EEB}" name="Alix Heilala" initials="AH" userId="S::aheilala@chatham-ma.gov::951f8d71-39d7-47c7-8d20-5e1ed4ceb558" providerId="AD"/>
  <p188:author id="{25DCBB4C-36F8-E4D7-1EF9-297ACAE9DE6D}" name="Megan  Downey" initials="MD" userId="S::mdowney@chatham-ma.gov::0bb853d5-48a3-4be5-8e60-357bc70b9859" providerId="AD"/>
  <p188:author id="{57904F60-1BA1-582A-E527-80DF91E82064}" name="TM Executive Assistant" initials="CL" userId="S::clewis@chatham-ma.gov::1aa3aa8f-bdd5-4dd5-9a8b-5f019197615c" providerId="AD"/>
  <p188:author id="{C5D9D08B-B24B-DAAF-59BF-DE6B354A72C1}" name="Jill Goldsmith" initials="JG" userId="S::jgoldsmith@chatham-ma.gov::11ea8616-c3ff-43d4-8386-c2321a02286f" providerId="AD"/>
  <p188:author id="{F19B5CDB-DFDC-A287-FBE4-8BA4A1B5DF42}" name="Carrie Mazerolle" initials="CM" userId="S::cmazerolle@chatham-ma.gov::dadd324f-9535-4d03-99f3-37408173c66a" providerId="AD"/>
  <p188:author id="{3CCDB3E4-AA94-08CD-F957-4EA396FE1F59}" name="Leah LaCross" initials="LL" userId="S::llacross@chatham-ma.gov::2a9d6961-bbf5-4cb9-9f68-477a086f716e"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92" d="100"/>
          <a:sy n="92" d="100"/>
        </p:scale>
        <p:origin x="66" y="252"/>
      </p:cViewPr>
      <p:guideLst/>
    </p:cSldViewPr>
  </p:slideViewPr>
  <p:notesTextViewPr>
    <p:cViewPr>
      <p:scale>
        <a:sx n="1" d="1"/>
        <a:sy n="1" d="1"/>
      </p:scale>
      <p:origin x="0" y="0"/>
    </p:cViewPr>
  </p:notesTextViewPr>
  <p:notesViewPr>
    <p:cSldViewPr snapToGrid="0" showGuides="1">
      <p:cViewPr varScale="1">
        <p:scale>
          <a:sx n="75" d="100"/>
          <a:sy n="75" d="100"/>
        </p:scale>
        <p:origin x="2362" y="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handoutMaster" Target="handoutMasters/handoutMaster1.xml"/><Relationship Id="rId58" Type="http://schemas.microsoft.com/office/2016/11/relationships/changesInfo" Target="changesInfos/changesInfo1.xml"/><Relationship Id="rId5" Type="http://schemas.openxmlformats.org/officeDocument/2006/relationships/slideMaster" Target="slideMasters/slideMaster2.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theme" Target="theme/theme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microsoft.com/office/2018/10/relationships/authors" Target="author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tableStyles" Target="tableStyles.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M Executive Assistant" userId="1aa3aa8f-bdd5-4dd5-9a8b-5f019197615c" providerId="ADAL" clId="{7C4A8D38-EA21-4868-B9F8-D7A56D76D86E}"/>
    <pc:docChg chg="">
      <pc:chgData name="TM Executive Assistant" userId="1aa3aa8f-bdd5-4dd5-9a8b-5f019197615c" providerId="ADAL" clId="{7C4A8D38-EA21-4868-B9F8-D7A56D76D86E}" dt="2024-01-25T21:02:36.104" v="1"/>
      <pc:docMkLst>
        <pc:docMk/>
      </pc:docMkLst>
      <pc:sldChg chg="delCm">
        <pc:chgData name="TM Executive Assistant" userId="1aa3aa8f-bdd5-4dd5-9a8b-5f019197615c" providerId="ADAL" clId="{7C4A8D38-EA21-4868-B9F8-D7A56D76D86E}" dt="2024-01-25T21:01:47.203" v="0"/>
        <pc:sldMkLst>
          <pc:docMk/>
          <pc:sldMk cId="0" sldId="459"/>
        </pc:sldMkLst>
        <pc:extLst>
          <p:ext xmlns:p="http://schemas.openxmlformats.org/presentationml/2006/main" uri="{D6D511B9-2390-475A-947B-AFAB55BFBCF1}">
            <pc226:cmChg xmlns:pc226="http://schemas.microsoft.com/office/powerpoint/2022/06/main/command" chg="del">
              <pc226:chgData name="TM Executive Assistant" userId="1aa3aa8f-bdd5-4dd5-9a8b-5f019197615c" providerId="ADAL" clId="{7C4A8D38-EA21-4868-B9F8-D7A56D76D86E}" dt="2024-01-25T21:01:47.203" v="0"/>
              <pc2:cmMkLst xmlns:pc2="http://schemas.microsoft.com/office/powerpoint/2019/9/main/command">
                <pc:docMk/>
                <pc:sldMk cId="0" sldId="459"/>
                <pc2:cmMk id="{316779D4-3525-4B9A-8615-FE470CEC2BF2}"/>
              </pc2:cmMkLst>
            </pc226:cmChg>
          </p:ext>
        </pc:extLst>
      </pc:sldChg>
      <pc:sldChg chg="delCm">
        <pc:chgData name="TM Executive Assistant" userId="1aa3aa8f-bdd5-4dd5-9a8b-5f019197615c" providerId="ADAL" clId="{7C4A8D38-EA21-4868-B9F8-D7A56D76D86E}" dt="2024-01-25T21:02:36.104" v="1"/>
        <pc:sldMkLst>
          <pc:docMk/>
          <pc:sldMk cId="0" sldId="846"/>
        </pc:sldMkLst>
        <pc:extLst>
          <p:ext xmlns:p="http://schemas.openxmlformats.org/presentationml/2006/main" uri="{D6D511B9-2390-475A-947B-AFAB55BFBCF1}">
            <pc226:cmChg xmlns:pc226="http://schemas.microsoft.com/office/powerpoint/2022/06/main/command" chg="del">
              <pc226:chgData name="TM Executive Assistant" userId="1aa3aa8f-bdd5-4dd5-9a8b-5f019197615c" providerId="ADAL" clId="{7C4A8D38-EA21-4868-B9F8-D7A56D76D86E}" dt="2024-01-25T21:02:36.104" v="1"/>
              <pc2:cmMkLst xmlns:pc2="http://schemas.microsoft.com/office/powerpoint/2019/9/main/command">
                <pc:docMk/>
                <pc:sldMk cId="0" sldId="846"/>
                <pc2:cmMk id="{3993E51E-E5E7-4DE9-A364-80A164E2BE1D}"/>
              </pc2:cmMkLst>
            </pc226:cmChg>
          </p:ext>
        </pc:extLst>
      </pc:sldChg>
    </pc:docChg>
  </pc:docChgLst>
  <pc:docChgLst>
    <pc:chgData name="Jill Goldsmith" userId="11ea8616-c3ff-43d4-8386-c2321a02286f" providerId="ADAL" clId="{96C6E3DA-8B30-4CE6-8483-498C5CE0EA94}"/>
    <pc:docChg chg="modSld">
      <pc:chgData name="Jill Goldsmith" userId="11ea8616-c3ff-43d4-8386-c2321a02286f" providerId="ADAL" clId="{96C6E3DA-8B30-4CE6-8483-498C5CE0EA94}" dt="2024-01-25T22:02:56.325" v="32" actId="14734"/>
      <pc:docMkLst>
        <pc:docMk/>
      </pc:docMkLst>
      <pc:sldChg chg="modSp mod">
        <pc:chgData name="Jill Goldsmith" userId="11ea8616-c3ff-43d4-8386-c2321a02286f" providerId="ADAL" clId="{96C6E3DA-8B30-4CE6-8483-498C5CE0EA94}" dt="2024-01-25T22:02:56.325" v="32" actId="14734"/>
        <pc:sldMkLst>
          <pc:docMk/>
          <pc:sldMk cId="0" sldId="344"/>
        </pc:sldMkLst>
        <pc:graphicFrameChg chg="mod modGraphic">
          <ac:chgData name="Jill Goldsmith" userId="11ea8616-c3ff-43d4-8386-c2321a02286f" providerId="ADAL" clId="{96C6E3DA-8B30-4CE6-8483-498C5CE0EA94}" dt="2024-01-25T22:02:56.325" v="32" actId="14734"/>
          <ac:graphicFrameMkLst>
            <pc:docMk/>
            <pc:sldMk cId="0" sldId="344"/>
            <ac:graphicFrameMk id="7" creationId="{911A955D-20AC-4A42-85F0-66EB7082E274}"/>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chathammagov0.sharepoint.com/sites/TownAdministration/Shared%20Documents/Data/Budgets/FY2025/FY2024%20Budget%20Chart%20Updated%20-%20Table%204.xls"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oleObject" Target="../embeddings/oleObject1.bin"/></Relationships>
</file>

<file path=ppt/charts/_rels/chart3.xml.rels><?xml version="1.0" encoding="UTF-8" standalone="yes"?>
<Relationships xmlns="http://schemas.openxmlformats.org/package/2006/relationships"><Relationship Id="rId3" Type="http://schemas.openxmlformats.org/officeDocument/2006/relationships/oleObject" Target="https://chathammagov0.sharepoint.com/sites/TownAdministration/Shared%20Documents/Data/Budgets/FY2025/FY2024%20Budget%20Chart%20Updated%20-%20Table%204.xls"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cap="none" spc="0" baseline="0">
                    <a:ln w="0"/>
                    <a:solidFill>
                      <a:schemeClr val="tx1"/>
                    </a:solidFill>
                    <a:effectLst>
                      <a:outerShdw blurRad="38100" dist="19050" dir="2700000" algn="tl" rotWithShape="0">
                        <a:schemeClr val="dk1">
                          <a:alpha val="40000"/>
                        </a:schemeClr>
                      </a:outerShdw>
                    </a:effectLst>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'Local Recipts'!$B$5:$B$9</c:f>
              <c:strCache>
                <c:ptCount val="5"/>
                <c:pt idx="1">
                  <c:v>FY2022 -Actual</c:v>
                </c:pt>
                <c:pt idx="2">
                  <c:v>FY2023 -Actual</c:v>
                </c:pt>
                <c:pt idx="3">
                  <c:v>FY2024 -Estimate</c:v>
                </c:pt>
                <c:pt idx="4">
                  <c:v>FY2025 -Estimate</c:v>
                </c:pt>
              </c:strCache>
            </c:strRef>
          </c:cat>
          <c:val>
            <c:numRef>
              <c:f>'Local Recipts'!$C$5:$C$9</c:f>
              <c:numCache>
                <c:formatCode>#,##0</c:formatCode>
                <c:ptCount val="5"/>
                <c:pt idx="1">
                  <c:v>10906320</c:v>
                </c:pt>
                <c:pt idx="2">
                  <c:v>12619829</c:v>
                </c:pt>
                <c:pt idx="3">
                  <c:v>9344179</c:v>
                </c:pt>
                <c:pt idx="4">
                  <c:v>10716760</c:v>
                </c:pt>
              </c:numCache>
            </c:numRef>
          </c:val>
          <c:extLst>
            <c:ext xmlns:c16="http://schemas.microsoft.com/office/drawing/2014/chart" uri="{C3380CC4-5D6E-409C-BE32-E72D297353CC}">
              <c16:uniqueId val="{00000000-7BDF-4157-A135-E4141834C5F5}"/>
            </c:ext>
          </c:extLst>
        </c:ser>
        <c:dLbls>
          <c:showLegendKey val="0"/>
          <c:showVal val="1"/>
          <c:showCatName val="0"/>
          <c:showSerName val="0"/>
          <c:showPercent val="0"/>
          <c:showBubbleSize val="0"/>
        </c:dLbls>
        <c:gapWidth val="150"/>
        <c:overlap val="-25"/>
        <c:axId val="447606128"/>
        <c:axId val="481549440"/>
      </c:barChart>
      <c:catAx>
        <c:axId val="447606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cap="none" spc="0" baseline="0">
                <a:ln w="0"/>
                <a:solidFill>
                  <a:schemeClr val="tx1"/>
                </a:solidFill>
                <a:effectLst>
                  <a:outerShdw blurRad="38100" dist="19050" dir="2700000" algn="tl" rotWithShape="0">
                    <a:schemeClr val="dk1">
                      <a:alpha val="40000"/>
                    </a:schemeClr>
                  </a:outerShdw>
                </a:effectLst>
                <a:latin typeface="+mn-lt"/>
                <a:ea typeface="+mn-ea"/>
                <a:cs typeface="+mn-cs"/>
              </a:defRPr>
            </a:pPr>
            <a:endParaRPr lang="en-US"/>
          </a:p>
        </c:txPr>
        <c:crossAx val="481549440"/>
        <c:crosses val="autoZero"/>
        <c:auto val="1"/>
        <c:lblAlgn val="ctr"/>
        <c:lblOffset val="100"/>
        <c:noMultiLvlLbl val="0"/>
      </c:catAx>
      <c:valAx>
        <c:axId val="481549440"/>
        <c:scaling>
          <c:orientation val="minMax"/>
        </c:scaling>
        <c:delete val="1"/>
        <c:axPos val="l"/>
        <c:numFmt formatCode="#,##0" sourceLinked="1"/>
        <c:majorTickMark val="none"/>
        <c:minorTickMark val="none"/>
        <c:tickLblPos val="nextTo"/>
        <c:crossAx val="4476061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1">
          <a:lumMod val="15000"/>
          <a:lumOff val="85000"/>
        </a:schemeClr>
      </a:solidFill>
      <a:round/>
    </a:ln>
    <a:effectLst/>
  </c:spPr>
  <c:txPr>
    <a:bodyPr/>
    <a:lstStyle/>
    <a:p>
      <a:pPr>
        <a:defRPr b="0" cap="none" spc="0">
          <a:ln w="0"/>
          <a:solidFill>
            <a:schemeClr val="tx1"/>
          </a:solidFill>
          <a:effectLst>
            <a:outerShdw blurRad="38100" dist="19050" dir="2700000" algn="tl" rotWithShape="0">
              <a:schemeClr val="dk1">
                <a:alpha val="40000"/>
              </a:schemeClr>
            </a:outerShdw>
          </a:effectLst>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50"/>
      <c:rotY val="100"/>
      <c:depthPercent val="100"/>
      <c:rAngAx val="0"/>
    </c:view3D>
    <c:floor>
      <c:thickness val="0"/>
    </c:floor>
    <c:sideWall>
      <c:thickness val="0"/>
    </c:sideWall>
    <c:backWall>
      <c:thickness val="0"/>
    </c:backWall>
    <c:plotArea>
      <c:layout>
        <c:manualLayout>
          <c:layoutTarget val="inner"/>
          <c:xMode val="edge"/>
          <c:yMode val="edge"/>
          <c:x val="7.0450605919301509E-2"/>
          <c:y val="9.3195554689023213E-2"/>
          <c:w val="0.8500123686203005"/>
          <c:h val="0.8187248331880459"/>
        </c:manualLayout>
      </c:layout>
      <c:pie3DChart>
        <c:varyColors val="1"/>
        <c:ser>
          <c:idx val="0"/>
          <c:order val="0"/>
          <c:dLbls>
            <c:dLbl>
              <c:idx val="0"/>
              <c:layout>
                <c:manualLayout>
                  <c:x val="2.2705227427893986E-2"/>
                  <c:y val="-5.5524492877157855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B0E8-46D9-9DBE-E99FBBE01BCB}"/>
                </c:ext>
              </c:extLst>
            </c:dLbl>
            <c:dLbl>
              <c:idx val="1"/>
              <c:layout>
                <c:manualLayout>
                  <c:x val="-9.0738899409221835E-2"/>
                  <c:y val="-0.22277009356938113"/>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B0E8-46D9-9DBE-E99FBBE01BCB}"/>
                </c:ext>
              </c:extLst>
            </c:dLbl>
            <c:dLbl>
              <c:idx val="2"/>
              <c:layout>
                <c:manualLayout>
                  <c:x val="2.2463936483781009E-2"/>
                  <c:y val="-1.7848116547416591E-16"/>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B0E8-46D9-9DBE-E99FBBE01BCB}"/>
                </c:ext>
              </c:extLst>
            </c:dLbl>
            <c:dLbl>
              <c:idx val="3"/>
              <c:layout>
                <c:manualLayout>
                  <c:x val="-0.11502226619953884"/>
                  <c:y val="-3.5811597962646366E-2"/>
                </c:manualLayout>
              </c:layout>
              <c:tx>
                <c:rich>
                  <a:bodyPr/>
                  <a:lstStyle/>
                  <a:p>
                    <a:r>
                      <a:rPr lang="en-US"/>
                      <a:t>  Natural Resources
3%</a:t>
                    </a:r>
                  </a:p>
                </c:rich>
              </c:tx>
              <c:showLegendKey val="0"/>
              <c:showVal val="0"/>
              <c:showCatName val="1"/>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3-B0E8-46D9-9DBE-E99FBBE01BCB}"/>
                </c:ext>
              </c:extLst>
            </c:dLbl>
            <c:dLbl>
              <c:idx val="4"/>
              <c:layout>
                <c:manualLayout>
                  <c:x val="-5.8125450184688621E-2"/>
                  <c:y val="-0.17018585776229478"/>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4-B0E8-46D9-9DBE-E99FBBE01BCB}"/>
                </c:ext>
              </c:extLst>
            </c:dLbl>
            <c:dLbl>
              <c:idx val="5"/>
              <c:layout>
                <c:manualLayout>
                  <c:x val="-4.6567900148119394E-2"/>
                  <c:y val="-0.22627995243381913"/>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B0E8-46D9-9DBE-E99FBBE01BCB}"/>
                </c:ext>
              </c:extLst>
            </c:dLbl>
            <c:dLbl>
              <c:idx val="6"/>
              <c:layout>
                <c:manualLayout>
                  <c:x val="0.12486515699741059"/>
                  <c:y val="7.9422591357843672E-2"/>
                </c:manualLayout>
              </c:layout>
              <c:spPr>
                <a:noFill/>
                <a:ln>
                  <a:noFill/>
                </a:ln>
                <a:effectLst/>
              </c:spPr>
              <c:txPr>
                <a:bodyPr wrap="square" lIns="38100" tIns="19050" rIns="38100" bIns="19050" anchor="ctr">
                  <a:noAutofit/>
                </a:bodyPr>
                <a:lstStyle/>
                <a:p>
                  <a:pPr>
                    <a:defRPr sz="1600" b="1"/>
                  </a:pPr>
                  <a:endParaRPr lang="en-US"/>
                </a:p>
              </c:txPr>
              <c:showLegendKey val="0"/>
              <c:showVal val="0"/>
              <c:showCatName val="1"/>
              <c:showSerName val="0"/>
              <c:showPercent val="1"/>
              <c:showBubbleSize val="0"/>
              <c:extLst>
                <c:ext xmlns:c15="http://schemas.microsoft.com/office/drawing/2012/chart" uri="{CE6537A1-D6FC-4f65-9D91-7224C49458BB}">
                  <c15:layout>
                    <c:manualLayout>
                      <c:w val="0.12150814531331243"/>
                      <c:h val="0.11270421473101423"/>
                    </c:manualLayout>
                  </c15:layout>
                </c:ext>
                <c:ext xmlns:c16="http://schemas.microsoft.com/office/drawing/2014/chart" uri="{C3380CC4-5D6E-409C-BE32-E72D297353CC}">
                  <c16:uniqueId val="{00000006-B0E8-46D9-9DBE-E99FBBE01BCB}"/>
                </c:ext>
              </c:extLst>
            </c:dLbl>
            <c:dLbl>
              <c:idx val="7"/>
              <c:layout>
                <c:manualLayout>
                  <c:x val="-9.3174429199258696E-2"/>
                  <c:y val="-4.9450858318625349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B0E8-46D9-9DBE-E99FBBE01BCB}"/>
                </c:ext>
              </c:extLst>
            </c:dLbl>
            <c:dLbl>
              <c:idx val="8"/>
              <c:layout>
                <c:manualLayout>
                  <c:x val="6.3941332255933597E-3"/>
                  <c:y val="-6.0052776210077159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8-B0E8-46D9-9DBE-E99FBBE01BCB}"/>
                </c:ext>
              </c:extLst>
            </c:dLbl>
            <c:dLbl>
              <c:idx val="9"/>
              <c:layout>
                <c:manualLayout>
                  <c:x val="-8.7536025954248531E-2"/>
                  <c:y val="0.10948056666919105"/>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B0E8-46D9-9DBE-E99FBBE01BCB}"/>
                </c:ext>
              </c:extLst>
            </c:dLbl>
            <c:spPr>
              <a:noFill/>
              <a:ln>
                <a:noFill/>
              </a:ln>
              <a:effectLst/>
            </c:spPr>
            <c:txPr>
              <a:bodyPr wrap="square" lIns="38100" tIns="19050" rIns="38100" bIns="19050" anchor="ctr">
                <a:spAutoFit/>
              </a:bodyPr>
              <a:lstStyle/>
              <a:p>
                <a:pPr>
                  <a:defRPr sz="1600" b="1"/>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'[Master Budget FY2025_ planning.xlsx]Summaries'!$O$12:$O$22</c:f>
              <c:strCache>
                <c:ptCount val="11"/>
                <c:pt idx="0">
                  <c:v>  General Government</c:v>
                </c:pt>
                <c:pt idx="1">
                  <c:v>  Public Safety</c:v>
                </c:pt>
                <c:pt idx="2">
                  <c:v>  Community Development</c:v>
                </c:pt>
                <c:pt idx="3">
                  <c:v>  Natural Resources (formerly H &amp; E)</c:v>
                </c:pt>
                <c:pt idx="4">
                  <c:v>  Public Works &amp; Facilities</c:v>
                </c:pt>
                <c:pt idx="5">
                  <c:v>  Community &amp; Social Services</c:v>
                </c:pt>
                <c:pt idx="6">
                  <c:v>  Education</c:v>
                </c:pt>
                <c:pt idx="7">
                  <c:v>  Employee Benefits</c:v>
                </c:pt>
                <c:pt idx="8">
                  <c:v>  Undistributed ins. &amp; Reserve Fund</c:v>
                </c:pt>
                <c:pt idx="9">
                  <c:v>  Debt Service</c:v>
                </c:pt>
                <c:pt idx="10">
                  <c:v>  Water Department</c:v>
                </c:pt>
              </c:strCache>
            </c:strRef>
          </c:cat>
          <c:val>
            <c:numRef>
              <c:f>'[Master Budget FY2025_ planning.xlsx]Summaries'!$P$12:$P$22</c:f>
              <c:numCache>
                <c:formatCode>#,##0</c:formatCode>
                <c:ptCount val="11"/>
                <c:pt idx="0">
                  <c:v>3417551.7</c:v>
                </c:pt>
                <c:pt idx="1">
                  <c:v>8139541.2299999986</c:v>
                </c:pt>
                <c:pt idx="2">
                  <c:v>1114440.8599999999</c:v>
                </c:pt>
                <c:pt idx="3">
                  <c:v>2324452.29</c:v>
                </c:pt>
                <c:pt idx="4">
                  <c:v>7338859.3899999987</c:v>
                </c:pt>
                <c:pt idx="5">
                  <c:v>2851062.86</c:v>
                </c:pt>
                <c:pt idx="6">
                  <c:v>11069927</c:v>
                </c:pt>
                <c:pt idx="7">
                  <c:v>6192527.7999999998</c:v>
                </c:pt>
                <c:pt idx="8">
                  <c:v>1077875.8</c:v>
                </c:pt>
                <c:pt idx="9">
                  <c:v>7559711.0199999996</c:v>
                </c:pt>
                <c:pt idx="10">
                  <c:v>4399249.5350000001</c:v>
                </c:pt>
              </c:numCache>
            </c:numRef>
          </c:val>
          <c:extLst>
            <c:ext xmlns:c16="http://schemas.microsoft.com/office/drawing/2014/chart" uri="{C3380CC4-5D6E-409C-BE32-E72D297353CC}">
              <c16:uniqueId val="{0000000A-B0E8-46D9-9DBE-E99FBBE01BCB}"/>
            </c:ext>
          </c:extLst>
        </c:ser>
        <c:dLbls>
          <c:showLegendKey val="0"/>
          <c:showVal val="1"/>
          <c:showCatName val="1"/>
          <c:showSerName val="0"/>
          <c:showPercent val="0"/>
          <c:showBubbleSize val="0"/>
          <c:showLeaderLines val="1"/>
        </c:dLbls>
      </c:pie3DChart>
    </c:plotArea>
    <c:plotVisOnly val="1"/>
    <c:dispBlanksAs val="gap"/>
    <c:showDLblsOverMax val="0"/>
  </c:chart>
  <c:spPr>
    <a:ln>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1311180697007468"/>
          <c:y val="2.0547204326731884E-2"/>
          <c:w val="0.8594321655738979"/>
          <c:h val="0.87826877700893446"/>
        </c:manualLayout>
      </c:layout>
      <c:bar3DChart>
        <c:barDir val="col"/>
        <c:grouping val="clustered"/>
        <c:varyColors val="0"/>
        <c:ser>
          <c:idx val="0"/>
          <c:order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sp3d/>
          </c:spPr>
          <c:invertIfNegative val="0"/>
          <c:dLbls>
            <c:dLbl>
              <c:idx val="0"/>
              <c:layout>
                <c:manualLayout>
                  <c:x val="1.3011993779652234E-3"/>
                  <c:y val="-5.200482466457338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803-4189-9D03-EF0DBB884364}"/>
                </c:ext>
              </c:extLst>
            </c:dLbl>
            <c:dLbl>
              <c:idx val="1"/>
              <c:layout>
                <c:manualLayout>
                  <c:x val="5.204797511860846E-3"/>
                  <c:y val="-4.333735388714452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803-4189-9D03-EF0DBB884364}"/>
                </c:ext>
              </c:extLst>
            </c:dLbl>
            <c:dLbl>
              <c:idx val="2"/>
              <c:layout>
                <c:manualLayout>
                  <c:x val="2.6023987559304468E-3"/>
                  <c:y val="-5.20048246645734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803-4189-9D03-EF0DBB884364}"/>
                </c:ext>
              </c:extLst>
            </c:dLbl>
            <c:dLbl>
              <c:idx val="3"/>
              <c:layout>
                <c:manualLayout>
                  <c:x val="0"/>
                  <c:y val="-3.178072618390598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803-4189-9D03-EF0DBB884364}"/>
                </c:ext>
              </c:extLst>
            </c:dLbl>
            <c:dLbl>
              <c:idx val="4"/>
              <c:layout>
                <c:manualLayout>
                  <c:x val="-1.3011993779652234E-3"/>
                  <c:y val="-3.755904003552525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803-4189-9D03-EF0DBB884364}"/>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CCRTHS!$A$13:$A$17</c:f>
              <c:strCache>
                <c:ptCount val="5"/>
                <c:pt idx="0">
                  <c:v>FY2021</c:v>
                </c:pt>
                <c:pt idx="1">
                  <c:v>FY2022</c:v>
                </c:pt>
                <c:pt idx="2">
                  <c:v>FY2023</c:v>
                </c:pt>
                <c:pt idx="3">
                  <c:v>FY2024</c:v>
                </c:pt>
                <c:pt idx="4">
                  <c:v>FY2025</c:v>
                </c:pt>
              </c:strCache>
            </c:strRef>
          </c:cat>
          <c:val>
            <c:numRef>
              <c:f>CCRTHS!$B$13:$B$17</c:f>
              <c:numCache>
                <c:formatCode>_("$"* #,##0_);_("$"* \(#,##0\);_("$"* "-"??_);_(@_)</c:formatCode>
                <c:ptCount val="5"/>
                <c:pt idx="0">
                  <c:v>299619</c:v>
                </c:pt>
                <c:pt idx="1">
                  <c:v>444272</c:v>
                </c:pt>
                <c:pt idx="2">
                  <c:v>355235</c:v>
                </c:pt>
                <c:pt idx="3">
                  <c:v>376103</c:v>
                </c:pt>
                <c:pt idx="4">
                  <c:v>607980</c:v>
                </c:pt>
              </c:numCache>
            </c:numRef>
          </c:val>
          <c:extLst>
            <c:ext xmlns:c16="http://schemas.microsoft.com/office/drawing/2014/chart" uri="{C3380CC4-5D6E-409C-BE32-E72D297353CC}">
              <c16:uniqueId val="{00000006-B803-4189-9D03-EF0DBB884364}"/>
            </c:ext>
          </c:extLst>
        </c:ser>
        <c:dLbls>
          <c:showLegendKey val="0"/>
          <c:showVal val="1"/>
          <c:showCatName val="0"/>
          <c:showSerName val="0"/>
          <c:showPercent val="0"/>
          <c:showBubbleSize val="0"/>
        </c:dLbls>
        <c:gapWidth val="150"/>
        <c:shape val="box"/>
        <c:axId val="728285776"/>
        <c:axId val="1"/>
        <c:axId val="0"/>
      </c:bar3DChart>
      <c:catAx>
        <c:axId val="728285776"/>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0" spcFirstLastPara="1" vertOverflow="ellipsis" wrap="square" anchor="ctr" anchorCtr="1"/>
          <a:lstStyle/>
          <a:p>
            <a:pPr>
              <a:defRPr sz="1400" b="1" i="0" u="none" strike="noStrike" kern="1200" baseline="0">
                <a:solidFill>
                  <a:schemeClr val="tx2"/>
                </a:solidFill>
                <a:latin typeface="+mn-lt"/>
                <a:ea typeface="+mn-ea"/>
                <a:cs typeface="+mn-cs"/>
              </a:defRPr>
            </a:pPr>
            <a:endParaRPr lang="en-US"/>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2">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0" spcFirstLastPara="1" vertOverflow="ellipsis" wrap="square" anchor="ctr" anchorCtr="1"/>
          <a:lstStyle/>
          <a:p>
            <a:pPr>
              <a:defRPr sz="1400" b="0" i="0" u="none" strike="noStrike" kern="1200" baseline="0">
                <a:solidFill>
                  <a:schemeClr val="tx2"/>
                </a:solidFill>
                <a:latin typeface="+mn-lt"/>
                <a:ea typeface="+mn-ea"/>
                <a:cs typeface="+mn-cs"/>
              </a:defRPr>
            </a:pPr>
            <a:endParaRPr lang="en-US"/>
          </a:p>
        </c:txPr>
        <c:crossAx val="7282857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0">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FB735DC-D74B-41B9-BA8A-E0669CFB46D1}"/>
              </a:ext>
            </a:extLst>
          </p:cNvPr>
          <p:cNvSpPr>
            <a:spLocks noGrp="1"/>
          </p:cNvSpPr>
          <p:nvPr>
            <p:ph type="hdr" sz="quarter"/>
          </p:nvPr>
        </p:nvSpPr>
        <p:spPr>
          <a:xfrm>
            <a:off x="5" y="3"/>
            <a:ext cx="4028844" cy="351216"/>
          </a:xfrm>
          <a:prstGeom prst="rect">
            <a:avLst/>
          </a:prstGeom>
        </p:spPr>
        <p:txBody>
          <a:bodyPr vert="horz" lIns="87293" tIns="43647" rIns="87293" bIns="43647" rtlCol="0"/>
          <a:lstStyle>
            <a:lvl1pPr algn="l">
              <a:defRPr sz="1100"/>
            </a:lvl1pPr>
          </a:lstStyle>
          <a:p>
            <a:endParaRPr lang="en-US"/>
          </a:p>
        </p:txBody>
      </p:sp>
      <p:sp>
        <p:nvSpPr>
          <p:cNvPr id="3" name="Date Placeholder 2">
            <a:extLst>
              <a:ext uri="{FF2B5EF4-FFF2-40B4-BE49-F238E27FC236}">
                <a16:creationId xmlns:a16="http://schemas.microsoft.com/office/drawing/2014/main" id="{D802266C-6657-464A-ADBD-689D2CBAB019}"/>
              </a:ext>
            </a:extLst>
          </p:cNvPr>
          <p:cNvSpPr>
            <a:spLocks noGrp="1"/>
          </p:cNvSpPr>
          <p:nvPr>
            <p:ph type="dt" sz="quarter" idx="1"/>
          </p:nvPr>
        </p:nvSpPr>
        <p:spPr>
          <a:xfrm>
            <a:off x="5265539" y="3"/>
            <a:ext cx="4028844" cy="351216"/>
          </a:xfrm>
          <a:prstGeom prst="rect">
            <a:avLst/>
          </a:prstGeom>
        </p:spPr>
        <p:txBody>
          <a:bodyPr vert="horz" lIns="87293" tIns="43647" rIns="87293" bIns="43647" rtlCol="0"/>
          <a:lstStyle>
            <a:lvl1pPr algn="r">
              <a:defRPr sz="1100"/>
            </a:lvl1pPr>
          </a:lstStyle>
          <a:p>
            <a:r>
              <a:rPr lang="en-US"/>
              <a:t>11/20/2020</a:t>
            </a:r>
          </a:p>
        </p:txBody>
      </p:sp>
      <p:sp>
        <p:nvSpPr>
          <p:cNvPr id="4" name="Footer Placeholder 3">
            <a:extLst>
              <a:ext uri="{FF2B5EF4-FFF2-40B4-BE49-F238E27FC236}">
                <a16:creationId xmlns:a16="http://schemas.microsoft.com/office/drawing/2014/main" id="{85390167-EF91-4448-B6BC-F67DA33A19EF}"/>
              </a:ext>
            </a:extLst>
          </p:cNvPr>
          <p:cNvSpPr>
            <a:spLocks noGrp="1"/>
          </p:cNvSpPr>
          <p:nvPr>
            <p:ph type="ftr" sz="quarter" idx="2"/>
          </p:nvPr>
        </p:nvSpPr>
        <p:spPr>
          <a:xfrm>
            <a:off x="5" y="6659186"/>
            <a:ext cx="4028844" cy="351215"/>
          </a:xfrm>
          <a:prstGeom prst="rect">
            <a:avLst/>
          </a:prstGeom>
        </p:spPr>
        <p:txBody>
          <a:bodyPr vert="horz" lIns="87293" tIns="43647" rIns="87293" bIns="43647" rtlCol="0" anchor="b"/>
          <a:lstStyle>
            <a:lvl1pPr algn="l">
              <a:defRPr sz="1100"/>
            </a:lvl1pPr>
          </a:lstStyle>
          <a:p>
            <a:endParaRPr lang="en-US"/>
          </a:p>
        </p:txBody>
      </p:sp>
      <p:sp>
        <p:nvSpPr>
          <p:cNvPr id="5" name="Slide Number Placeholder 4">
            <a:extLst>
              <a:ext uri="{FF2B5EF4-FFF2-40B4-BE49-F238E27FC236}">
                <a16:creationId xmlns:a16="http://schemas.microsoft.com/office/drawing/2014/main" id="{6BB3479F-A262-4D01-ABF8-B7C043B5F3B5}"/>
              </a:ext>
            </a:extLst>
          </p:cNvPr>
          <p:cNvSpPr>
            <a:spLocks noGrp="1"/>
          </p:cNvSpPr>
          <p:nvPr>
            <p:ph type="sldNum" sz="quarter" idx="3"/>
          </p:nvPr>
        </p:nvSpPr>
        <p:spPr>
          <a:xfrm>
            <a:off x="5265539" y="6659186"/>
            <a:ext cx="4028844" cy="351215"/>
          </a:xfrm>
          <a:prstGeom prst="rect">
            <a:avLst/>
          </a:prstGeom>
        </p:spPr>
        <p:txBody>
          <a:bodyPr vert="horz" lIns="87293" tIns="43647" rIns="87293" bIns="43647" rtlCol="0" anchor="b"/>
          <a:lstStyle>
            <a:lvl1pPr algn="r">
              <a:defRPr sz="1100"/>
            </a:lvl1pPr>
          </a:lstStyle>
          <a:p>
            <a:fld id="{A085EA85-7B82-4AC0-B6C7-C48EFA96CB64}" type="slidenum">
              <a:rPr lang="en-US" smtClean="0"/>
              <a:t>‹#›</a:t>
            </a:fld>
            <a:endParaRPr lang="en-US"/>
          </a:p>
        </p:txBody>
      </p:sp>
    </p:spTree>
    <p:extLst>
      <p:ext uri="{BB962C8B-B14F-4D97-AF65-F5344CB8AC3E}">
        <p14:creationId xmlns:p14="http://schemas.microsoft.com/office/powerpoint/2010/main" val="1117146421"/>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3"/>
            <a:ext cx="4028844" cy="351216"/>
          </a:xfrm>
          <a:prstGeom prst="rect">
            <a:avLst/>
          </a:prstGeom>
        </p:spPr>
        <p:txBody>
          <a:bodyPr vert="horz" lIns="87293" tIns="43647" rIns="87293" bIns="43647" rtlCol="0"/>
          <a:lstStyle>
            <a:lvl1pPr algn="l">
              <a:defRPr sz="1100"/>
            </a:lvl1pPr>
          </a:lstStyle>
          <a:p>
            <a:endParaRPr lang="en-US"/>
          </a:p>
        </p:txBody>
      </p:sp>
      <p:sp>
        <p:nvSpPr>
          <p:cNvPr id="3" name="Date Placeholder 2"/>
          <p:cNvSpPr>
            <a:spLocks noGrp="1"/>
          </p:cNvSpPr>
          <p:nvPr>
            <p:ph type="dt" idx="1"/>
          </p:nvPr>
        </p:nvSpPr>
        <p:spPr>
          <a:xfrm>
            <a:off x="5265539" y="3"/>
            <a:ext cx="4028844" cy="351216"/>
          </a:xfrm>
          <a:prstGeom prst="rect">
            <a:avLst/>
          </a:prstGeom>
        </p:spPr>
        <p:txBody>
          <a:bodyPr vert="horz" lIns="87293" tIns="43647" rIns="87293" bIns="43647" rtlCol="0"/>
          <a:lstStyle>
            <a:lvl1pPr algn="r">
              <a:defRPr sz="1100"/>
            </a:lvl1pPr>
          </a:lstStyle>
          <a:p>
            <a:r>
              <a:rPr lang="en-US"/>
              <a:t>11/20/2020</a:t>
            </a:r>
          </a:p>
        </p:txBody>
      </p:sp>
      <p:sp>
        <p:nvSpPr>
          <p:cNvPr id="4" name="Slide Image Placeholder 3"/>
          <p:cNvSpPr>
            <a:spLocks noGrp="1" noRot="1" noChangeAspect="1"/>
          </p:cNvSpPr>
          <p:nvPr>
            <p:ph type="sldImg" idx="2"/>
          </p:nvPr>
        </p:nvSpPr>
        <p:spPr>
          <a:xfrm>
            <a:off x="2546350" y="876300"/>
            <a:ext cx="4203700" cy="2365375"/>
          </a:xfrm>
          <a:prstGeom prst="rect">
            <a:avLst/>
          </a:prstGeom>
          <a:noFill/>
          <a:ln w="12700">
            <a:solidFill>
              <a:prstClr val="black"/>
            </a:solidFill>
          </a:ln>
        </p:spPr>
        <p:txBody>
          <a:bodyPr vert="horz" lIns="87293" tIns="43647" rIns="87293" bIns="43647" rtlCol="0" anchor="ctr"/>
          <a:lstStyle/>
          <a:p>
            <a:endParaRPr lang="en-US"/>
          </a:p>
        </p:txBody>
      </p:sp>
      <p:sp>
        <p:nvSpPr>
          <p:cNvPr id="5" name="Notes Placeholder 4"/>
          <p:cNvSpPr>
            <a:spLocks noGrp="1"/>
          </p:cNvSpPr>
          <p:nvPr>
            <p:ph type="body" sz="quarter" idx="3"/>
          </p:nvPr>
        </p:nvSpPr>
        <p:spPr>
          <a:xfrm>
            <a:off x="930046" y="3374220"/>
            <a:ext cx="7436314" cy="2759881"/>
          </a:xfrm>
          <a:prstGeom prst="rect">
            <a:avLst/>
          </a:prstGeom>
        </p:spPr>
        <p:txBody>
          <a:bodyPr vert="horz" lIns="87293" tIns="43647" rIns="87293" bIns="4364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5" y="6659186"/>
            <a:ext cx="4028844" cy="351215"/>
          </a:xfrm>
          <a:prstGeom prst="rect">
            <a:avLst/>
          </a:prstGeom>
        </p:spPr>
        <p:txBody>
          <a:bodyPr vert="horz" lIns="87293" tIns="43647" rIns="87293" bIns="43647" rtlCol="0" anchor="b"/>
          <a:lstStyle>
            <a:lvl1pPr algn="l">
              <a:defRPr sz="1100"/>
            </a:lvl1pPr>
          </a:lstStyle>
          <a:p>
            <a:endParaRPr lang="en-US"/>
          </a:p>
        </p:txBody>
      </p:sp>
      <p:sp>
        <p:nvSpPr>
          <p:cNvPr id="7" name="Slide Number Placeholder 6"/>
          <p:cNvSpPr>
            <a:spLocks noGrp="1"/>
          </p:cNvSpPr>
          <p:nvPr>
            <p:ph type="sldNum" sz="quarter" idx="5"/>
          </p:nvPr>
        </p:nvSpPr>
        <p:spPr>
          <a:xfrm>
            <a:off x="5265539" y="6659186"/>
            <a:ext cx="4028844" cy="351215"/>
          </a:xfrm>
          <a:prstGeom prst="rect">
            <a:avLst/>
          </a:prstGeom>
        </p:spPr>
        <p:txBody>
          <a:bodyPr vert="horz" lIns="87293" tIns="43647" rIns="87293" bIns="43647" rtlCol="0" anchor="b"/>
          <a:lstStyle>
            <a:lvl1pPr algn="r">
              <a:defRPr sz="1100"/>
            </a:lvl1pPr>
          </a:lstStyle>
          <a:p>
            <a:fld id="{B30CCB36-1FEC-4569-952E-0C71F0CBB028}" type="slidenum">
              <a:rPr lang="en-US" smtClean="0"/>
              <a:t>‹#›</a:t>
            </a:fld>
            <a:endParaRPr lang="en-US"/>
          </a:p>
        </p:txBody>
      </p:sp>
    </p:spTree>
    <p:extLst>
      <p:ext uri="{BB962C8B-B14F-4D97-AF65-F5344CB8AC3E}">
        <p14:creationId xmlns:p14="http://schemas.microsoft.com/office/powerpoint/2010/main" val="1474801884"/>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7B50DBEF-C07F-438B-9E97-F535BE1B53C7}"/>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9BB3FB67-97C2-447A-9647-08DC52E4182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effectLst/>
                <a:latin typeface="Calibri" panose="020F0502020204030204" pitchFamily="34" charset="0"/>
                <a:ea typeface="Times New Roman" panose="02020603050405020304" pitchFamily="18" charset="0"/>
              </a:rPr>
              <a:t>As we embark on the Fiscal Year 2025 budgetary journey, we are proud to present </a:t>
            </a:r>
            <a:r>
              <a:rPr lang="en-US" sz="1800" i="1">
                <a:effectLst/>
                <a:latin typeface="Calibri" panose="020F0502020204030204" pitchFamily="34" charset="0"/>
                <a:ea typeface="Times New Roman" panose="02020603050405020304" pitchFamily="18" charset="0"/>
              </a:rPr>
              <a:t>An All-Encompassing Budget to Chart Chatham’s Future</a:t>
            </a:r>
            <a:r>
              <a:rPr lang="en-US" sz="1800">
                <a:effectLst/>
                <a:latin typeface="Calibri" panose="020F0502020204030204" pitchFamily="34" charset="0"/>
                <a:ea typeface="Times New Roman" panose="02020603050405020304" pitchFamily="18" charset="0"/>
              </a:rPr>
              <a:t> designed to address current challenges and pave the way for lasting community investment. </a:t>
            </a:r>
            <a:r>
              <a:rPr lang="en-US" sz="1200" b="0" i="0">
                <a:solidFill>
                  <a:srgbClr val="374151"/>
                </a:solidFill>
                <a:effectLst/>
                <a:latin typeface="Söhne"/>
              </a:rPr>
              <a:t>A successful budget review also involves evaluating programs, engaging the public, and setting goals to benefit all citizens. </a:t>
            </a:r>
            <a:r>
              <a:rPr lang="en-US" altLang="en-US"/>
              <a:t> Despite ongoing hurdles like supply chain limitations, utility costs, and inflation, we continue to adapt our operations to ensure seamless service delivery. Using data - historical trends, conservative forecasts, and assumptions, the FY2025 budget adheres to a level-services approach r</a:t>
            </a:r>
            <a:r>
              <a:rPr lang="en-US" sz="1800" kern="100">
                <a:effectLst/>
                <a:latin typeface="Calibri" panose="020F0502020204030204" pitchFamily="34" charset="0"/>
                <a:ea typeface="Calibri" panose="020F0502020204030204" pitchFamily="34" charset="0"/>
                <a:cs typeface="Times New Roman" panose="02020603050405020304" pitchFamily="18" charset="0"/>
              </a:rPr>
              <a:t>eflecting a commitment to fiscal prudence while funding programs and services for the entire community. </a:t>
            </a:r>
          </a:p>
          <a:p>
            <a:endParaRPr lang="en-US" altLang="en-US"/>
          </a:p>
        </p:txBody>
      </p:sp>
      <p:sp>
        <p:nvSpPr>
          <p:cNvPr id="9220" name="Slide Number Placeholder 3">
            <a:extLst>
              <a:ext uri="{FF2B5EF4-FFF2-40B4-BE49-F238E27FC236}">
                <a16:creationId xmlns:a16="http://schemas.microsoft.com/office/drawing/2014/main" id="{0D4C5807-37D6-4277-86A9-3A193F9C265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B80BFD7-4D1D-4C16-AE56-23CA9E33CBC9}"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641">
              <a:defRPr/>
            </a:pPr>
            <a:r>
              <a:rPr lang="en-US" sz="1800">
                <a:latin typeface="Calibri" panose="020F0502020204030204" pitchFamily="34" charset="0"/>
                <a:ea typeface="Times New Roman" panose="02020603050405020304" pitchFamily="18" charset="0"/>
              </a:rPr>
              <a:t>This fiscal year, our budget directive reflects a commitment to fiscal prudence while funding programs and services to benefit the entire community. The foundation of the approach is built upon best financial practices and strategic principles, encompassing a vision that spans 4-10 years, a strategic direction for 2 years, and tactical actions for the immediate future. Aligned with our commitment to priorities, the FY2025 Operating and Capital Budgets strategically allocate resources to achieve the objective of a resilient and sustainable community. </a:t>
            </a:r>
            <a:endParaRPr lang="en-US" sz="1800">
              <a:latin typeface="Times New Roman" panose="02020603050405020304" pitchFamily="18" charset="0"/>
              <a:ea typeface="Times New Roman" panose="02020603050405020304" pitchFamily="18" charset="0"/>
            </a:endParaRPr>
          </a:p>
          <a:p>
            <a:endParaRPr lang="en-US" sz="1800">
              <a:latin typeface="Calibri" panose="020F0502020204030204" pitchFamily="34" charset="0"/>
              <a:cs typeface="Times New Roman" panose="02020603050405020304" pitchFamily="18" charset="0"/>
            </a:endParaRPr>
          </a:p>
          <a:p>
            <a:endParaRPr lang="en-US" sz="1800">
              <a:latin typeface="Calibri"/>
              <a:cs typeface="Calibri"/>
            </a:endParaRPr>
          </a:p>
          <a:p>
            <a:r>
              <a:rPr lang="en-US" sz="1800">
                <a:latin typeface="Calibri"/>
                <a:cs typeface="Calibri"/>
              </a:rPr>
              <a:t>At this time, the budget is funded with no increase to the tax levy.  This may change depending upon priorities (articles) brought forward to ATM</a:t>
            </a:r>
            <a:endParaRPr lang="en-US">
              <a:latin typeface="Calibri"/>
              <a:cs typeface="Calibri"/>
            </a:endParaRPr>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B30CCB36-1FEC-4569-952E-0C71F0CBB028}" type="slidenum">
              <a:rPr lang="en-US" smtClean="0"/>
              <a:t>10</a:t>
            </a:fld>
            <a:endParaRPr lang="en-US"/>
          </a:p>
        </p:txBody>
      </p:sp>
    </p:spTree>
    <p:extLst>
      <p:ext uri="{BB962C8B-B14F-4D97-AF65-F5344CB8AC3E}">
        <p14:creationId xmlns:p14="http://schemas.microsoft.com/office/powerpoint/2010/main" val="3473798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53489499-3D21-4229-B88E-2EB2AA277B00}"/>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2B3BB691-FA94-4070-BBF1-57ECEA76BCD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Tax Levy less due to greater Excess Levy Capacity (4.4m vs. 3.3 in FY2024)</a:t>
            </a:r>
          </a:p>
          <a:p>
            <a:r>
              <a:rPr lang="en-US"/>
              <a:t>Increasing local estimated receipts, 85% of Actuals received in FY23</a:t>
            </a:r>
          </a:p>
          <a:p>
            <a:r>
              <a:rPr lang="en-US"/>
              <a:t>Overall the budget without education has increased 5.06%</a:t>
            </a:r>
          </a:p>
          <a:p>
            <a:r>
              <a:rPr lang="en-US"/>
              <a:t>There is a proposed increase of 9.75% in education –which I will go over in another slide</a:t>
            </a:r>
          </a:p>
          <a:p>
            <a:r>
              <a:rPr lang="en-US"/>
              <a:t>We are estimating to receive $2.5 million in Free Cash to cover Capital Requests for FY2025, which is a decrease over the prior fiscal years.</a:t>
            </a:r>
          </a:p>
          <a:p>
            <a:r>
              <a:rPr lang="en-US"/>
              <a:t>Other Article Placeholders, this is just estimate as of right now and will need review by the selectboard in upcoming weeks.</a:t>
            </a:r>
          </a:p>
          <a:p>
            <a:endParaRPr lang="en-US"/>
          </a:p>
          <a:p>
            <a:endParaRPr lang="en-US" altLang="en-US"/>
          </a:p>
        </p:txBody>
      </p:sp>
      <p:sp>
        <p:nvSpPr>
          <p:cNvPr id="19460" name="Slide Number Placeholder 3">
            <a:extLst>
              <a:ext uri="{FF2B5EF4-FFF2-40B4-BE49-F238E27FC236}">
                <a16:creationId xmlns:a16="http://schemas.microsoft.com/office/drawing/2014/main" id="{3C6B49FC-7023-4FA8-B4EE-42EF8DD7F8C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BE50AB6-A1A1-478E-A630-BD784D760B9E}" type="slidenum">
              <a:rPr lang="en-US" altLang="en-US" smtClean="0">
                <a:latin typeface="Arial" panose="020B0604020202020204" pitchFamily="34" charset="0"/>
              </a:rPr>
              <a:pPr>
                <a:spcBef>
                  <a:spcPct val="0"/>
                </a:spcBef>
              </a:pPr>
              <a:t>11</a:t>
            </a:fld>
            <a:endParaRPr lang="en-US" altLang="en-US">
              <a:latin typeface="Arial" panose="020B0604020202020204" pitchFamily="34" charset="0"/>
            </a:endParaRPr>
          </a:p>
        </p:txBody>
      </p:sp>
    </p:spTree>
    <p:extLst>
      <p:ext uri="{BB962C8B-B14F-4D97-AF65-F5344CB8AC3E}">
        <p14:creationId xmlns:p14="http://schemas.microsoft.com/office/powerpoint/2010/main" val="38104323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Tax Levy – Includes the Prior Year Base of $36,856,537, plus prop 2 ½% at $921,413, plus an estimated amount of new growth of $400,000, plus Prior approved debt exclusions at $7,213,461, plus prior approved MRSD Debt Exclusion at $409,845, plus estimated amount for Barnstable County Tax of $337,948 which equals our total estimated allowable levy Ceiling – . With this Budget we are presenting in 2025, we are estimating that there will be 4.4Million in excess levy capacity. </a:t>
            </a:r>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B30CCB36-1FEC-4569-952E-0C71F0CBB028}" type="slidenum">
              <a:rPr lang="en-US" smtClean="0"/>
              <a:t>12</a:t>
            </a:fld>
            <a:endParaRPr lang="en-US"/>
          </a:p>
        </p:txBody>
      </p:sp>
    </p:spTree>
    <p:extLst>
      <p:ext uri="{BB962C8B-B14F-4D97-AF65-F5344CB8AC3E}">
        <p14:creationId xmlns:p14="http://schemas.microsoft.com/office/powerpoint/2010/main" val="31585366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E64204-4236-91D4-3DC7-0709814A4DE6}"/>
            </a:ext>
          </a:extLst>
        </p:cNvPr>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62C30949-D7DE-6CBE-A4DD-DF99ADDA97F6}"/>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F687871D-9849-9AC0-B312-144505356A5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Our Revenues for our 2025 Budget Include</a:t>
            </a:r>
          </a:p>
          <a:p>
            <a:r>
              <a:rPr lang="en-US" altLang="en-US"/>
              <a:t>65% percent of our revenues are from Property Taxes, also known as the Tax Levy</a:t>
            </a:r>
          </a:p>
          <a:p>
            <a:r>
              <a:rPr lang="en-US" altLang="en-US"/>
              <a:t>17% of Local Receipts, which includes motor vehicle excise tax, hotel/motel revenues, meals tax revenues, departmental Fees.</a:t>
            </a:r>
          </a:p>
          <a:p>
            <a:r>
              <a:rPr lang="en-US" altLang="en-US"/>
              <a:t>12% of  other Available Funds, which include not included in local receipts, such as Sale of Lots, Perpetual Care, Public Education Access Funds and water ways improvement.  </a:t>
            </a:r>
          </a:p>
          <a:p>
            <a:r>
              <a:rPr lang="en-US" altLang="en-US"/>
              <a:t>State Revenue, we are estimating to receive ruffly $241,000 a slight increase. The governors budget will be out soon. </a:t>
            </a:r>
          </a:p>
          <a:p>
            <a:r>
              <a:rPr lang="en-US" altLang="en-US"/>
              <a:t>6% is the Water Budget. </a:t>
            </a:r>
          </a:p>
          <a:p>
            <a:r>
              <a:rPr lang="en-US" altLang="en-US"/>
              <a:t>Other available funds include free cash, overlay surplus, landbank etc.</a:t>
            </a:r>
          </a:p>
          <a:p>
            <a:r>
              <a:rPr lang="en-US" altLang="en-US"/>
              <a:t>Water Debt or other Debt/ Borrowing not in here.</a:t>
            </a:r>
          </a:p>
          <a:p>
            <a:endParaRPr lang="en-US" altLang="en-US"/>
          </a:p>
        </p:txBody>
      </p:sp>
      <p:sp>
        <p:nvSpPr>
          <p:cNvPr id="19460" name="Slide Number Placeholder 3">
            <a:extLst>
              <a:ext uri="{FF2B5EF4-FFF2-40B4-BE49-F238E27FC236}">
                <a16:creationId xmlns:a16="http://schemas.microsoft.com/office/drawing/2014/main" id="{0773584B-8C7B-6C0A-6E55-ED496F6D715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BE50AB6-A1A1-478E-A630-BD784D760B9E}" type="slidenum">
              <a:rPr lang="en-US" altLang="en-US" smtClean="0">
                <a:latin typeface="Arial" panose="020B0604020202020204" pitchFamily="34" charset="0"/>
              </a:rPr>
              <a:pPr>
                <a:spcBef>
                  <a:spcPct val="0"/>
                </a:spcBef>
              </a:pPr>
              <a:t>13</a:t>
            </a:fld>
            <a:endParaRPr lang="en-US" altLang="en-US">
              <a:latin typeface="Arial" panose="020B0604020202020204" pitchFamily="34" charset="0"/>
            </a:endParaRPr>
          </a:p>
        </p:txBody>
      </p:sp>
    </p:spTree>
    <p:extLst>
      <p:ext uri="{BB962C8B-B14F-4D97-AF65-F5344CB8AC3E}">
        <p14:creationId xmlns:p14="http://schemas.microsoft.com/office/powerpoint/2010/main" val="38543854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6F8EC399-EBEA-4CD5-BAED-4EF6E26EAC95}"/>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C3C58CE6-0835-42C8-921C-1256913AC9A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solidFill>
                  <a:srgbClr val="FFFF00"/>
                </a:solidFill>
                <a:cs typeface="Calibri"/>
              </a:rPr>
              <a:t>Our Local receipts are estimated at 85% of the prior year actuals, as you can see in this graph our actual local receipts in 2022 and 2023 are exceeding the estimated receipts for 2024 and 2025. Our estimates are conservative. </a:t>
            </a:r>
          </a:p>
        </p:txBody>
      </p:sp>
      <p:sp>
        <p:nvSpPr>
          <p:cNvPr id="29700" name="Slide Number Placeholder 3">
            <a:extLst>
              <a:ext uri="{FF2B5EF4-FFF2-40B4-BE49-F238E27FC236}">
                <a16:creationId xmlns:a16="http://schemas.microsoft.com/office/drawing/2014/main" id="{B922BE8D-CB3C-4D6C-A3A3-6806DF92F6B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0EDE112-048A-415E-A462-DAABB0134C99}" type="slidenum">
              <a:rPr lang="en-US" altLang="en-US" smtClean="0">
                <a:latin typeface="Arial" panose="020B0604020202020204" pitchFamily="34" charset="0"/>
              </a:rPr>
              <a:pPr>
                <a:spcBef>
                  <a:spcPct val="0"/>
                </a:spcBef>
              </a:pPr>
              <a:t>14</a:t>
            </a:fld>
            <a:endParaRPr lang="en-US" altLang="en-US">
              <a:latin typeface="Arial" panose="020B0604020202020204" pitchFamily="34" charset="0"/>
            </a:endParaRPr>
          </a:p>
        </p:txBody>
      </p:sp>
    </p:spTree>
    <p:extLst>
      <p:ext uri="{BB962C8B-B14F-4D97-AF65-F5344CB8AC3E}">
        <p14:creationId xmlns:p14="http://schemas.microsoft.com/office/powerpoint/2010/main" val="24695721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95327411-A452-4F6C-A044-839E02A5E301}"/>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71ECBBBD-078F-4248-850D-2D275C70AB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These are other funding sources, that help support the Operating Budget. </a:t>
            </a:r>
          </a:p>
          <a:p>
            <a:endParaRPr lang="en-US" altLang="en-US"/>
          </a:p>
          <a:p>
            <a:r>
              <a:rPr lang="en-US" altLang="en-US"/>
              <a:t>Offset to the Tax Rate.  Future offset will be from the increase in rooms tax – for housing and/or CES</a:t>
            </a:r>
          </a:p>
          <a:p>
            <a:r>
              <a:rPr lang="en-US" altLang="en-US"/>
              <a:t> </a:t>
            </a:r>
          </a:p>
        </p:txBody>
      </p:sp>
      <p:sp>
        <p:nvSpPr>
          <p:cNvPr id="31748" name="Slide Number Placeholder 3">
            <a:extLst>
              <a:ext uri="{FF2B5EF4-FFF2-40B4-BE49-F238E27FC236}">
                <a16:creationId xmlns:a16="http://schemas.microsoft.com/office/drawing/2014/main" id="{66AB686A-77B2-4824-B6FF-F7B64818280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5FCDEFD-592B-4BA0-810E-9D57F40EF629}" type="slidenum">
              <a:rPr lang="en-US" altLang="en-US" smtClean="0">
                <a:latin typeface="Arial" panose="020B0604020202020204" pitchFamily="34" charset="0"/>
              </a:rPr>
              <a:pPr>
                <a:spcBef>
                  <a:spcPct val="0"/>
                </a:spcBef>
              </a:pPr>
              <a:t>15</a:t>
            </a:fld>
            <a:endParaRPr lang="en-US" altLang="en-US">
              <a:latin typeface="Arial" panose="020B0604020202020204" pitchFamily="34" charset="0"/>
            </a:endParaRPr>
          </a:p>
        </p:txBody>
      </p:sp>
    </p:spTree>
    <p:extLst>
      <p:ext uri="{BB962C8B-B14F-4D97-AF65-F5344CB8AC3E}">
        <p14:creationId xmlns:p14="http://schemas.microsoft.com/office/powerpoint/2010/main" val="20165535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FA4B5983-0ECE-4375-9E48-DDE42CCD0B57}"/>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BA6CB317-E05A-4A58-BA2D-D0CA48071EF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Chapter 90 –about $347,000 per year.</a:t>
            </a:r>
          </a:p>
          <a:p>
            <a:endParaRPr lang="en-US" altLang="en-US"/>
          </a:p>
          <a:p>
            <a:r>
              <a:rPr lang="en-US" altLang="en-US"/>
              <a:t>ARPA – </a:t>
            </a:r>
            <a:r>
              <a:rPr lang="en-US">
                <a:latin typeface="Calibri" panose="020F0502020204030204" pitchFamily="34" charset="0"/>
                <a:cs typeface="Calibri" panose="020F0502020204030204" pitchFamily="34" charset="0"/>
              </a:rPr>
              <a:t>- $608,100 in local funds.  </a:t>
            </a:r>
            <a:r>
              <a:rPr lang="en-US" altLang="en-US"/>
              <a:t>electronic voting, other capital items.  Barnstable County funds – wastewater?</a:t>
            </a:r>
          </a:p>
        </p:txBody>
      </p:sp>
      <p:sp>
        <p:nvSpPr>
          <p:cNvPr id="33796" name="Slide Number Placeholder 3">
            <a:extLst>
              <a:ext uri="{FF2B5EF4-FFF2-40B4-BE49-F238E27FC236}">
                <a16:creationId xmlns:a16="http://schemas.microsoft.com/office/drawing/2014/main" id="{ABAF804C-D553-4BA9-9BBE-9B83F018AB0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9D9BA0B-185D-4A31-B35E-66942C55B699}" type="slidenum">
              <a:rPr lang="en-US" altLang="en-US" smtClean="0">
                <a:latin typeface="Arial" panose="020B0604020202020204" pitchFamily="34" charset="0"/>
              </a:rPr>
              <a:pPr>
                <a:spcBef>
                  <a:spcPct val="0"/>
                </a:spcBef>
              </a:pPr>
              <a:t>16</a:t>
            </a:fld>
            <a:endParaRPr lang="en-US" altLang="en-US">
              <a:latin typeface="Arial" panose="020B0604020202020204" pitchFamily="34" charset="0"/>
            </a:endParaRPr>
          </a:p>
        </p:txBody>
      </p:sp>
    </p:spTree>
    <p:extLst>
      <p:ext uri="{BB962C8B-B14F-4D97-AF65-F5344CB8AC3E}">
        <p14:creationId xmlns:p14="http://schemas.microsoft.com/office/powerpoint/2010/main" val="28925053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4285" eaLnBrk="0" fontAlgn="base" hangingPunct="0">
              <a:spcBef>
                <a:spcPct val="30000"/>
              </a:spcBef>
              <a:spcAft>
                <a:spcPct val="0"/>
              </a:spcAft>
              <a:defRPr/>
            </a:pPr>
            <a:r>
              <a:rPr lang="en-US" altLang="en-US"/>
              <a:t>Programmed $4,405,000 of excess levy capacity.</a:t>
            </a:r>
          </a:p>
        </p:txBody>
      </p:sp>
      <p:sp>
        <p:nvSpPr>
          <p:cNvPr id="2" name="Header Placeholder 1"/>
          <p:cNvSpPr>
            <a:spLocks noGrp="1"/>
          </p:cNvSpPr>
          <p:nvPr>
            <p:ph type="hdr" sz="quarter" idx="10"/>
          </p:nvPr>
        </p:nvSpPr>
        <p:spPr/>
        <p:txBody>
          <a:bodyPr/>
          <a:lstStyle/>
          <a:p>
            <a:pPr defTabSz="914285" fontAlgn="base">
              <a:spcBef>
                <a:spcPct val="0"/>
              </a:spcBef>
              <a:spcAft>
                <a:spcPct val="0"/>
              </a:spcAft>
              <a:defRPr/>
            </a:pPr>
            <a:r>
              <a:rPr lang="en-US" sz="1200">
                <a:solidFill>
                  <a:prstClr val="black"/>
                </a:solidFill>
                <a:latin typeface="Arial" charset="0"/>
              </a:rPr>
              <a:t>Budget Summit Oct 28, 2019</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graph is showing the growth of the Town of Chatham’s Hotel/Motel Revenue and Meals Tax Revenue. This is included in the budget message.</a:t>
            </a:r>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B30CCB36-1FEC-4569-952E-0C71F0CBB028}" type="slidenum">
              <a:rPr lang="en-US" smtClean="0"/>
              <a:t>18</a:t>
            </a:fld>
            <a:endParaRPr lang="en-US"/>
          </a:p>
        </p:txBody>
      </p:sp>
    </p:spTree>
    <p:extLst>
      <p:ext uri="{BB962C8B-B14F-4D97-AF65-F5344CB8AC3E}">
        <p14:creationId xmlns:p14="http://schemas.microsoft.com/office/powerpoint/2010/main" val="38800756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1400" y="525463"/>
            <a:ext cx="4673600" cy="2628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8382C77F-B49C-42D1-879A-04ADC1FEC827}" type="slidenum">
              <a:rPr lang="en-US" altLang="en-US" smtClean="0"/>
              <a:pPr>
                <a:defRPr/>
              </a:pPr>
              <a:t>19</a:t>
            </a:fld>
            <a:endParaRPr lang="en-US" altLang="en-US"/>
          </a:p>
        </p:txBody>
      </p:sp>
    </p:spTree>
    <p:extLst>
      <p:ext uri="{BB962C8B-B14F-4D97-AF65-F5344CB8AC3E}">
        <p14:creationId xmlns:p14="http://schemas.microsoft.com/office/powerpoint/2010/main" val="3731418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UPDATE NOTES FOR FY2025 – Review Budget Message  Transmittal components and turn it over to Carrie to review digital budget book sections.</a:t>
            </a:r>
          </a:p>
          <a:p>
            <a:endParaRPr lang="en-US"/>
          </a:p>
          <a:p>
            <a:r>
              <a:rPr lang="en-US"/>
              <a:t>Review the components of the Transmittal memo as a </a:t>
            </a:r>
            <a:r>
              <a:rPr lang="en-US" b="1"/>
              <a:t>State of the Town </a:t>
            </a:r>
            <a:r>
              <a:rPr lang="en-US"/>
              <a:t>– G&amp;O, Value Statements; Reflection on FY2024/CY2023 – Community Connections/Initiatives; Economic Conditions Summary – Building Activity; FY2025 Budget Detail – Revenues and Expenditure explanations; Wage/Salary Overview; Education Budget details; Capital Program including Water – and status reports of the Wastewater Projects; Waterfront Infrastructure Projects; Renewable Energy; Climate Change/Coastal Resiliency Efforts; Technology/On-line offerings/ Emergency Management  and generators – </a:t>
            </a:r>
            <a:r>
              <a:rPr lang="en-US" i="1"/>
              <a:t>New Digital Budget Book for FY2024. </a:t>
            </a:r>
            <a:r>
              <a:rPr lang="en-US" sz="1800" u="sng">
                <a:latin typeface="Calibri" panose="020F0502020204030204" pitchFamily="34" charset="0"/>
                <a:ea typeface="Times New Roman" panose="02020603050405020304" pitchFamily="18" charset="0"/>
                <a:cs typeface="Times New Roman" panose="02020603050405020304" pitchFamily="18" charset="0"/>
              </a:rPr>
              <a:t>Budgets should reflect priorities</a:t>
            </a:r>
            <a:r>
              <a:rPr lang="en-US" sz="1800">
                <a:latin typeface="Calibri" panose="020F0502020204030204" pitchFamily="34" charset="0"/>
                <a:ea typeface="Times New Roman" panose="02020603050405020304" pitchFamily="18" charset="0"/>
                <a:cs typeface="Times New Roman" panose="02020603050405020304" pitchFamily="18" charset="0"/>
              </a:rPr>
              <a:t>, therefore, the proposed FY2025 Operating and Capital Budgets provide for strategic budgeting of such and also redirects and enhances staffing resources to achieve the goal of a resilient and sustainable community for the future</a:t>
            </a:r>
            <a:endParaRPr lang="en-US" i="1"/>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B30CCB36-1FEC-4569-952E-0C71F0CBB028}" type="slidenum">
              <a:rPr lang="en-US" smtClean="0"/>
              <a:t>2</a:t>
            </a:fld>
            <a:endParaRPr lang="en-US"/>
          </a:p>
        </p:txBody>
      </p:sp>
    </p:spTree>
    <p:extLst>
      <p:ext uri="{BB962C8B-B14F-4D97-AF65-F5344CB8AC3E}">
        <p14:creationId xmlns:p14="http://schemas.microsoft.com/office/powerpoint/2010/main" val="20836862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2F0D4B90-63B0-4833-BD63-75DCBC92D3ED}"/>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4A4AFEEC-AD17-458B-9273-039774FB694A}"/>
              </a:ext>
            </a:extLst>
          </p:cNvPr>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defRPr/>
            </a:pPr>
            <a:endParaRPr lang="en-US" altLang="en-US"/>
          </a:p>
          <a:p>
            <a:pPr>
              <a:defRPr/>
            </a:pPr>
            <a:endParaRPr lang="en-US" altLang="en-US"/>
          </a:p>
          <a:p>
            <a:pPr>
              <a:defRPr/>
            </a:pPr>
            <a:endParaRPr lang="en-US" altLang="en-US" b="1">
              <a:solidFill>
                <a:srgbClr val="FF0000"/>
              </a:solidFill>
              <a:highlight>
                <a:srgbClr val="FFFF00"/>
              </a:highlight>
            </a:endParaRPr>
          </a:p>
          <a:p>
            <a:pPr>
              <a:defRPr/>
            </a:pPr>
            <a:r>
              <a:rPr lang="en-US" altLang="en-US" b="1">
                <a:solidFill>
                  <a:srgbClr val="FF0000"/>
                </a:solidFill>
              </a:rPr>
              <a:t>School Budgets may change as not voted by School Committee(s).  </a:t>
            </a:r>
            <a:r>
              <a:rPr lang="en-US" altLang="en-US">
                <a:solidFill>
                  <a:srgbClr val="FF0000"/>
                </a:solidFill>
              </a:rPr>
              <a:t>Governors’ numbers not released for Minimum local contribution</a:t>
            </a:r>
            <a:endParaRPr lang="en-US" altLang="en-US" b="1">
              <a:solidFill>
                <a:srgbClr val="FF0000"/>
              </a:solidFill>
              <a:highlight>
                <a:srgbClr val="FFFF00"/>
              </a:highlight>
            </a:endParaRPr>
          </a:p>
        </p:txBody>
      </p:sp>
      <p:sp>
        <p:nvSpPr>
          <p:cNvPr id="37892" name="Slide Number Placeholder 3">
            <a:extLst>
              <a:ext uri="{FF2B5EF4-FFF2-40B4-BE49-F238E27FC236}">
                <a16:creationId xmlns:a16="http://schemas.microsoft.com/office/drawing/2014/main" id="{3217FF8A-46A8-4413-B7D9-C3AD92C2179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F068CEC-20FE-49F0-BB61-DEAFAED52801}" type="slidenum">
              <a:rPr lang="en-US" altLang="en-US" smtClean="0">
                <a:latin typeface="Arial" panose="020B0604020202020204" pitchFamily="34" charset="0"/>
              </a:rPr>
              <a:pPr>
                <a:spcBef>
                  <a:spcPct val="0"/>
                </a:spcBef>
              </a:pPr>
              <a:t>20</a:t>
            </a:fld>
            <a:endParaRPr lang="en-US" altLang="en-US">
              <a:latin typeface="Arial" panose="020B0604020202020204" pitchFamily="34" charset="0"/>
            </a:endParaRPr>
          </a:p>
        </p:txBody>
      </p:sp>
    </p:spTree>
    <p:extLst>
      <p:ext uri="{BB962C8B-B14F-4D97-AF65-F5344CB8AC3E}">
        <p14:creationId xmlns:p14="http://schemas.microsoft.com/office/powerpoint/2010/main" val="29646666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46F780FB-7475-4FB9-8BD8-F059E4B1737A}"/>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9683E6EA-6BD2-4D58-877A-4B8E621701D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FY2025 Expense by Departments</a:t>
            </a:r>
          </a:p>
          <a:p>
            <a:r>
              <a:rPr lang="en-US" altLang="en-US"/>
              <a:t>There is details on this in the budget transmittal.</a:t>
            </a:r>
          </a:p>
        </p:txBody>
      </p:sp>
      <p:sp>
        <p:nvSpPr>
          <p:cNvPr id="39940" name="Slide Number Placeholder 3">
            <a:extLst>
              <a:ext uri="{FF2B5EF4-FFF2-40B4-BE49-F238E27FC236}">
                <a16:creationId xmlns:a16="http://schemas.microsoft.com/office/drawing/2014/main" id="{075E3AA7-5C4F-4598-8757-55C1FED499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EEB5A5D-0BEC-44C8-905D-492289B1C618}" type="slidenum">
              <a:rPr lang="en-US" altLang="en-US" smtClean="0">
                <a:latin typeface="Arial" panose="020B0604020202020204" pitchFamily="34" charset="0"/>
              </a:rPr>
              <a:pPr>
                <a:spcBef>
                  <a:spcPct val="0"/>
                </a:spcBef>
              </a:pPr>
              <a:t>21</a:t>
            </a:fld>
            <a:endParaRPr lang="en-US" altLang="en-US">
              <a:latin typeface="Arial" panose="020B0604020202020204" pitchFamily="34" charset="0"/>
            </a:endParaRPr>
          </a:p>
        </p:txBody>
      </p:sp>
    </p:spTree>
    <p:extLst>
      <p:ext uri="{BB962C8B-B14F-4D97-AF65-F5344CB8AC3E}">
        <p14:creationId xmlns:p14="http://schemas.microsoft.com/office/powerpoint/2010/main" val="22698368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4285" eaLnBrk="0" fontAlgn="base" hangingPunct="0">
              <a:spcBef>
                <a:spcPct val="30000"/>
              </a:spcBef>
              <a:spcAft>
                <a:spcPct val="0"/>
              </a:spcAft>
              <a:defRPr/>
            </a:pPr>
            <a:r>
              <a:rPr lang="en-US" sz="1800">
                <a:latin typeface="Calibri" panose="020F0502020204030204" pitchFamily="34" charset="0"/>
                <a:ea typeface="Times New Roman" panose="02020603050405020304" pitchFamily="18" charset="0"/>
              </a:rPr>
              <a:t>For FY2025 the cost-of-living increase through our local economic performance formula is 3%. In FY2024 salaries were adjusted based on work begun in 2019 through a grant for a Classification/Compensation Review from the Collins Center for non-public safety employees (Personnel Policies, Chatham Municipal Employees Association CMEA, and Chatham Managers Association CMA).  The new schedule reflects market conditions for the Town to remain competitive with the goal of retaining and recruiting professional employees to best serve the Town of Chatham. The FY2024 salaries listed below include the implementation of the new salary schedule</a:t>
            </a:r>
            <a:endParaRPr lang="en-US" altLang="en-US"/>
          </a:p>
        </p:txBody>
      </p:sp>
      <p:sp>
        <p:nvSpPr>
          <p:cNvPr id="2" name="Header Placeholder 1"/>
          <p:cNvSpPr>
            <a:spLocks noGrp="1"/>
          </p:cNvSpPr>
          <p:nvPr>
            <p:ph type="hdr" sz="quarter" idx="10"/>
          </p:nvPr>
        </p:nvSpPr>
        <p:spPr/>
        <p:txBody>
          <a:bodyPr/>
          <a:lstStyle/>
          <a:p>
            <a:pPr>
              <a:defRPr/>
            </a:pPr>
            <a:r>
              <a:rPr lang="en-US"/>
              <a:t>Budget Summit Oct 28, 2019</a:t>
            </a:r>
          </a:p>
        </p:txBody>
      </p:sp>
    </p:spTree>
    <p:extLst>
      <p:ext uri="{BB962C8B-B14F-4D97-AF65-F5344CB8AC3E}">
        <p14:creationId xmlns:p14="http://schemas.microsoft.com/office/powerpoint/2010/main" val="39491684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B30CCB36-1FEC-4569-952E-0C71F0CBB028}" type="slidenum">
              <a:rPr lang="en-US" smtClean="0"/>
              <a:t>23</a:t>
            </a:fld>
            <a:endParaRPr lang="en-US"/>
          </a:p>
        </p:txBody>
      </p:sp>
    </p:spTree>
    <p:extLst>
      <p:ext uri="{BB962C8B-B14F-4D97-AF65-F5344CB8AC3E}">
        <p14:creationId xmlns:p14="http://schemas.microsoft.com/office/powerpoint/2010/main" val="32732866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32455AB5-D78D-4983-A4C9-3329C6D8BD73}"/>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576CC47D-ECE2-460E-8148-2A9C43B4B17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solidFill>
                  <a:srgbClr val="FF0000"/>
                </a:solidFill>
              </a:rPr>
              <a:t>NOTE – The following positions have been put forward for FY2025 by Departments to address workload and service capacity, However, we are not recommending any new positions at this time. </a:t>
            </a:r>
            <a:endParaRPr lang="en-US" altLang="en-US" b="1">
              <a:solidFill>
                <a:srgbClr val="FF0000"/>
              </a:solidFill>
              <a:highlight>
                <a:srgbClr val="FFFF00"/>
              </a:highlight>
              <a:cs typeface="Calibri"/>
            </a:endParaRPr>
          </a:p>
          <a:p>
            <a:endParaRPr lang="en-US" altLang="en-US"/>
          </a:p>
        </p:txBody>
      </p:sp>
      <p:sp>
        <p:nvSpPr>
          <p:cNvPr id="50180" name="Slide Number Placeholder 3">
            <a:extLst>
              <a:ext uri="{FF2B5EF4-FFF2-40B4-BE49-F238E27FC236}">
                <a16:creationId xmlns:a16="http://schemas.microsoft.com/office/drawing/2014/main" id="{8F81BBAC-01FA-4B2F-AAEF-785B92CDD2E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F7F2BA7-4E78-438E-9688-91FCD47701A6}" type="slidenum">
              <a:rPr lang="en-US" altLang="en-US" smtClean="0">
                <a:latin typeface="Arial" panose="020B0604020202020204" pitchFamily="34" charset="0"/>
              </a:rPr>
              <a:pPr>
                <a:spcBef>
                  <a:spcPct val="0"/>
                </a:spcBef>
              </a:pPr>
              <a:t>24</a:t>
            </a:fld>
            <a:endParaRPr lang="en-US" altLang="en-US">
              <a:latin typeface="Arial" panose="020B0604020202020204" pitchFamily="34" charset="0"/>
            </a:endParaRPr>
          </a:p>
        </p:txBody>
      </p:sp>
    </p:spTree>
    <p:extLst>
      <p:ext uri="{BB962C8B-B14F-4D97-AF65-F5344CB8AC3E}">
        <p14:creationId xmlns:p14="http://schemas.microsoft.com/office/powerpoint/2010/main" val="16304635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General Government – not school</a:t>
            </a:r>
          </a:p>
          <a:p>
            <a:r>
              <a:rPr lang="en-US"/>
              <a:t>Please note this does not include salaries and all of the departmental increases across the board. In Total, the Salaries and Expenses as proposed is $1,925,483 dollars or a 5.06% increase. </a:t>
            </a:r>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B30CCB36-1FEC-4569-952E-0C71F0CBB028}" type="slidenum">
              <a:rPr lang="en-US" smtClean="0"/>
              <a:t>25</a:t>
            </a:fld>
            <a:endParaRPr lang="en-US"/>
          </a:p>
        </p:txBody>
      </p:sp>
    </p:spTree>
    <p:extLst>
      <p:ext uri="{BB962C8B-B14F-4D97-AF65-F5344CB8AC3E}">
        <p14:creationId xmlns:p14="http://schemas.microsoft.com/office/powerpoint/2010/main" val="2880382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85D27642-2C05-46A2-81E3-AA2F650AA901}"/>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DEF30CFB-0B1B-4081-80A0-EB7488C63E5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8132" name="Slide Number Placeholder 3">
            <a:extLst>
              <a:ext uri="{FF2B5EF4-FFF2-40B4-BE49-F238E27FC236}">
                <a16:creationId xmlns:a16="http://schemas.microsoft.com/office/drawing/2014/main" id="{F6B4ED84-27B0-46B3-A0E0-C27C2DE44FC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BDD6CD1-305A-48FE-8E5E-52854492ABFE}" type="slidenum">
              <a:rPr lang="en-US" altLang="en-US" smtClean="0">
                <a:latin typeface="Arial" panose="020B0604020202020204" pitchFamily="34" charset="0"/>
              </a:rPr>
              <a:pPr>
                <a:spcBef>
                  <a:spcPct val="0"/>
                </a:spcBef>
              </a:pPr>
              <a:t>26</a:t>
            </a:fld>
            <a:endParaRPr lang="en-US" altLang="en-US">
              <a:latin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32455AB5-D78D-4983-A4C9-3329C6D8BD73}"/>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576CC47D-ECE2-460E-8148-2A9C43B4B17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0180" name="Slide Number Placeholder 3">
            <a:extLst>
              <a:ext uri="{FF2B5EF4-FFF2-40B4-BE49-F238E27FC236}">
                <a16:creationId xmlns:a16="http://schemas.microsoft.com/office/drawing/2014/main" id="{8F81BBAC-01FA-4B2F-AAEF-785B92CDD2E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F7F2BA7-4E78-438E-9688-91FCD47701A6}" type="slidenum">
              <a:rPr lang="en-US" altLang="en-US" smtClean="0">
                <a:latin typeface="Arial" panose="020B0604020202020204" pitchFamily="34" charset="0"/>
              </a:rPr>
              <a:pPr>
                <a:spcBef>
                  <a:spcPct val="0"/>
                </a:spcBef>
              </a:pPr>
              <a:t>27</a:t>
            </a:fld>
            <a:endParaRPr lang="en-US" altLang="en-US">
              <a:latin typeface="Arial" panose="020B060402020202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30E6785B-B1B8-41CA-8CA5-4D8B92F6839B}"/>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0ABB7335-FE5E-48E3-A082-560686042C8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4285" eaLnBrk="0" fontAlgn="base" hangingPunct="0">
              <a:spcBef>
                <a:spcPct val="30000"/>
              </a:spcBef>
              <a:spcAft>
                <a:spcPct val="0"/>
              </a:spcAft>
              <a:defRPr/>
            </a:pPr>
            <a:endParaRPr lang="en-US" altLang="en-US"/>
          </a:p>
          <a:p>
            <a:endParaRPr lang="en-US" altLang="en-US">
              <a:solidFill>
                <a:srgbClr val="FF0000"/>
              </a:solidFill>
            </a:endParaRPr>
          </a:p>
        </p:txBody>
      </p:sp>
      <p:sp>
        <p:nvSpPr>
          <p:cNvPr id="52228" name="Slide Number Placeholder 3">
            <a:extLst>
              <a:ext uri="{FF2B5EF4-FFF2-40B4-BE49-F238E27FC236}">
                <a16:creationId xmlns:a16="http://schemas.microsoft.com/office/drawing/2014/main" id="{CCA45687-6FB8-4C0C-9CA9-64B0AB01594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F814E7B-4984-4BE6-9E21-A252F92BDF44}" type="slidenum">
              <a:rPr lang="en-US" altLang="en-US" smtClean="0">
                <a:latin typeface="Arial" panose="020B0604020202020204" pitchFamily="34" charset="0"/>
              </a:rPr>
              <a:pPr>
                <a:spcBef>
                  <a:spcPct val="0"/>
                </a:spcBef>
              </a:pPr>
              <a:t>28</a:t>
            </a:fld>
            <a:endParaRPr lang="en-US" altLang="en-US">
              <a:latin typeface="Arial" panose="020B060402020202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32455AB5-D78D-4983-A4C9-3329C6D8BD73}"/>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576CC47D-ECE2-460E-8148-2A9C43B4B17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0180" name="Slide Number Placeholder 3">
            <a:extLst>
              <a:ext uri="{FF2B5EF4-FFF2-40B4-BE49-F238E27FC236}">
                <a16:creationId xmlns:a16="http://schemas.microsoft.com/office/drawing/2014/main" id="{8F81BBAC-01FA-4B2F-AAEF-785B92CDD2E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F7F2BA7-4E78-438E-9688-91FCD47701A6}" type="slidenum">
              <a:rPr lang="en-US" altLang="en-US" smtClean="0">
                <a:latin typeface="Arial" panose="020B0604020202020204" pitchFamily="34" charset="0"/>
              </a:rPr>
              <a:pPr>
                <a:spcBef>
                  <a:spcPct val="0"/>
                </a:spcBef>
              </a:pPr>
              <a:t>29</a:t>
            </a:fld>
            <a:endParaRPr lang="en-US" altLang="en-US">
              <a:latin typeface="Arial" panose="020B0604020202020204" pitchFamily="34" charset="0"/>
            </a:endParaRPr>
          </a:p>
        </p:txBody>
      </p:sp>
    </p:spTree>
    <p:extLst>
      <p:ext uri="{BB962C8B-B14F-4D97-AF65-F5344CB8AC3E}">
        <p14:creationId xmlns:p14="http://schemas.microsoft.com/office/powerpoint/2010/main" val="3548242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2AB20017-7ED5-4EB0-9D98-090D10AC219C}"/>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a:extLst>
              <a:ext uri="{FF2B5EF4-FFF2-40B4-BE49-F238E27FC236}">
                <a16:creationId xmlns:a16="http://schemas.microsoft.com/office/drawing/2014/main" id="{5C839EFF-19D1-42AD-A322-2DD9C16C7D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a:p>
            <a:r>
              <a:rPr lang="en-US" altLang="en-US"/>
              <a:t>No use of reserves (Stabilization Fund); Free Cash certified at acceptable rate (funds available to support capital items)</a:t>
            </a:r>
          </a:p>
          <a:p>
            <a:endParaRPr lang="en-US" altLang="en-US"/>
          </a:p>
          <a:p>
            <a:r>
              <a:rPr lang="en-US" altLang="en-US"/>
              <a:t>Reserves for General Fund are stable.  Water fund declined due to using water surplus for capital last few years, will monitor.</a:t>
            </a:r>
          </a:p>
        </p:txBody>
      </p:sp>
      <p:sp>
        <p:nvSpPr>
          <p:cNvPr id="11268" name="Slide Number Placeholder 3">
            <a:extLst>
              <a:ext uri="{FF2B5EF4-FFF2-40B4-BE49-F238E27FC236}">
                <a16:creationId xmlns:a16="http://schemas.microsoft.com/office/drawing/2014/main" id="{460A4674-35E5-4122-B230-B29A4364AEA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8EDF59C-B9D3-43BB-BDC2-CDB9F254D0B5}" type="slidenum">
              <a:rPr lang="en-US" altLang="en-US" smtClean="0">
                <a:latin typeface="Arial" panose="020B0604020202020204" pitchFamily="34" charset="0"/>
              </a:rPr>
              <a:pPr>
                <a:spcBef>
                  <a:spcPct val="0"/>
                </a:spcBef>
              </a:pPr>
              <a:t>3</a:t>
            </a:fld>
            <a:endParaRPr lang="en-US" altLang="en-US">
              <a:latin typeface="Arial" panose="020B060402020202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1400" y="525463"/>
            <a:ext cx="4673600" cy="2628900"/>
          </a:xfrm>
        </p:spPr>
      </p:sp>
      <p:sp>
        <p:nvSpPr>
          <p:cNvPr id="3" name="Notes Placeholder 2"/>
          <p:cNvSpPr>
            <a:spLocks noGrp="1"/>
          </p:cNvSpPr>
          <p:nvPr>
            <p:ph type="body" idx="1"/>
          </p:nvPr>
        </p:nvSpPr>
        <p:spPr/>
        <p:txBody>
          <a:bodyPr/>
          <a:lstStyle/>
          <a:p>
            <a:r>
              <a:rPr lang="en-US" err="1"/>
              <a:t>Monomy</a:t>
            </a:r>
            <a:r>
              <a:rPr lang="en-US"/>
              <a:t> Regional School District</a:t>
            </a:r>
          </a:p>
          <a:p>
            <a:r>
              <a:rPr lang="en-US"/>
              <a:t>Cape Cod Regional Technical High School</a:t>
            </a:r>
          </a:p>
        </p:txBody>
      </p:sp>
    </p:spTree>
    <p:extLst>
      <p:ext uri="{BB962C8B-B14F-4D97-AF65-F5344CB8AC3E}">
        <p14:creationId xmlns:p14="http://schemas.microsoft.com/office/powerpoint/2010/main" val="158307968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3DFE2CBE-5FE9-4827-A253-CD3DD2CC58DB}"/>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655A7796-C198-4595-BE14-D9FB822979D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Final Vote March 14, 2024</a:t>
            </a:r>
          </a:p>
          <a:p>
            <a:r>
              <a:rPr lang="en-US" altLang="en-US">
                <a:cs typeface="Calibri"/>
              </a:rPr>
              <a:t>Chatham Assessment based on 3-yr rolling average of enrollment.  23.16% for FY2025 vs. 23.44% for FY2024 </a:t>
            </a:r>
          </a:p>
        </p:txBody>
      </p:sp>
      <p:sp>
        <p:nvSpPr>
          <p:cNvPr id="56324" name="Slide Number Placeholder 3">
            <a:extLst>
              <a:ext uri="{FF2B5EF4-FFF2-40B4-BE49-F238E27FC236}">
                <a16:creationId xmlns:a16="http://schemas.microsoft.com/office/drawing/2014/main" id="{EF407325-A245-4ECB-9F9B-F00FB6366DE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CBE058E-DEE0-4F47-AC51-A1680C5D7650}" type="slidenum">
              <a:rPr lang="en-US" altLang="en-US" smtClean="0">
                <a:latin typeface="Arial" panose="020B0604020202020204" pitchFamily="34" charset="0"/>
              </a:rPr>
              <a:pPr>
                <a:spcBef>
                  <a:spcPct val="0"/>
                </a:spcBef>
              </a:pPr>
              <a:t>31</a:t>
            </a:fld>
            <a:endParaRPr lang="en-US" altLang="en-US">
              <a:latin typeface="Arial" panose="020B060402020202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Final Vote in February.</a:t>
            </a:r>
          </a:p>
        </p:txBody>
      </p:sp>
      <p:sp>
        <p:nvSpPr>
          <p:cNvPr id="4" name="Slide Number Placeholder 3"/>
          <p:cNvSpPr>
            <a:spLocks noGrp="1"/>
          </p:cNvSpPr>
          <p:nvPr>
            <p:ph type="sldNum" sz="quarter" idx="5"/>
          </p:nvPr>
        </p:nvSpPr>
        <p:spPr/>
        <p:txBody>
          <a:bodyPr/>
          <a:lstStyle/>
          <a:p>
            <a:pPr>
              <a:defRPr/>
            </a:pPr>
            <a:fld id="{8382C77F-B49C-42D1-879A-04ADC1FEC827}" type="slidenum">
              <a:rPr lang="en-US" altLang="en-US" smtClean="0"/>
              <a:pPr>
                <a:defRPr/>
              </a:pPr>
              <a:t>33</a:t>
            </a:fld>
            <a:endParaRPr lang="en-US" altLang="en-US"/>
          </a:p>
        </p:txBody>
      </p:sp>
    </p:spTree>
    <p:extLst>
      <p:ext uri="{BB962C8B-B14F-4D97-AF65-F5344CB8AC3E}">
        <p14:creationId xmlns:p14="http://schemas.microsoft.com/office/powerpoint/2010/main" val="144718712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CCTHS FY2025 Assessment is directly related to the addition of 7 students (from 13 to 20) next year.</a:t>
            </a:r>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B30CCB36-1FEC-4569-952E-0C71F0CBB028}" type="slidenum">
              <a:rPr lang="en-US" smtClean="0"/>
              <a:t>34</a:t>
            </a:fld>
            <a:endParaRPr lang="en-US"/>
          </a:p>
        </p:txBody>
      </p:sp>
    </p:spTree>
    <p:extLst>
      <p:ext uri="{BB962C8B-B14F-4D97-AF65-F5344CB8AC3E}">
        <p14:creationId xmlns:p14="http://schemas.microsoft.com/office/powerpoint/2010/main" val="6537756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E99D72B-2A3D-4169-8B26-E125861E1EDE}"/>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BFAF1E30-BCA0-4EF3-A6B4-BC706F26F37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Supported by Water Revenue.  Large increase due to increase in debt service for the Water Treatment Plant (Mill Pond Wells).</a:t>
            </a:r>
            <a:endParaRPr lang="en-US"/>
          </a:p>
          <a:p>
            <a:r>
              <a:rPr lang="en-US" altLang="en-US"/>
              <a:t>Need to monitor revenue/rates to be self-supporting.</a:t>
            </a:r>
            <a:endParaRPr lang="en-US"/>
          </a:p>
        </p:txBody>
      </p:sp>
      <p:sp>
        <p:nvSpPr>
          <p:cNvPr id="64516" name="Slide Number Placeholder 3">
            <a:extLst>
              <a:ext uri="{FF2B5EF4-FFF2-40B4-BE49-F238E27FC236}">
                <a16:creationId xmlns:a16="http://schemas.microsoft.com/office/drawing/2014/main" id="{56214923-4F9F-4451-AA0A-592037D3CBA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002B568-AAF1-4457-9657-E8F9CA73F948}" type="slidenum">
              <a:rPr lang="en-US" altLang="en-US" smtClean="0">
                <a:latin typeface="Arial" panose="020B0604020202020204" pitchFamily="34" charset="0"/>
              </a:rPr>
              <a:pPr>
                <a:spcBef>
                  <a:spcPct val="0"/>
                </a:spcBef>
              </a:pPr>
              <a:t>35</a:t>
            </a:fld>
            <a:endParaRPr lang="en-US" altLang="en-US">
              <a:latin typeface="Arial" panose="020B060402020202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A91F5F65-7818-4F40-B935-8680BA645BCA}"/>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7CD676E3-CE4B-4C9E-8116-46B52ABB569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Items moved to operating; larger items to be presented separately.</a:t>
            </a:r>
          </a:p>
          <a:p>
            <a:r>
              <a:rPr lang="en-US" altLang="en-US"/>
              <a:t>Some of the Capital Requests that were not approved for the Capital Plan in 2025 will be moved to the next fiscal year for consideration. </a:t>
            </a:r>
          </a:p>
        </p:txBody>
      </p:sp>
      <p:sp>
        <p:nvSpPr>
          <p:cNvPr id="66564" name="Slide Number Placeholder 3">
            <a:extLst>
              <a:ext uri="{FF2B5EF4-FFF2-40B4-BE49-F238E27FC236}">
                <a16:creationId xmlns:a16="http://schemas.microsoft.com/office/drawing/2014/main" id="{8653317E-B0D5-42AE-AB30-7FAD0C010D1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FF32174-01C8-4EB8-AD5C-9DCF3CFC7DC8}" type="slidenum">
              <a:rPr lang="en-US" altLang="en-US" smtClean="0">
                <a:latin typeface="Arial" panose="020B0604020202020204" pitchFamily="34" charset="0"/>
              </a:rPr>
              <a:pPr>
                <a:spcBef>
                  <a:spcPct val="0"/>
                </a:spcBef>
              </a:pPr>
              <a:t>36</a:t>
            </a:fld>
            <a:endParaRPr lang="en-US" altLang="en-US">
              <a:latin typeface="Arial" panose="020B060402020202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FE3584D1-7F81-4038-B478-A00FA90E25C5}"/>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A02BA593-64C4-4ED2-9220-122506D8A9E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Items that fall out of the range will be separate articles</a:t>
            </a:r>
          </a:p>
          <a:p>
            <a:r>
              <a:rPr lang="en-US" altLang="en-US"/>
              <a:t>Collins Center – ranking, ‘maintenance’ items s/b in operating</a:t>
            </a:r>
          </a:p>
        </p:txBody>
      </p:sp>
      <p:sp>
        <p:nvSpPr>
          <p:cNvPr id="68612" name="Slide Number Placeholder 3">
            <a:extLst>
              <a:ext uri="{FF2B5EF4-FFF2-40B4-BE49-F238E27FC236}">
                <a16:creationId xmlns:a16="http://schemas.microsoft.com/office/drawing/2014/main" id="{7594BC1F-F62F-4318-B10D-65F0D7DD3D8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2F31FDA-F189-46DC-A126-1E1B7911F785}" type="slidenum">
              <a:rPr lang="en-US" altLang="en-US" smtClean="0">
                <a:latin typeface="Arial" panose="020B0604020202020204" pitchFamily="34" charset="0"/>
              </a:rPr>
              <a:pPr>
                <a:spcBef>
                  <a:spcPct val="0"/>
                </a:spcBef>
              </a:pPr>
              <a:t>37</a:t>
            </a:fld>
            <a:endParaRPr lang="en-US" altLang="en-US">
              <a:latin typeface="Arial" panose="020B060402020202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FE3584D1-7F81-4038-B478-A00FA90E25C5}"/>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A02BA593-64C4-4ED2-9220-122506D8A9E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Funding Sources, no use of tax levy</a:t>
            </a:r>
          </a:p>
        </p:txBody>
      </p:sp>
      <p:sp>
        <p:nvSpPr>
          <p:cNvPr id="68612" name="Slide Number Placeholder 3">
            <a:extLst>
              <a:ext uri="{FF2B5EF4-FFF2-40B4-BE49-F238E27FC236}">
                <a16:creationId xmlns:a16="http://schemas.microsoft.com/office/drawing/2014/main" id="{7594BC1F-F62F-4318-B10D-65F0D7DD3D8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2F31FDA-F189-46DC-A126-1E1B7911F785}" type="slidenum">
              <a:rPr lang="en-US" altLang="en-US" smtClean="0">
                <a:latin typeface="Arial" panose="020B0604020202020204" pitchFamily="34" charset="0"/>
              </a:rPr>
              <a:pPr>
                <a:spcBef>
                  <a:spcPct val="0"/>
                </a:spcBef>
              </a:pPr>
              <a:t>38</a:t>
            </a:fld>
            <a:endParaRPr lang="en-US" altLang="en-US">
              <a:latin typeface="Arial" panose="020B0604020202020204" pitchFamily="34" charset="0"/>
            </a:endParaRPr>
          </a:p>
        </p:txBody>
      </p:sp>
    </p:spTree>
    <p:extLst>
      <p:ext uri="{BB962C8B-B14F-4D97-AF65-F5344CB8AC3E}">
        <p14:creationId xmlns:p14="http://schemas.microsoft.com/office/powerpoint/2010/main" val="178689347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You have seen this before, use this criteria for Capital articles capital budget</a:t>
            </a:r>
          </a:p>
        </p:txBody>
      </p:sp>
      <p:sp>
        <p:nvSpPr>
          <p:cNvPr id="4" name="Slide Number Placeholder 3"/>
          <p:cNvSpPr>
            <a:spLocks noGrp="1"/>
          </p:cNvSpPr>
          <p:nvPr>
            <p:ph type="sldNum" sz="quarter" idx="5"/>
          </p:nvPr>
        </p:nvSpPr>
        <p:spPr/>
        <p:txBody>
          <a:bodyPr/>
          <a:lstStyle/>
          <a:p>
            <a:pPr>
              <a:defRPr/>
            </a:pPr>
            <a:fld id="{8382C77F-B49C-42D1-879A-04ADC1FEC827}" type="slidenum">
              <a:rPr lang="en-US" altLang="en-US" smtClean="0"/>
              <a:pPr>
                <a:defRPr/>
              </a:pPr>
              <a:t>39</a:t>
            </a:fld>
            <a:endParaRPr lang="en-US" altLang="en-US"/>
          </a:p>
        </p:txBody>
      </p:sp>
    </p:spTree>
    <p:extLst>
      <p:ext uri="{BB962C8B-B14F-4D97-AF65-F5344CB8AC3E}">
        <p14:creationId xmlns:p14="http://schemas.microsoft.com/office/powerpoint/2010/main" val="73617244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840647BE-A4AD-46EC-A822-66D271CABA51}"/>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A905B49E-A37E-4BE5-AF78-F98A6710CA8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Items in the Capital plan are noted where requests to CPC for funding or otherwise.  </a:t>
            </a:r>
          </a:p>
          <a:p>
            <a:endParaRPr lang="en-US" altLang="en-US">
              <a:cs typeface="Calibri"/>
            </a:endParaRPr>
          </a:p>
        </p:txBody>
      </p:sp>
      <p:sp>
        <p:nvSpPr>
          <p:cNvPr id="70660" name="Slide Number Placeholder 3">
            <a:extLst>
              <a:ext uri="{FF2B5EF4-FFF2-40B4-BE49-F238E27FC236}">
                <a16:creationId xmlns:a16="http://schemas.microsoft.com/office/drawing/2014/main" id="{AA606AAF-CEB4-41DF-9814-FD09D20F52A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9B7460E-2A11-4167-8334-C29241A473AD}" type="slidenum">
              <a:rPr lang="en-US" altLang="en-US" smtClean="0">
                <a:latin typeface="Arial" panose="020B0604020202020204" pitchFamily="34" charset="0"/>
              </a:rPr>
              <a:pPr>
                <a:spcBef>
                  <a:spcPct val="0"/>
                </a:spcBef>
              </a:pPr>
              <a:t>40</a:t>
            </a:fld>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1400" y="525463"/>
            <a:ext cx="4673600" cy="2628900"/>
          </a:xfrm>
        </p:spPr>
      </p:sp>
      <p:sp>
        <p:nvSpPr>
          <p:cNvPr id="3" name="Notes Placeholder 2"/>
          <p:cNvSpPr>
            <a:spLocks noGrp="1"/>
          </p:cNvSpPr>
          <p:nvPr>
            <p:ph type="body" idx="1"/>
          </p:nvPr>
        </p:nvSpPr>
        <p:spPr/>
        <p:txBody>
          <a:bodyPr/>
          <a:lstStyle/>
          <a:p>
            <a:r>
              <a:rPr lang="en-US" dirty="0"/>
              <a:t>Our </a:t>
            </a:r>
            <a:r>
              <a:rPr lang="en-US"/>
              <a:t>FY2021 Level Services/Growth Budget</a:t>
            </a:r>
            <a:r>
              <a:rPr lang="en-US" dirty="0"/>
              <a:t>  pivoted dramatically</a:t>
            </a:r>
            <a:r>
              <a:rPr lang="en-US"/>
              <a:t> to the COVID-19 </a:t>
            </a:r>
            <a:r>
              <a:rPr lang="en-US" dirty="0"/>
              <a:t>Budgeting </a:t>
            </a:r>
            <a:r>
              <a:rPr lang="en-US"/>
              <a:t>in the </a:t>
            </a:r>
            <a:r>
              <a:rPr lang="en-US" dirty="0"/>
              <a:t>Unknown as the start of our COVID financial Planning. </a:t>
            </a:r>
            <a:endParaRPr lang="en-US"/>
          </a:p>
          <a:p>
            <a:r>
              <a:rPr lang="en-US"/>
              <a:t>FY2022 budget based on Core services as uncertainty remained.</a:t>
            </a:r>
            <a:r>
              <a:rPr lang="en-US" dirty="0"/>
              <a:t> </a:t>
            </a:r>
            <a:endParaRPr lang="en-US" dirty="0">
              <a:cs typeface="Calibri"/>
            </a:endParaRPr>
          </a:p>
          <a:p>
            <a:r>
              <a:rPr lang="en-US"/>
              <a:t>FY2023 was a growth budget to respond to the workload</a:t>
            </a:r>
            <a:r>
              <a:rPr lang="en-US" dirty="0"/>
              <a:t> and Select Board </a:t>
            </a:r>
            <a:r>
              <a:rPr lang="en-US"/>
              <a:t>objectives.</a:t>
            </a:r>
            <a:endParaRPr lang="en-US">
              <a:cs typeface="Calibri"/>
            </a:endParaRPr>
          </a:p>
          <a:p>
            <a:r>
              <a:rPr lang="en-US"/>
              <a:t>FY2024 Level Services/Growth Budget </a:t>
            </a:r>
            <a:r>
              <a:rPr lang="en-US" dirty="0"/>
              <a:t>maintained </a:t>
            </a:r>
            <a:r>
              <a:rPr lang="en-US"/>
              <a:t>current level of services </a:t>
            </a:r>
            <a:r>
              <a:rPr lang="en-US" dirty="0"/>
              <a:t>but with additional staffing</a:t>
            </a:r>
            <a:r>
              <a:rPr lang="en-US"/>
              <a:t>.</a:t>
            </a:r>
            <a:r>
              <a:rPr lang="en-US" dirty="0"/>
              <a:t> </a:t>
            </a:r>
            <a:endParaRPr lang="en-US">
              <a:cs typeface="Calibri"/>
            </a:endParaRPr>
          </a:p>
          <a:p>
            <a:r>
              <a:rPr lang="en-US">
                <a:cs typeface="Calibri"/>
              </a:rPr>
              <a:t>FY2025 – is a </a:t>
            </a:r>
            <a:r>
              <a:rPr lang="en-US" dirty="0">
                <a:cs typeface="Calibri"/>
              </a:rPr>
              <a:t>level service, stabilizing </a:t>
            </a:r>
            <a:r>
              <a:rPr lang="en-US">
                <a:cs typeface="Calibri"/>
              </a:rPr>
              <a:t>growth budget as </a:t>
            </a:r>
            <a:r>
              <a:rPr lang="en-US" dirty="0">
                <a:cs typeface="Calibri"/>
              </a:rPr>
              <a:t>presented. </a:t>
            </a:r>
            <a:r>
              <a:rPr lang="en-US" dirty="0">
                <a:latin typeface="Calibri"/>
                <a:cs typeface="Calibri"/>
              </a:rPr>
              <a:t> </a:t>
            </a:r>
            <a:r>
              <a:rPr lang="en-US" sz="1800" dirty="0">
                <a:latin typeface="Calibri"/>
                <a:cs typeface="Calibri"/>
              </a:rPr>
              <a:t> </a:t>
            </a:r>
            <a:r>
              <a:rPr lang="en-US" sz="1800" dirty="0">
                <a:latin typeface="Calibri"/>
                <a:ea typeface="Times New Roman" panose="02020603050405020304" pitchFamily="18" charset="0"/>
                <a:cs typeface="Calibri"/>
              </a:rPr>
              <a:t>As noted before, the  budget directive reflects a commitment to fiscal prudence while funding programs and services to benefit the entire community.</a:t>
            </a:r>
            <a:endParaRPr lang="en-US" dirty="0">
              <a:latin typeface="Calibri"/>
              <a:cs typeface="Calibri"/>
            </a:endParaRPr>
          </a:p>
        </p:txBody>
      </p:sp>
      <p:sp>
        <p:nvSpPr>
          <p:cNvPr id="4" name="Slide Number Placeholder 3"/>
          <p:cNvSpPr>
            <a:spLocks noGrp="1"/>
          </p:cNvSpPr>
          <p:nvPr>
            <p:ph type="sldNum" sz="quarter" idx="5"/>
          </p:nvPr>
        </p:nvSpPr>
        <p:spPr/>
        <p:txBody>
          <a:bodyPr/>
          <a:lstStyle/>
          <a:p>
            <a:pPr>
              <a:defRPr/>
            </a:pPr>
            <a:fld id="{8382C77F-B49C-42D1-879A-04ADC1FEC827}" type="slidenum">
              <a:rPr lang="en-US" altLang="en-US" smtClean="0"/>
              <a:pPr>
                <a:defRPr/>
              </a:pPr>
              <a:t>4</a:t>
            </a:fld>
            <a:endParaRPr lang="en-US" altLang="en-US"/>
          </a:p>
        </p:txBody>
      </p:sp>
    </p:spTree>
    <p:extLst>
      <p:ext uri="{BB962C8B-B14F-4D97-AF65-F5344CB8AC3E}">
        <p14:creationId xmlns:p14="http://schemas.microsoft.com/office/powerpoint/2010/main" val="216329982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95327411-A452-4F6C-A044-839E02A5E301}"/>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71ECBBBD-078F-4248-850D-2D275C70AB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These articles will be brought before the Selectboard for discussion/recommendation through February. Airport Capital </a:t>
            </a:r>
            <a:r>
              <a:rPr lang="en-US" sz="1800">
                <a:solidFill>
                  <a:srgbClr val="000000"/>
                </a:solidFill>
                <a:effectLst/>
                <a:latin typeface="Times New Roman" panose="02020603050405020304" pitchFamily="18" charset="0"/>
                <a:ea typeface="Times New Roman" panose="02020603050405020304" pitchFamily="18" charset="0"/>
              </a:rPr>
              <a:t>seeks funding of three (3) capital projects identified by the Airport Commission for implementation to address deficiencies in existing Town owned buildings at the Chatham Municipal Airport. Building projects deemed to be maintenance projects are not eligible for Federal Aviation Administration (FAA) grant funding under their Airport Improvement Program (AIP). </a:t>
            </a:r>
            <a:r>
              <a:rPr lang="en-US" sz="1800" b="1">
                <a:solidFill>
                  <a:srgbClr val="000000"/>
                </a:solidFill>
                <a:effectLst/>
                <a:latin typeface="Times New Roman" panose="02020603050405020304" pitchFamily="18" charset="0"/>
                <a:ea typeface="Times New Roman" panose="02020603050405020304" pitchFamily="18" charset="0"/>
              </a:rPr>
              <a:t>The requested $170,000 </a:t>
            </a:r>
            <a:r>
              <a:rPr lang="en-US" sz="1800">
                <a:solidFill>
                  <a:srgbClr val="000000"/>
                </a:solidFill>
                <a:effectLst/>
                <a:latin typeface="Times New Roman" panose="02020603050405020304" pitchFamily="18" charset="0"/>
                <a:ea typeface="Times New Roman" panose="02020603050405020304" pitchFamily="18" charset="0"/>
              </a:rPr>
              <a:t>is the sum of the following projects: installation of a new </a:t>
            </a:r>
            <a:r>
              <a:rPr lang="en-US" sz="1800" b="1">
                <a:solidFill>
                  <a:srgbClr val="000000"/>
                </a:solidFill>
                <a:effectLst/>
                <a:latin typeface="Times New Roman" panose="02020603050405020304" pitchFamily="18" charset="0"/>
                <a:ea typeface="Times New Roman" panose="02020603050405020304" pitchFamily="18" charset="0"/>
              </a:rPr>
              <a:t>emergency generator ($130,000), Quonset roof ($13,000) and electrical service ($27,000) repairs</a:t>
            </a:r>
            <a:endParaRPr lang="en-US" altLang="en-US"/>
          </a:p>
          <a:p>
            <a:endParaRPr lang="en-US" altLang="en-US"/>
          </a:p>
          <a:p>
            <a:r>
              <a:rPr lang="en-US" altLang="en-US"/>
              <a:t>Use of Available Levy, Free cash is programmed.   </a:t>
            </a:r>
            <a:endParaRPr lang="en-US" altLang="en-US">
              <a:cs typeface="Calibri"/>
            </a:endParaRPr>
          </a:p>
        </p:txBody>
      </p:sp>
      <p:sp>
        <p:nvSpPr>
          <p:cNvPr id="31748" name="Slide Number Placeholder 3">
            <a:extLst>
              <a:ext uri="{FF2B5EF4-FFF2-40B4-BE49-F238E27FC236}">
                <a16:creationId xmlns:a16="http://schemas.microsoft.com/office/drawing/2014/main" id="{66AB686A-77B2-4824-B6FF-F7B64818280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5FCDEFD-592B-4BA0-810E-9D57F40EF629}" type="slidenum">
              <a:rPr lang="en-US" altLang="en-US" smtClean="0">
                <a:latin typeface="Arial" panose="020B0604020202020204" pitchFamily="34" charset="0"/>
              </a:rPr>
              <a:pPr>
                <a:spcBef>
                  <a:spcPct val="0"/>
                </a:spcBef>
              </a:pPr>
              <a:t>41</a:t>
            </a:fld>
            <a:endParaRPr lang="en-US" altLang="en-US">
              <a:latin typeface="Arial" panose="020B0604020202020204" pitchFamily="34" charset="0"/>
            </a:endParaRPr>
          </a:p>
        </p:txBody>
      </p:sp>
    </p:spTree>
    <p:extLst>
      <p:ext uri="{BB962C8B-B14F-4D97-AF65-F5344CB8AC3E}">
        <p14:creationId xmlns:p14="http://schemas.microsoft.com/office/powerpoint/2010/main" val="23991035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We’ll present at upcoming SB meetings for discussion</a:t>
            </a:r>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B30CCB36-1FEC-4569-952E-0C71F0CBB028}" type="slidenum">
              <a:rPr lang="en-US" smtClean="0"/>
              <a:t>42</a:t>
            </a:fld>
            <a:endParaRPr lang="en-US"/>
          </a:p>
        </p:txBody>
      </p:sp>
    </p:spTree>
    <p:extLst>
      <p:ext uri="{BB962C8B-B14F-4D97-AF65-F5344CB8AC3E}">
        <p14:creationId xmlns:p14="http://schemas.microsoft.com/office/powerpoint/2010/main" val="4955998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1400" y="525463"/>
            <a:ext cx="4673600" cy="2628900"/>
          </a:xfrm>
        </p:spPr>
      </p:sp>
      <p:sp>
        <p:nvSpPr>
          <p:cNvPr id="3" name="Notes Placeholder 2"/>
          <p:cNvSpPr>
            <a:spLocks noGrp="1"/>
          </p:cNvSpPr>
          <p:nvPr>
            <p:ph type="body" idx="1"/>
          </p:nvPr>
        </p:nvSpPr>
        <p:spPr/>
        <p:txBody>
          <a:bodyPr/>
          <a:lstStyle/>
          <a:p>
            <a:r>
              <a:rPr lang="en-US" sz="1800" spc="-10">
                <a:latin typeface="Calibri"/>
                <a:ea typeface="Times New Roman" panose="02020603050405020304" pitchFamily="18" charset="0"/>
                <a:cs typeface="Calibri"/>
              </a:rPr>
              <a:t>The Town’s Net OPEB liability as of June 30, 2023 is $14,675,790 a decrease of $2,458,551 from 2023 as the Plan’s Fiduciary Position increased (by $1,143,976) and our total OPEB liability decreased by $1,314,271.   The 'reallocation' of 1.5% of the landbank surtax raised $510k in revenue in FY2023 for the OPEB Trust fund and is on pace to raise approximately $600k in FY2024.</a:t>
            </a:r>
            <a:endParaRPr lang="en-US">
              <a:latin typeface="Calibri"/>
              <a:ea typeface="Times New Roman" panose="02020603050405020304" pitchFamily="18" charset="0"/>
              <a:cs typeface="Calibri"/>
            </a:endParaRPr>
          </a:p>
          <a:p>
            <a:endParaRPr lang="en-US" sz="1800" spc="-10">
              <a:latin typeface="Calibri"/>
              <a:ea typeface="Times New Roman" panose="02020603050405020304" pitchFamily="18" charset="0"/>
              <a:cs typeface="Calibri"/>
            </a:endParaRPr>
          </a:p>
          <a:p>
            <a:r>
              <a:rPr lang="en-US" sz="1800" spc="-10">
                <a:latin typeface="Calibri"/>
                <a:ea typeface="Times New Roman" panose="02020603050405020304" pitchFamily="18" charset="0"/>
                <a:cs typeface="Calibri"/>
              </a:rPr>
              <a:t>For FY2025 we are recommending that the $150k from the Overlay Surplus be transferred to the Stabilization Fund, not the OPEB Trust as has been done in the past.  This will keep the Town in compliance with our Financial Policies.  Stabilization - </a:t>
            </a:r>
            <a:r>
              <a:rPr lang="en-US" sz="1800">
                <a:effectLst/>
                <a:latin typeface="Calibri"/>
                <a:ea typeface="Times New Roman" panose="02020603050405020304" pitchFamily="18" charset="0"/>
                <a:cs typeface="Calibri"/>
              </a:rPr>
              <a:t>It shall be the goal of the Town to achieve and maintain a balance in the Stabilization Fund equivalent to between 3% and 5% of the Town’s general fund operating budget, net of debt service</a:t>
            </a:r>
            <a:r>
              <a:rPr lang="en-US" sz="1800">
                <a:latin typeface="Calibri"/>
                <a:ea typeface="Times New Roman" panose="02020603050405020304" pitchFamily="18" charset="0"/>
                <a:cs typeface="Calibri"/>
              </a:rPr>
              <a:t>.  </a:t>
            </a:r>
            <a:endParaRPr lang="en-US">
              <a:latin typeface="Calibri"/>
              <a:cs typeface="Calibri"/>
            </a:endParaRPr>
          </a:p>
        </p:txBody>
      </p:sp>
      <p:sp>
        <p:nvSpPr>
          <p:cNvPr id="4" name="Slide Number Placeholder 3"/>
          <p:cNvSpPr>
            <a:spLocks noGrp="1"/>
          </p:cNvSpPr>
          <p:nvPr>
            <p:ph type="sldNum" sz="quarter" idx="5"/>
          </p:nvPr>
        </p:nvSpPr>
        <p:spPr/>
        <p:txBody>
          <a:bodyPr/>
          <a:lstStyle/>
          <a:p>
            <a:pPr>
              <a:defRPr/>
            </a:pPr>
            <a:fld id="{8382C77F-B49C-42D1-879A-04ADC1FEC827}" type="slidenum">
              <a:rPr lang="en-US" altLang="en-US" smtClean="0"/>
              <a:pPr>
                <a:defRPr/>
              </a:pPr>
              <a:t>43</a:t>
            </a:fld>
            <a:endParaRPr lang="en-US" altLang="en-US"/>
          </a:p>
        </p:txBody>
      </p:sp>
    </p:spTree>
    <p:extLst>
      <p:ext uri="{BB962C8B-B14F-4D97-AF65-F5344CB8AC3E}">
        <p14:creationId xmlns:p14="http://schemas.microsoft.com/office/powerpoint/2010/main" val="100407457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1400" y="525463"/>
            <a:ext cx="4673600" cy="2628900"/>
          </a:xfrm>
        </p:spPr>
      </p:sp>
      <p:sp>
        <p:nvSpPr>
          <p:cNvPr id="3" name="Notes Placeholder 2"/>
          <p:cNvSpPr>
            <a:spLocks noGrp="1"/>
          </p:cNvSpPr>
          <p:nvPr>
            <p:ph type="body" idx="1"/>
          </p:nvPr>
        </p:nvSpPr>
        <p:spPr/>
        <p:txBody>
          <a:bodyPr/>
          <a:lstStyle/>
          <a:p>
            <a:pPr defTabSz="914285">
              <a:defRPr/>
            </a:pPr>
            <a:r>
              <a:rPr lang="en-US"/>
              <a:t>SB goals  - </a:t>
            </a:r>
            <a:r>
              <a:rPr lang="en-US" sz="1800">
                <a:latin typeface="Calibri" panose="020F0502020204030204" pitchFamily="34" charset="0"/>
                <a:ea typeface="Times New Roman" panose="02020603050405020304" pitchFamily="18" charset="0"/>
              </a:rPr>
              <a:t>The Select Board's goal-setting for Fiscal Year 2025/Calendar Year 2024 focused on envisioning Chatham in 2030. Utilizing SMART goals (specific, measurable, achievable, relevant, and time-bound), the Board identified "goal buckets" </a:t>
            </a:r>
            <a:r>
              <a:rPr lang="en-US" sz="1800">
                <a:latin typeface="Calibri" panose="020F0502020204030204" pitchFamily="34" charset="0"/>
                <a:ea typeface="Times New Roman" panose="02020603050405020304" pitchFamily="18" charset="0"/>
                <a:cs typeface="Times New Roman" panose="02020603050405020304" pitchFamily="18" charset="0"/>
              </a:rPr>
              <a:t>where the Town can move forward on initiatives that will encompass previous value statements on a variety of levels</a:t>
            </a:r>
            <a:r>
              <a:rPr lang="en-US" sz="1800">
                <a:latin typeface="Calibri" panose="020F0502020204030204" pitchFamily="34" charset="0"/>
                <a:ea typeface="Times New Roman" panose="02020603050405020304" pitchFamily="18" charset="0"/>
              </a:rPr>
              <a:t> to move initiatives forward. The final review and vote on these goals will take place on January 27, 2024.</a:t>
            </a:r>
            <a:endParaRPr lang="en-US" sz="1800">
              <a:latin typeface="Times New Roman" panose="02020603050405020304" pitchFamily="18" charset="0"/>
              <a:ea typeface="Times New Roman" panose="02020603050405020304" pitchFamily="18" charset="0"/>
            </a:endParaRPr>
          </a:p>
          <a:p>
            <a:endParaRPr lang="en-US"/>
          </a:p>
        </p:txBody>
      </p:sp>
      <p:sp>
        <p:nvSpPr>
          <p:cNvPr id="4" name="Slide Number Placeholder 3"/>
          <p:cNvSpPr>
            <a:spLocks noGrp="1"/>
          </p:cNvSpPr>
          <p:nvPr>
            <p:ph type="sldNum" sz="quarter" idx="5"/>
          </p:nvPr>
        </p:nvSpPr>
        <p:spPr/>
        <p:txBody>
          <a:bodyPr/>
          <a:lstStyle/>
          <a:p>
            <a:pPr defTabSz="914285" fontAlgn="base">
              <a:spcBef>
                <a:spcPct val="0"/>
              </a:spcBef>
              <a:spcAft>
                <a:spcPct val="0"/>
              </a:spcAft>
              <a:defRPr/>
            </a:pPr>
            <a:fld id="{8382C77F-B49C-42D1-879A-04ADC1FEC827}" type="slidenum">
              <a:rPr lang="en-US" altLang="en-US" sz="1200">
                <a:solidFill>
                  <a:prstClr val="black"/>
                </a:solidFill>
                <a:latin typeface="Arial" panose="020B0604020202020204" pitchFamily="34" charset="0"/>
                <a:cs typeface="Arial" panose="020B0604020202020204" pitchFamily="34" charset="0"/>
              </a:rPr>
              <a:pPr defTabSz="914285" fontAlgn="base">
                <a:spcBef>
                  <a:spcPct val="0"/>
                </a:spcBef>
                <a:spcAft>
                  <a:spcPct val="0"/>
                </a:spcAft>
                <a:defRPr/>
              </a:pPr>
              <a:t>44</a:t>
            </a:fld>
            <a:endParaRPr lang="en-US" altLang="en-US" sz="120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769878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B30CCB36-1FEC-4569-952E-0C71F0CBB028}" type="slidenum">
              <a:rPr lang="en-US" smtClean="0"/>
              <a:t>45</a:t>
            </a:fld>
            <a:endParaRPr lang="en-US"/>
          </a:p>
        </p:txBody>
      </p:sp>
    </p:spTree>
    <p:extLst>
      <p:ext uri="{BB962C8B-B14F-4D97-AF65-F5344CB8AC3E}">
        <p14:creationId xmlns:p14="http://schemas.microsoft.com/office/powerpoint/2010/main" val="96533799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 name="Header Placeholder 1"/>
          <p:cNvSpPr>
            <a:spLocks noGrp="1"/>
          </p:cNvSpPr>
          <p:nvPr>
            <p:ph type="hdr" sz="quarter" idx="10"/>
          </p:nvPr>
        </p:nvSpPr>
        <p:spPr/>
        <p:txBody>
          <a:bodyPr/>
          <a:lstStyle/>
          <a:p>
            <a:pPr>
              <a:defRPr/>
            </a:pPr>
            <a:r>
              <a:rPr lang="en-US"/>
              <a:t>Budget Summit Oct 28, 2019</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B30CCB36-1FEC-4569-952E-0C71F0CBB028}" type="slidenum">
              <a:rPr lang="en-US" smtClean="0"/>
              <a:t>5</a:t>
            </a:fld>
            <a:endParaRPr lang="en-US"/>
          </a:p>
        </p:txBody>
      </p:sp>
    </p:spTree>
    <p:extLst>
      <p:ext uri="{BB962C8B-B14F-4D97-AF65-F5344CB8AC3E}">
        <p14:creationId xmlns:p14="http://schemas.microsoft.com/office/powerpoint/2010/main" val="39984374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740EC5CA-FEFD-46CC-B0FE-18D9447044A7}"/>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77D6A3F1-AA3C-4360-9CAD-F57F257FBE9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a:p>
            <a:r>
              <a:rPr lang="en-US" altLang="en-US"/>
              <a:t>As mentioned at the Budget Summit in October every year we begin with the available sources of funds – revenue.  </a:t>
            </a:r>
          </a:p>
          <a:p>
            <a:endParaRPr lang="en-US" altLang="en-US"/>
          </a:p>
          <a:p>
            <a:r>
              <a:rPr lang="en-US" altLang="en-US"/>
              <a:t>Expenses begin with the D.H. requesting funds to support a level service budget.</a:t>
            </a:r>
          </a:p>
          <a:p>
            <a:endParaRPr lang="en-US" altLang="en-US"/>
          </a:p>
        </p:txBody>
      </p:sp>
      <p:sp>
        <p:nvSpPr>
          <p:cNvPr id="17412" name="Slide Number Placeholder 3">
            <a:extLst>
              <a:ext uri="{FF2B5EF4-FFF2-40B4-BE49-F238E27FC236}">
                <a16:creationId xmlns:a16="http://schemas.microsoft.com/office/drawing/2014/main" id="{9F7589FE-97E8-4BA4-82D1-D0CDA34D88A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5F8029D-E836-4803-9EA9-C21384EC1BAB}" type="slidenum">
              <a:rPr lang="en-US" altLang="en-US" smtClean="0">
                <a:latin typeface="Arial" panose="020B0604020202020204" pitchFamily="34" charset="0"/>
              </a:rPr>
              <a:pPr>
                <a:spcBef>
                  <a:spcPct val="0"/>
                </a:spcBef>
              </a:pPr>
              <a:t>6</a:t>
            </a:fld>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740754DE-5E72-40D8-924A-3B822712B0D0}"/>
              </a:ext>
            </a:extLst>
          </p:cNvPr>
          <p:cNvSpPr>
            <a:spLocks noGrp="1" noRot="1" noChangeAspect="1" noTextEdit="1"/>
          </p:cNvSpPr>
          <p:nvPr>
            <p:ph type="sldImg"/>
          </p:nvPr>
        </p:nvSpPr>
        <p:spPr bwMode="auto">
          <a:xfrm>
            <a:off x="2311400" y="525463"/>
            <a:ext cx="46736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EF33A62D-96F2-4851-9170-CD231AB52DF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JG</a:t>
            </a:r>
          </a:p>
        </p:txBody>
      </p:sp>
      <p:sp>
        <p:nvSpPr>
          <p:cNvPr id="15364" name="Slide Number Placeholder 3">
            <a:extLst>
              <a:ext uri="{FF2B5EF4-FFF2-40B4-BE49-F238E27FC236}">
                <a16:creationId xmlns:a16="http://schemas.microsoft.com/office/drawing/2014/main" id="{57EA502A-89D7-4970-91C5-B261E497DBD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857" indent="-285714">
              <a:spcBef>
                <a:spcPct val="30000"/>
              </a:spcBef>
              <a:defRPr sz="1200">
                <a:solidFill>
                  <a:schemeClr val="tx1"/>
                </a:solidFill>
                <a:latin typeface="Calibri" panose="020F0502020204030204" pitchFamily="34" charset="0"/>
              </a:defRPr>
            </a:lvl2pPr>
            <a:lvl3pPr marL="1142857" indent="-228571">
              <a:spcBef>
                <a:spcPct val="30000"/>
              </a:spcBef>
              <a:defRPr sz="1200">
                <a:solidFill>
                  <a:schemeClr val="tx1"/>
                </a:solidFill>
                <a:latin typeface="Calibri" panose="020F0502020204030204" pitchFamily="34" charset="0"/>
              </a:defRPr>
            </a:lvl3pPr>
            <a:lvl4pPr marL="1599999" indent="-228571">
              <a:spcBef>
                <a:spcPct val="30000"/>
              </a:spcBef>
              <a:defRPr sz="1200">
                <a:solidFill>
                  <a:schemeClr val="tx1"/>
                </a:solidFill>
                <a:latin typeface="Calibri" panose="020F0502020204030204" pitchFamily="34" charset="0"/>
              </a:defRPr>
            </a:lvl4pPr>
            <a:lvl5pPr marL="2057142" indent="-228571">
              <a:spcBef>
                <a:spcPct val="30000"/>
              </a:spcBef>
              <a:defRPr sz="1200">
                <a:solidFill>
                  <a:schemeClr val="tx1"/>
                </a:solidFill>
                <a:latin typeface="Calibri" panose="020F0502020204030204" pitchFamily="34" charset="0"/>
              </a:defRPr>
            </a:lvl5pPr>
            <a:lvl6pPr marL="2514285" indent="-228571" eaLnBrk="0" fontAlgn="base" hangingPunct="0">
              <a:spcBef>
                <a:spcPct val="30000"/>
              </a:spcBef>
              <a:spcAft>
                <a:spcPct val="0"/>
              </a:spcAft>
              <a:defRPr sz="1200">
                <a:solidFill>
                  <a:schemeClr val="tx1"/>
                </a:solidFill>
                <a:latin typeface="Calibri" panose="020F0502020204030204" pitchFamily="34" charset="0"/>
              </a:defRPr>
            </a:lvl6pPr>
            <a:lvl7pPr marL="2971427" indent="-228571" eaLnBrk="0" fontAlgn="base" hangingPunct="0">
              <a:spcBef>
                <a:spcPct val="30000"/>
              </a:spcBef>
              <a:spcAft>
                <a:spcPct val="0"/>
              </a:spcAft>
              <a:defRPr sz="1200">
                <a:solidFill>
                  <a:schemeClr val="tx1"/>
                </a:solidFill>
                <a:latin typeface="Calibri" panose="020F0502020204030204" pitchFamily="34" charset="0"/>
              </a:defRPr>
            </a:lvl7pPr>
            <a:lvl8pPr marL="3428570" indent="-228571" eaLnBrk="0" fontAlgn="base" hangingPunct="0">
              <a:spcBef>
                <a:spcPct val="30000"/>
              </a:spcBef>
              <a:spcAft>
                <a:spcPct val="0"/>
              </a:spcAft>
              <a:defRPr sz="1200">
                <a:solidFill>
                  <a:schemeClr val="tx1"/>
                </a:solidFill>
                <a:latin typeface="Calibri" panose="020F0502020204030204" pitchFamily="34" charset="0"/>
              </a:defRPr>
            </a:lvl8pPr>
            <a:lvl9pPr marL="3885712" indent="-228571"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59AA8BE-2139-49A9-A8FB-4EC34A5BCC57}" type="slidenum">
              <a:rPr lang="en-US" altLang="en-US" smtClean="0">
                <a:latin typeface="Arial" panose="020B0604020202020204" pitchFamily="34" charset="0"/>
              </a:rPr>
              <a:pPr>
                <a:spcBef>
                  <a:spcPct val="0"/>
                </a:spcBef>
              </a:pPr>
              <a:t>7</a:t>
            </a:fld>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SCROLL THROUGH THE BUDGET BOOK HERE?</a:t>
            </a:r>
          </a:p>
          <a:p>
            <a:endParaRPr lang="en-US"/>
          </a:p>
          <a:p>
            <a:r>
              <a:rPr lang="en-US"/>
              <a:t>For FY2025, we leveraged the </a:t>
            </a:r>
            <a:r>
              <a:rPr lang="en-US" err="1"/>
              <a:t>cleargov</a:t>
            </a:r>
            <a:r>
              <a:rPr lang="en-US"/>
              <a:t> digital budget book platform initiated in FY2024. </a:t>
            </a:r>
            <a:r>
              <a:rPr lang="en-US" sz="1800">
                <a:latin typeface="Calibri" panose="020F0502020204030204" pitchFamily="34" charset="0"/>
                <a:ea typeface="Times New Roman" panose="02020603050405020304" pitchFamily="18" charset="0"/>
              </a:rPr>
              <a:t>This platform facilitates direct input of budget requests by Department/Division Heads, allowing real-time update through the budget review process. Our commitment to transparency extends to providing additional information in the budget books including demographic details, fund balances, organization charts, department personnel and expense expenditures, and prior year (2023) accomplishments. Visual presentations using charts/graphs enhance the accessibility of operating and capital budget recommendations. The platform auto-generates information required to meet the Government Finance Officers Association (GFOA) distinguished budget book award; a goal we hope to achieve before 2030. A GFOA distinguished Budget includes the above components that provide the public with understandable and transparent information. </a:t>
            </a:r>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B30CCB36-1FEC-4569-952E-0C71F0CBB028}" type="slidenum">
              <a:rPr lang="en-US" smtClean="0"/>
              <a:t>8</a:t>
            </a:fld>
            <a:endParaRPr lang="en-US"/>
          </a:p>
        </p:txBody>
      </p:sp>
    </p:spTree>
    <p:extLst>
      <p:ext uri="{BB962C8B-B14F-4D97-AF65-F5344CB8AC3E}">
        <p14:creationId xmlns:p14="http://schemas.microsoft.com/office/powerpoint/2010/main" val="1449583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B30CCB36-1FEC-4569-952E-0C71F0CBB028}" type="slidenum">
              <a:rPr lang="en-US" smtClean="0"/>
              <a:t>9</a:t>
            </a:fld>
            <a:endParaRPr lang="en-US"/>
          </a:p>
        </p:txBody>
      </p:sp>
    </p:spTree>
    <p:extLst>
      <p:ext uri="{BB962C8B-B14F-4D97-AF65-F5344CB8AC3E}">
        <p14:creationId xmlns:p14="http://schemas.microsoft.com/office/powerpoint/2010/main" val="4291593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B7FAC-D402-4B10-B2F1-019422E11F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484768C-13F3-4CAD-9274-F9E151919E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AB38536-CBFD-4B4F-B6C0-28A75DDCFE96}"/>
              </a:ext>
            </a:extLst>
          </p:cNvPr>
          <p:cNvSpPr>
            <a:spLocks noGrp="1"/>
          </p:cNvSpPr>
          <p:nvPr>
            <p:ph type="dt" sz="half" idx="10"/>
          </p:nvPr>
        </p:nvSpPr>
        <p:spPr/>
        <p:txBody>
          <a:bodyPr/>
          <a:lstStyle/>
          <a:p>
            <a:fld id="{511338B6-1BA9-40F2-9E7B-FD054A7B82D5}" type="datetimeFigureOut">
              <a:rPr lang="en-US" smtClean="0"/>
              <a:t>1/25/2024</a:t>
            </a:fld>
            <a:endParaRPr lang="en-US"/>
          </a:p>
        </p:txBody>
      </p:sp>
      <p:sp>
        <p:nvSpPr>
          <p:cNvPr id="5" name="Footer Placeholder 4">
            <a:extLst>
              <a:ext uri="{FF2B5EF4-FFF2-40B4-BE49-F238E27FC236}">
                <a16:creationId xmlns:a16="http://schemas.microsoft.com/office/drawing/2014/main" id="{F9D016D1-F697-4988-8892-64528685E7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6F1DF1-9E4B-4442-A4EC-DD078F429DA1}"/>
              </a:ext>
            </a:extLst>
          </p:cNvPr>
          <p:cNvSpPr>
            <a:spLocks noGrp="1"/>
          </p:cNvSpPr>
          <p:nvPr>
            <p:ph type="sldNum" sz="quarter" idx="12"/>
          </p:nvPr>
        </p:nvSpPr>
        <p:spPr/>
        <p:txBody>
          <a:bodyPr/>
          <a:lstStyle/>
          <a:p>
            <a:fld id="{347193C1-0723-463F-BA9C-10CDF3BBFF65}" type="slidenum">
              <a:rPr lang="en-US" smtClean="0"/>
              <a:t>‹#›</a:t>
            </a:fld>
            <a:endParaRPr lang="en-US"/>
          </a:p>
        </p:txBody>
      </p:sp>
    </p:spTree>
    <p:extLst>
      <p:ext uri="{BB962C8B-B14F-4D97-AF65-F5344CB8AC3E}">
        <p14:creationId xmlns:p14="http://schemas.microsoft.com/office/powerpoint/2010/main" val="2714523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E2565-1A62-4381-9FC5-ECC70EB48E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9A356DD-1426-4C5A-A07B-2E377EB101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9430EE6-CA4C-42D4-94DE-587E52E151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E35EF8-259E-442B-89D9-3E4FA32A83F8}"/>
              </a:ext>
            </a:extLst>
          </p:cNvPr>
          <p:cNvSpPr>
            <a:spLocks noGrp="1"/>
          </p:cNvSpPr>
          <p:nvPr>
            <p:ph type="dt" sz="half" idx="10"/>
          </p:nvPr>
        </p:nvSpPr>
        <p:spPr/>
        <p:txBody>
          <a:bodyPr/>
          <a:lstStyle/>
          <a:p>
            <a:fld id="{511338B6-1BA9-40F2-9E7B-FD054A7B82D5}" type="datetimeFigureOut">
              <a:rPr lang="en-US" smtClean="0"/>
              <a:t>1/25/2024</a:t>
            </a:fld>
            <a:endParaRPr lang="en-US"/>
          </a:p>
        </p:txBody>
      </p:sp>
      <p:sp>
        <p:nvSpPr>
          <p:cNvPr id="6" name="Footer Placeholder 5">
            <a:extLst>
              <a:ext uri="{FF2B5EF4-FFF2-40B4-BE49-F238E27FC236}">
                <a16:creationId xmlns:a16="http://schemas.microsoft.com/office/drawing/2014/main" id="{F3BE6327-DD64-4920-AB3D-66D76257E5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4DCCB4-43AA-40B2-8A30-2CCF8CC9C26F}"/>
              </a:ext>
            </a:extLst>
          </p:cNvPr>
          <p:cNvSpPr>
            <a:spLocks noGrp="1"/>
          </p:cNvSpPr>
          <p:nvPr>
            <p:ph type="sldNum" sz="quarter" idx="12"/>
          </p:nvPr>
        </p:nvSpPr>
        <p:spPr/>
        <p:txBody>
          <a:bodyPr/>
          <a:lstStyle/>
          <a:p>
            <a:fld id="{347193C1-0723-463F-BA9C-10CDF3BBFF65}" type="slidenum">
              <a:rPr lang="en-US" smtClean="0"/>
              <a:t>‹#›</a:t>
            </a:fld>
            <a:endParaRPr lang="en-US"/>
          </a:p>
        </p:txBody>
      </p:sp>
    </p:spTree>
    <p:extLst>
      <p:ext uri="{BB962C8B-B14F-4D97-AF65-F5344CB8AC3E}">
        <p14:creationId xmlns:p14="http://schemas.microsoft.com/office/powerpoint/2010/main" val="2256658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A8A76-F9B2-4F43-BF2E-5B14D85EE56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0F308D5-DBF4-4F26-9007-06A5D3501CB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D559DE-100F-45B2-958C-C0B0977A6073}"/>
              </a:ext>
            </a:extLst>
          </p:cNvPr>
          <p:cNvSpPr>
            <a:spLocks noGrp="1"/>
          </p:cNvSpPr>
          <p:nvPr>
            <p:ph type="dt" sz="half" idx="10"/>
          </p:nvPr>
        </p:nvSpPr>
        <p:spPr/>
        <p:txBody>
          <a:bodyPr/>
          <a:lstStyle/>
          <a:p>
            <a:fld id="{511338B6-1BA9-40F2-9E7B-FD054A7B82D5}" type="datetimeFigureOut">
              <a:rPr lang="en-US" smtClean="0"/>
              <a:t>1/25/2024</a:t>
            </a:fld>
            <a:endParaRPr lang="en-US"/>
          </a:p>
        </p:txBody>
      </p:sp>
      <p:sp>
        <p:nvSpPr>
          <p:cNvPr id="5" name="Footer Placeholder 4">
            <a:extLst>
              <a:ext uri="{FF2B5EF4-FFF2-40B4-BE49-F238E27FC236}">
                <a16:creationId xmlns:a16="http://schemas.microsoft.com/office/drawing/2014/main" id="{32BCE645-47F3-4F5F-AEA5-0C6591B0A3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A81EE1-4658-4DCF-A0DC-16CFA36E6D4B}"/>
              </a:ext>
            </a:extLst>
          </p:cNvPr>
          <p:cNvSpPr>
            <a:spLocks noGrp="1"/>
          </p:cNvSpPr>
          <p:nvPr>
            <p:ph type="sldNum" sz="quarter" idx="12"/>
          </p:nvPr>
        </p:nvSpPr>
        <p:spPr/>
        <p:txBody>
          <a:bodyPr/>
          <a:lstStyle/>
          <a:p>
            <a:fld id="{347193C1-0723-463F-BA9C-10CDF3BBFF65}" type="slidenum">
              <a:rPr lang="en-US" smtClean="0"/>
              <a:t>‹#›</a:t>
            </a:fld>
            <a:endParaRPr lang="en-US"/>
          </a:p>
        </p:txBody>
      </p:sp>
    </p:spTree>
    <p:extLst>
      <p:ext uri="{BB962C8B-B14F-4D97-AF65-F5344CB8AC3E}">
        <p14:creationId xmlns:p14="http://schemas.microsoft.com/office/powerpoint/2010/main" val="34901205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FBEA20-1CDD-42A9-855A-6065ECAB2B7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2DE75FB-DA81-4FE3-B2EE-323BC004907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197637-21B2-44F4-AA3D-05307F9F8DE0}"/>
              </a:ext>
            </a:extLst>
          </p:cNvPr>
          <p:cNvSpPr>
            <a:spLocks noGrp="1"/>
          </p:cNvSpPr>
          <p:nvPr>
            <p:ph type="dt" sz="half" idx="10"/>
          </p:nvPr>
        </p:nvSpPr>
        <p:spPr/>
        <p:txBody>
          <a:bodyPr/>
          <a:lstStyle/>
          <a:p>
            <a:fld id="{511338B6-1BA9-40F2-9E7B-FD054A7B82D5}" type="datetimeFigureOut">
              <a:rPr lang="en-US" smtClean="0"/>
              <a:t>1/25/2024</a:t>
            </a:fld>
            <a:endParaRPr lang="en-US"/>
          </a:p>
        </p:txBody>
      </p:sp>
      <p:sp>
        <p:nvSpPr>
          <p:cNvPr id="5" name="Footer Placeholder 4">
            <a:extLst>
              <a:ext uri="{FF2B5EF4-FFF2-40B4-BE49-F238E27FC236}">
                <a16:creationId xmlns:a16="http://schemas.microsoft.com/office/drawing/2014/main" id="{17E80232-7098-404A-9237-FC1FE6F40C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D2C5BD-2CA5-4118-B204-8609914CA4F7}"/>
              </a:ext>
            </a:extLst>
          </p:cNvPr>
          <p:cNvSpPr>
            <a:spLocks noGrp="1"/>
          </p:cNvSpPr>
          <p:nvPr>
            <p:ph type="sldNum" sz="quarter" idx="12"/>
          </p:nvPr>
        </p:nvSpPr>
        <p:spPr/>
        <p:txBody>
          <a:bodyPr/>
          <a:lstStyle/>
          <a:p>
            <a:fld id="{347193C1-0723-463F-BA9C-10CDF3BBFF65}" type="slidenum">
              <a:rPr lang="en-US" smtClean="0"/>
              <a:t>‹#›</a:t>
            </a:fld>
            <a:endParaRPr lang="en-US"/>
          </a:p>
        </p:txBody>
      </p:sp>
    </p:spTree>
    <p:extLst>
      <p:ext uri="{BB962C8B-B14F-4D97-AF65-F5344CB8AC3E}">
        <p14:creationId xmlns:p14="http://schemas.microsoft.com/office/powerpoint/2010/main" val="35883881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804D7-CB3C-4E25-A74E-5D98EF295A7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12A5258-AA75-44EC-A1E9-6D99943784D1}"/>
              </a:ext>
            </a:extLst>
          </p:cNvPr>
          <p:cNvSpPr>
            <a:spLocks noGrp="1"/>
          </p:cNvSpPr>
          <p:nvPr>
            <p:ph type="dt" sz="half" idx="10"/>
          </p:nvPr>
        </p:nvSpPr>
        <p:spPr/>
        <p:txBody>
          <a:bodyPr/>
          <a:lstStyle/>
          <a:p>
            <a:fld id="{511338B6-1BA9-40F2-9E7B-FD054A7B82D5}" type="datetimeFigureOut">
              <a:rPr lang="en-US" smtClean="0"/>
              <a:t>1/25/2024</a:t>
            </a:fld>
            <a:endParaRPr lang="en-US"/>
          </a:p>
        </p:txBody>
      </p:sp>
      <p:sp>
        <p:nvSpPr>
          <p:cNvPr id="4" name="Footer Placeholder 3">
            <a:extLst>
              <a:ext uri="{FF2B5EF4-FFF2-40B4-BE49-F238E27FC236}">
                <a16:creationId xmlns:a16="http://schemas.microsoft.com/office/drawing/2014/main" id="{10C0A61A-F7FA-44E2-95E8-F8C00111C4B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B0FF364-658F-4599-B64F-CA4CB4765C41}"/>
              </a:ext>
            </a:extLst>
          </p:cNvPr>
          <p:cNvSpPr>
            <a:spLocks noGrp="1"/>
          </p:cNvSpPr>
          <p:nvPr>
            <p:ph type="sldNum" sz="quarter" idx="12"/>
          </p:nvPr>
        </p:nvSpPr>
        <p:spPr/>
        <p:txBody>
          <a:bodyPr/>
          <a:lstStyle/>
          <a:p>
            <a:fld id="{347193C1-0723-463F-BA9C-10CDF3BBFF65}" type="slidenum">
              <a:rPr lang="en-US" smtClean="0"/>
              <a:t>‹#›</a:t>
            </a:fld>
            <a:endParaRPr lang="en-US"/>
          </a:p>
        </p:txBody>
      </p:sp>
    </p:spTree>
    <p:extLst>
      <p:ext uri="{BB962C8B-B14F-4D97-AF65-F5344CB8AC3E}">
        <p14:creationId xmlns:p14="http://schemas.microsoft.com/office/powerpoint/2010/main" val="37614422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6FA79-CB2D-47F4-BD9B-1A554AA902C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EC4FFF2-22B2-41A6-9808-546A20459BF3}"/>
              </a:ext>
            </a:extLst>
          </p:cNvPr>
          <p:cNvSpPr>
            <a:spLocks noGrp="1"/>
          </p:cNvSpPr>
          <p:nvPr>
            <p:ph type="dt" sz="half" idx="10"/>
          </p:nvPr>
        </p:nvSpPr>
        <p:spPr/>
        <p:txBody>
          <a:bodyPr/>
          <a:lstStyle/>
          <a:p>
            <a:fld id="{511338B6-1BA9-40F2-9E7B-FD054A7B82D5}" type="datetimeFigureOut">
              <a:rPr lang="en-US" smtClean="0"/>
              <a:t>1/25/2024</a:t>
            </a:fld>
            <a:endParaRPr lang="en-US"/>
          </a:p>
        </p:txBody>
      </p:sp>
      <p:sp>
        <p:nvSpPr>
          <p:cNvPr id="4" name="Footer Placeholder 3">
            <a:extLst>
              <a:ext uri="{FF2B5EF4-FFF2-40B4-BE49-F238E27FC236}">
                <a16:creationId xmlns:a16="http://schemas.microsoft.com/office/drawing/2014/main" id="{AEEC7BFB-74A9-4E99-A2E1-1CF11CB4A2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013FE88-85BF-4E27-A948-0D4AA75ECCBE}"/>
              </a:ext>
            </a:extLst>
          </p:cNvPr>
          <p:cNvSpPr>
            <a:spLocks noGrp="1"/>
          </p:cNvSpPr>
          <p:nvPr>
            <p:ph type="sldNum" sz="quarter" idx="12"/>
          </p:nvPr>
        </p:nvSpPr>
        <p:spPr/>
        <p:txBody>
          <a:bodyPr/>
          <a:lstStyle/>
          <a:p>
            <a:fld id="{347193C1-0723-463F-BA9C-10CDF3BBFF65}" type="slidenum">
              <a:rPr lang="en-US" smtClean="0"/>
              <a:t>‹#›</a:t>
            </a:fld>
            <a:endParaRPr lang="en-US"/>
          </a:p>
        </p:txBody>
      </p:sp>
    </p:spTree>
    <p:extLst>
      <p:ext uri="{BB962C8B-B14F-4D97-AF65-F5344CB8AC3E}">
        <p14:creationId xmlns:p14="http://schemas.microsoft.com/office/powerpoint/2010/main" val="12306884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3DABA-901B-449C-998F-1CF3633B874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0BE4CB8-6891-4B95-9B75-95FCD7423F46}"/>
              </a:ext>
            </a:extLst>
          </p:cNvPr>
          <p:cNvSpPr>
            <a:spLocks noGrp="1"/>
          </p:cNvSpPr>
          <p:nvPr>
            <p:ph type="dt" sz="half" idx="10"/>
          </p:nvPr>
        </p:nvSpPr>
        <p:spPr/>
        <p:txBody>
          <a:bodyPr/>
          <a:lstStyle/>
          <a:p>
            <a:fld id="{511338B6-1BA9-40F2-9E7B-FD054A7B82D5}" type="datetimeFigureOut">
              <a:rPr lang="en-US" smtClean="0"/>
              <a:t>1/25/2024</a:t>
            </a:fld>
            <a:endParaRPr lang="en-US"/>
          </a:p>
        </p:txBody>
      </p:sp>
      <p:sp>
        <p:nvSpPr>
          <p:cNvPr id="4" name="Footer Placeholder 3">
            <a:extLst>
              <a:ext uri="{FF2B5EF4-FFF2-40B4-BE49-F238E27FC236}">
                <a16:creationId xmlns:a16="http://schemas.microsoft.com/office/drawing/2014/main" id="{D4DA4742-3FF5-4354-8C17-5C042AE498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1E24643-406D-4831-952D-178BF115A1D5}"/>
              </a:ext>
            </a:extLst>
          </p:cNvPr>
          <p:cNvSpPr>
            <a:spLocks noGrp="1"/>
          </p:cNvSpPr>
          <p:nvPr>
            <p:ph type="sldNum" sz="quarter" idx="12"/>
          </p:nvPr>
        </p:nvSpPr>
        <p:spPr/>
        <p:txBody>
          <a:bodyPr/>
          <a:lstStyle/>
          <a:p>
            <a:fld id="{347193C1-0723-463F-BA9C-10CDF3BBFF65}" type="slidenum">
              <a:rPr lang="en-US" smtClean="0"/>
              <a:t>‹#›</a:t>
            </a:fld>
            <a:endParaRPr lang="en-US"/>
          </a:p>
        </p:txBody>
      </p:sp>
    </p:spTree>
    <p:extLst>
      <p:ext uri="{BB962C8B-B14F-4D97-AF65-F5344CB8AC3E}">
        <p14:creationId xmlns:p14="http://schemas.microsoft.com/office/powerpoint/2010/main" val="4132825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8E278-9BA8-43C0-9C00-BCF860C1A1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E34699-C1FC-4351-83FC-D3430AC42036}"/>
              </a:ext>
            </a:extLst>
          </p:cNvPr>
          <p:cNvSpPr>
            <a:spLocks noGrp="1"/>
          </p:cNvSpPr>
          <p:nvPr>
            <p:ph type="dt" sz="half" idx="10"/>
          </p:nvPr>
        </p:nvSpPr>
        <p:spPr/>
        <p:txBody>
          <a:bodyPr/>
          <a:lstStyle/>
          <a:p>
            <a:fld id="{511338B6-1BA9-40F2-9E7B-FD054A7B82D5}" type="datetimeFigureOut">
              <a:rPr lang="en-US" smtClean="0"/>
              <a:t>1/25/2024</a:t>
            </a:fld>
            <a:endParaRPr lang="en-US"/>
          </a:p>
        </p:txBody>
      </p:sp>
      <p:sp>
        <p:nvSpPr>
          <p:cNvPr id="4" name="Footer Placeholder 3">
            <a:extLst>
              <a:ext uri="{FF2B5EF4-FFF2-40B4-BE49-F238E27FC236}">
                <a16:creationId xmlns:a16="http://schemas.microsoft.com/office/drawing/2014/main" id="{AB146462-0219-40CF-9746-C66A9AB863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86AA28C-50DF-4301-B0AC-BC460BC56FAC}"/>
              </a:ext>
            </a:extLst>
          </p:cNvPr>
          <p:cNvSpPr>
            <a:spLocks noGrp="1"/>
          </p:cNvSpPr>
          <p:nvPr>
            <p:ph type="sldNum" sz="quarter" idx="12"/>
          </p:nvPr>
        </p:nvSpPr>
        <p:spPr/>
        <p:txBody>
          <a:bodyPr/>
          <a:lstStyle/>
          <a:p>
            <a:fld id="{347193C1-0723-463F-BA9C-10CDF3BBFF65}" type="slidenum">
              <a:rPr lang="en-US" smtClean="0"/>
              <a:t>‹#›</a:t>
            </a:fld>
            <a:endParaRPr lang="en-US"/>
          </a:p>
        </p:txBody>
      </p:sp>
    </p:spTree>
    <p:extLst>
      <p:ext uri="{BB962C8B-B14F-4D97-AF65-F5344CB8AC3E}">
        <p14:creationId xmlns:p14="http://schemas.microsoft.com/office/powerpoint/2010/main" val="17918457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7319B-D539-4C1D-8481-A9B4628801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290D9E2-596C-4646-A320-0333A17FDD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254463F-AEED-4E32-8EB2-124D406B6908}"/>
              </a:ext>
            </a:extLst>
          </p:cNvPr>
          <p:cNvSpPr>
            <a:spLocks noGrp="1"/>
          </p:cNvSpPr>
          <p:nvPr>
            <p:ph type="dt" sz="half" idx="10"/>
          </p:nvPr>
        </p:nvSpPr>
        <p:spPr/>
        <p:txBody>
          <a:bodyPr/>
          <a:lstStyle/>
          <a:p>
            <a:fld id="{348721FD-E6F7-46CE-A995-52BC30853FD5}" type="datetimeFigureOut">
              <a:rPr lang="en-US" smtClean="0"/>
              <a:t>1/25/2024</a:t>
            </a:fld>
            <a:endParaRPr lang="en-US"/>
          </a:p>
        </p:txBody>
      </p:sp>
      <p:sp>
        <p:nvSpPr>
          <p:cNvPr id="5" name="Footer Placeholder 4">
            <a:extLst>
              <a:ext uri="{FF2B5EF4-FFF2-40B4-BE49-F238E27FC236}">
                <a16:creationId xmlns:a16="http://schemas.microsoft.com/office/drawing/2014/main" id="{EF7BB9D9-962A-43E0-8611-C5B13150C6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8B04E8-5FFF-475B-ADB5-73AAACA374D4}"/>
              </a:ext>
            </a:extLst>
          </p:cNvPr>
          <p:cNvSpPr>
            <a:spLocks noGrp="1"/>
          </p:cNvSpPr>
          <p:nvPr>
            <p:ph type="sldNum" sz="quarter" idx="12"/>
          </p:nvPr>
        </p:nvSpPr>
        <p:spPr/>
        <p:txBody>
          <a:bodyPr/>
          <a:lstStyle/>
          <a:p>
            <a:fld id="{9C42BBAE-9072-4A8C-9824-9A0668E6FBCD}" type="slidenum">
              <a:rPr lang="en-US" smtClean="0"/>
              <a:t>‹#›</a:t>
            </a:fld>
            <a:endParaRPr lang="en-US"/>
          </a:p>
        </p:txBody>
      </p:sp>
    </p:spTree>
    <p:extLst>
      <p:ext uri="{BB962C8B-B14F-4D97-AF65-F5344CB8AC3E}">
        <p14:creationId xmlns:p14="http://schemas.microsoft.com/office/powerpoint/2010/main" val="5552560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46177-9527-4AA0-9B20-A2555A6E18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DE601F-CECF-4CC2-957E-BB67C5D679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A0F4C6-374F-4541-998C-F70C023CC083}"/>
              </a:ext>
            </a:extLst>
          </p:cNvPr>
          <p:cNvSpPr>
            <a:spLocks noGrp="1"/>
          </p:cNvSpPr>
          <p:nvPr>
            <p:ph type="dt" sz="half" idx="10"/>
          </p:nvPr>
        </p:nvSpPr>
        <p:spPr/>
        <p:txBody>
          <a:bodyPr/>
          <a:lstStyle/>
          <a:p>
            <a:fld id="{348721FD-E6F7-46CE-A995-52BC30853FD5}" type="datetimeFigureOut">
              <a:rPr lang="en-US" smtClean="0"/>
              <a:t>1/25/2024</a:t>
            </a:fld>
            <a:endParaRPr lang="en-US"/>
          </a:p>
        </p:txBody>
      </p:sp>
      <p:sp>
        <p:nvSpPr>
          <p:cNvPr id="5" name="Footer Placeholder 4">
            <a:extLst>
              <a:ext uri="{FF2B5EF4-FFF2-40B4-BE49-F238E27FC236}">
                <a16:creationId xmlns:a16="http://schemas.microsoft.com/office/drawing/2014/main" id="{6B281F55-0E0E-4ED8-9078-03953FD011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B76043-851A-4D71-8EFB-3CC0F22E2BCD}"/>
              </a:ext>
            </a:extLst>
          </p:cNvPr>
          <p:cNvSpPr>
            <a:spLocks noGrp="1"/>
          </p:cNvSpPr>
          <p:nvPr>
            <p:ph type="sldNum" sz="quarter" idx="12"/>
          </p:nvPr>
        </p:nvSpPr>
        <p:spPr/>
        <p:txBody>
          <a:bodyPr/>
          <a:lstStyle/>
          <a:p>
            <a:fld id="{9C42BBAE-9072-4A8C-9824-9A0668E6FBCD}" type="slidenum">
              <a:rPr lang="en-US" smtClean="0"/>
              <a:t>‹#›</a:t>
            </a:fld>
            <a:endParaRPr lang="en-US"/>
          </a:p>
        </p:txBody>
      </p:sp>
    </p:spTree>
    <p:extLst>
      <p:ext uri="{BB962C8B-B14F-4D97-AF65-F5344CB8AC3E}">
        <p14:creationId xmlns:p14="http://schemas.microsoft.com/office/powerpoint/2010/main" val="30886103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3536A-B3B3-443D-849C-2DF4F0B427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CCB5DBF-A9B7-4F2A-84F2-71F0DC11546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BD5F6A-CD45-42FB-B5A9-2495D0C32388}"/>
              </a:ext>
            </a:extLst>
          </p:cNvPr>
          <p:cNvSpPr>
            <a:spLocks noGrp="1"/>
          </p:cNvSpPr>
          <p:nvPr>
            <p:ph type="dt" sz="half" idx="10"/>
          </p:nvPr>
        </p:nvSpPr>
        <p:spPr/>
        <p:txBody>
          <a:bodyPr/>
          <a:lstStyle/>
          <a:p>
            <a:fld id="{348721FD-E6F7-46CE-A995-52BC30853FD5}" type="datetimeFigureOut">
              <a:rPr lang="en-US" smtClean="0"/>
              <a:t>1/25/2024</a:t>
            </a:fld>
            <a:endParaRPr lang="en-US"/>
          </a:p>
        </p:txBody>
      </p:sp>
      <p:sp>
        <p:nvSpPr>
          <p:cNvPr id="5" name="Footer Placeholder 4">
            <a:extLst>
              <a:ext uri="{FF2B5EF4-FFF2-40B4-BE49-F238E27FC236}">
                <a16:creationId xmlns:a16="http://schemas.microsoft.com/office/drawing/2014/main" id="{22C8ED80-C8FA-482D-B883-81ACE136F2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9ED871-05E1-4957-A4E5-83176A89F9F3}"/>
              </a:ext>
            </a:extLst>
          </p:cNvPr>
          <p:cNvSpPr>
            <a:spLocks noGrp="1"/>
          </p:cNvSpPr>
          <p:nvPr>
            <p:ph type="sldNum" sz="quarter" idx="12"/>
          </p:nvPr>
        </p:nvSpPr>
        <p:spPr/>
        <p:txBody>
          <a:bodyPr/>
          <a:lstStyle/>
          <a:p>
            <a:fld id="{9C42BBAE-9072-4A8C-9824-9A0668E6FBCD}" type="slidenum">
              <a:rPr lang="en-US" smtClean="0"/>
              <a:t>‹#›</a:t>
            </a:fld>
            <a:endParaRPr lang="en-US"/>
          </a:p>
        </p:txBody>
      </p:sp>
    </p:spTree>
    <p:extLst>
      <p:ext uri="{BB962C8B-B14F-4D97-AF65-F5344CB8AC3E}">
        <p14:creationId xmlns:p14="http://schemas.microsoft.com/office/powerpoint/2010/main" val="2905730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CE7D1-7FC7-44E8-AED9-D5ECAE19EC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C234014-0960-4812-A955-473098217296}"/>
              </a:ext>
            </a:extLst>
          </p:cNvPr>
          <p:cNvSpPr>
            <a:spLocks noGrp="1"/>
          </p:cNvSpPr>
          <p:nvPr>
            <p:ph type="dt" sz="half" idx="10"/>
          </p:nvPr>
        </p:nvSpPr>
        <p:spPr/>
        <p:txBody>
          <a:bodyPr/>
          <a:lstStyle/>
          <a:p>
            <a:fld id="{511338B6-1BA9-40F2-9E7B-FD054A7B82D5}" type="datetimeFigureOut">
              <a:rPr lang="en-US" smtClean="0"/>
              <a:t>1/25/2024</a:t>
            </a:fld>
            <a:endParaRPr lang="en-US"/>
          </a:p>
        </p:txBody>
      </p:sp>
      <p:sp>
        <p:nvSpPr>
          <p:cNvPr id="4" name="Footer Placeholder 3">
            <a:extLst>
              <a:ext uri="{FF2B5EF4-FFF2-40B4-BE49-F238E27FC236}">
                <a16:creationId xmlns:a16="http://schemas.microsoft.com/office/drawing/2014/main" id="{FE566225-DFED-49B3-AE78-0CE02EE6432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A92D896-844E-4A84-BC05-BC371640DA8B}"/>
              </a:ext>
            </a:extLst>
          </p:cNvPr>
          <p:cNvSpPr>
            <a:spLocks noGrp="1"/>
          </p:cNvSpPr>
          <p:nvPr>
            <p:ph type="sldNum" sz="quarter" idx="12"/>
          </p:nvPr>
        </p:nvSpPr>
        <p:spPr/>
        <p:txBody>
          <a:bodyPr/>
          <a:lstStyle/>
          <a:p>
            <a:fld id="{347193C1-0723-463F-BA9C-10CDF3BBFF65}" type="slidenum">
              <a:rPr lang="en-US" smtClean="0"/>
              <a:t>‹#›</a:t>
            </a:fld>
            <a:endParaRPr lang="en-US"/>
          </a:p>
        </p:txBody>
      </p:sp>
    </p:spTree>
    <p:extLst>
      <p:ext uri="{BB962C8B-B14F-4D97-AF65-F5344CB8AC3E}">
        <p14:creationId xmlns:p14="http://schemas.microsoft.com/office/powerpoint/2010/main" val="2608703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783DF-8BCF-496C-8E0C-A85CAA2EE4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9D6F8F-59CA-4CDB-8D4F-7E45AF8CC1D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F4CA65-D4A4-4C6A-AD05-CDF3F76762D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11C0DDA-5F65-4EC6-8160-23CD167B18DD}"/>
              </a:ext>
            </a:extLst>
          </p:cNvPr>
          <p:cNvSpPr>
            <a:spLocks noGrp="1"/>
          </p:cNvSpPr>
          <p:nvPr>
            <p:ph type="dt" sz="half" idx="10"/>
          </p:nvPr>
        </p:nvSpPr>
        <p:spPr/>
        <p:txBody>
          <a:bodyPr/>
          <a:lstStyle/>
          <a:p>
            <a:fld id="{348721FD-E6F7-46CE-A995-52BC30853FD5}" type="datetimeFigureOut">
              <a:rPr lang="en-US" smtClean="0"/>
              <a:t>1/25/2024</a:t>
            </a:fld>
            <a:endParaRPr lang="en-US"/>
          </a:p>
        </p:txBody>
      </p:sp>
      <p:sp>
        <p:nvSpPr>
          <p:cNvPr id="6" name="Footer Placeholder 5">
            <a:extLst>
              <a:ext uri="{FF2B5EF4-FFF2-40B4-BE49-F238E27FC236}">
                <a16:creationId xmlns:a16="http://schemas.microsoft.com/office/drawing/2014/main" id="{C55B4507-B0C0-4EBA-B33E-F2E5FC9A12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D14D4E-6A18-4954-9F12-6DD042388BA0}"/>
              </a:ext>
            </a:extLst>
          </p:cNvPr>
          <p:cNvSpPr>
            <a:spLocks noGrp="1"/>
          </p:cNvSpPr>
          <p:nvPr>
            <p:ph type="sldNum" sz="quarter" idx="12"/>
          </p:nvPr>
        </p:nvSpPr>
        <p:spPr/>
        <p:txBody>
          <a:bodyPr/>
          <a:lstStyle/>
          <a:p>
            <a:fld id="{9C42BBAE-9072-4A8C-9824-9A0668E6FBCD}" type="slidenum">
              <a:rPr lang="en-US" smtClean="0"/>
              <a:t>‹#›</a:t>
            </a:fld>
            <a:endParaRPr lang="en-US"/>
          </a:p>
        </p:txBody>
      </p:sp>
    </p:spTree>
    <p:extLst>
      <p:ext uri="{BB962C8B-B14F-4D97-AF65-F5344CB8AC3E}">
        <p14:creationId xmlns:p14="http://schemas.microsoft.com/office/powerpoint/2010/main" val="25646007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9FE29-E1A7-455E-9752-92EA0CD644C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3BAF39A-9417-405A-A4A1-E7E94DA45DF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8DDE5A-44F4-4603-A3BC-3E6A9E302F4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CC2585D-7030-4504-800D-8B77175984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4B8054-B17E-4E1A-8ACF-C95C1F0706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0748D71-5218-4324-BFC5-D70F69B7E131}"/>
              </a:ext>
            </a:extLst>
          </p:cNvPr>
          <p:cNvSpPr>
            <a:spLocks noGrp="1"/>
          </p:cNvSpPr>
          <p:nvPr>
            <p:ph type="dt" sz="half" idx="10"/>
          </p:nvPr>
        </p:nvSpPr>
        <p:spPr/>
        <p:txBody>
          <a:bodyPr/>
          <a:lstStyle/>
          <a:p>
            <a:fld id="{348721FD-E6F7-46CE-A995-52BC30853FD5}" type="datetimeFigureOut">
              <a:rPr lang="en-US" smtClean="0"/>
              <a:t>1/25/2024</a:t>
            </a:fld>
            <a:endParaRPr lang="en-US"/>
          </a:p>
        </p:txBody>
      </p:sp>
      <p:sp>
        <p:nvSpPr>
          <p:cNvPr id="8" name="Footer Placeholder 7">
            <a:extLst>
              <a:ext uri="{FF2B5EF4-FFF2-40B4-BE49-F238E27FC236}">
                <a16:creationId xmlns:a16="http://schemas.microsoft.com/office/drawing/2014/main" id="{E95346A7-73B7-47FA-8BFC-5673CE80156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7E826BB-FF76-4636-B478-11A44A33CC94}"/>
              </a:ext>
            </a:extLst>
          </p:cNvPr>
          <p:cNvSpPr>
            <a:spLocks noGrp="1"/>
          </p:cNvSpPr>
          <p:nvPr>
            <p:ph type="sldNum" sz="quarter" idx="12"/>
          </p:nvPr>
        </p:nvSpPr>
        <p:spPr/>
        <p:txBody>
          <a:bodyPr/>
          <a:lstStyle/>
          <a:p>
            <a:fld id="{9C42BBAE-9072-4A8C-9824-9A0668E6FBCD}" type="slidenum">
              <a:rPr lang="en-US" smtClean="0"/>
              <a:t>‹#›</a:t>
            </a:fld>
            <a:endParaRPr lang="en-US"/>
          </a:p>
        </p:txBody>
      </p:sp>
    </p:spTree>
    <p:extLst>
      <p:ext uri="{BB962C8B-B14F-4D97-AF65-F5344CB8AC3E}">
        <p14:creationId xmlns:p14="http://schemas.microsoft.com/office/powerpoint/2010/main" val="38594531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61A6E7-1837-47BC-A421-0D63B15F7A0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7253141-836F-43D2-8D54-704088535D3E}"/>
              </a:ext>
            </a:extLst>
          </p:cNvPr>
          <p:cNvSpPr>
            <a:spLocks noGrp="1"/>
          </p:cNvSpPr>
          <p:nvPr>
            <p:ph type="dt" sz="half" idx="10"/>
          </p:nvPr>
        </p:nvSpPr>
        <p:spPr/>
        <p:txBody>
          <a:bodyPr/>
          <a:lstStyle/>
          <a:p>
            <a:fld id="{348721FD-E6F7-46CE-A995-52BC30853FD5}" type="datetimeFigureOut">
              <a:rPr lang="en-US" smtClean="0"/>
              <a:t>1/25/2024</a:t>
            </a:fld>
            <a:endParaRPr lang="en-US"/>
          </a:p>
        </p:txBody>
      </p:sp>
      <p:sp>
        <p:nvSpPr>
          <p:cNvPr id="4" name="Footer Placeholder 3">
            <a:extLst>
              <a:ext uri="{FF2B5EF4-FFF2-40B4-BE49-F238E27FC236}">
                <a16:creationId xmlns:a16="http://schemas.microsoft.com/office/drawing/2014/main" id="{B2F07858-DAD6-4EE3-81E2-6F8595A9387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8BE80B5-77A6-4694-8E86-79D772132178}"/>
              </a:ext>
            </a:extLst>
          </p:cNvPr>
          <p:cNvSpPr>
            <a:spLocks noGrp="1"/>
          </p:cNvSpPr>
          <p:nvPr>
            <p:ph type="sldNum" sz="quarter" idx="12"/>
          </p:nvPr>
        </p:nvSpPr>
        <p:spPr/>
        <p:txBody>
          <a:bodyPr/>
          <a:lstStyle/>
          <a:p>
            <a:fld id="{9C42BBAE-9072-4A8C-9824-9A0668E6FBCD}" type="slidenum">
              <a:rPr lang="en-US" smtClean="0"/>
              <a:t>‹#›</a:t>
            </a:fld>
            <a:endParaRPr lang="en-US"/>
          </a:p>
        </p:txBody>
      </p:sp>
    </p:spTree>
    <p:extLst>
      <p:ext uri="{BB962C8B-B14F-4D97-AF65-F5344CB8AC3E}">
        <p14:creationId xmlns:p14="http://schemas.microsoft.com/office/powerpoint/2010/main" val="17567978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214526-A9F2-4890-A2A2-C51DB1A8B4EF}"/>
              </a:ext>
            </a:extLst>
          </p:cNvPr>
          <p:cNvSpPr>
            <a:spLocks noGrp="1"/>
          </p:cNvSpPr>
          <p:nvPr>
            <p:ph type="dt" sz="half" idx="10"/>
          </p:nvPr>
        </p:nvSpPr>
        <p:spPr/>
        <p:txBody>
          <a:bodyPr/>
          <a:lstStyle/>
          <a:p>
            <a:fld id="{348721FD-E6F7-46CE-A995-52BC30853FD5}" type="datetimeFigureOut">
              <a:rPr lang="en-US" smtClean="0"/>
              <a:t>1/25/2024</a:t>
            </a:fld>
            <a:endParaRPr lang="en-US"/>
          </a:p>
        </p:txBody>
      </p:sp>
      <p:sp>
        <p:nvSpPr>
          <p:cNvPr id="3" name="Footer Placeholder 2">
            <a:extLst>
              <a:ext uri="{FF2B5EF4-FFF2-40B4-BE49-F238E27FC236}">
                <a16:creationId xmlns:a16="http://schemas.microsoft.com/office/drawing/2014/main" id="{EF64198B-9AF3-4A66-9915-272C36796C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331126-5562-487B-812D-E9212E4B1E74}"/>
              </a:ext>
            </a:extLst>
          </p:cNvPr>
          <p:cNvSpPr>
            <a:spLocks noGrp="1"/>
          </p:cNvSpPr>
          <p:nvPr>
            <p:ph type="sldNum" sz="quarter" idx="12"/>
          </p:nvPr>
        </p:nvSpPr>
        <p:spPr/>
        <p:txBody>
          <a:bodyPr/>
          <a:lstStyle/>
          <a:p>
            <a:fld id="{9C42BBAE-9072-4A8C-9824-9A0668E6FBCD}" type="slidenum">
              <a:rPr lang="en-US" smtClean="0"/>
              <a:t>‹#›</a:t>
            </a:fld>
            <a:endParaRPr lang="en-US"/>
          </a:p>
        </p:txBody>
      </p:sp>
    </p:spTree>
    <p:extLst>
      <p:ext uri="{BB962C8B-B14F-4D97-AF65-F5344CB8AC3E}">
        <p14:creationId xmlns:p14="http://schemas.microsoft.com/office/powerpoint/2010/main" val="27591895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99E41-8A6A-45DF-B160-E32B0C6F47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9CD561-DEC1-458E-A3C6-CDB8C785EC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0C9E84E-9C39-48E5-B353-DDC5476263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7CD837-B778-45DA-8CA1-9C8F4B477426}"/>
              </a:ext>
            </a:extLst>
          </p:cNvPr>
          <p:cNvSpPr>
            <a:spLocks noGrp="1"/>
          </p:cNvSpPr>
          <p:nvPr>
            <p:ph type="dt" sz="half" idx="10"/>
          </p:nvPr>
        </p:nvSpPr>
        <p:spPr/>
        <p:txBody>
          <a:bodyPr/>
          <a:lstStyle/>
          <a:p>
            <a:fld id="{348721FD-E6F7-46CE-A995-52BC30853FD5}" type="datetimeFigureOut">
              <a:rPr lang="en-US" smtClean="0"/>
              <a:t>1/25/2024</a:t>
            </a:fld>
            <a:endParaRPr lang="en-US"/>
          </a:p>
        </p:txBody>
      </p:sp>
      <p:sp>
        <p:nvSpPr>
          <p:cNvPr id="6" name="Footer Placeholder 5">
            <a:extLst>
              <a:ext uri="{FF2B5EF4-FFF2-40B4-BE49-F238E27FC236}">
                <a16:creationId xmlns:a16="http://schemas.microsoft.com/office/drawing/2014/main" id="{59C6D6E8-0218-4843-A6C5-5DC37B559C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5D0C2E-2F31-4B40-BC96-5545E52B3535}"/>
              </a:ext>
            </a:extLst>
          </p:cNvPr>
          <p:cNvSpPr>
            <a:spLocks noGrp="1"/>
          </p:cNvSpPr>
          <p:nvPr>
            <p:ph type="sldNum" sz="quarter" idx="12"/>
          </p:nvPr>
        </p:nvSpPr>
        <p:spPr/>
        <p:txBody>
          <a:bodyPr/>
          <a:lstStyle/>
          <a:p>
            <a:fld id="{9C42BBAE-9072-4A8C-9824-9A0668E6FBCD}" type="slidenum">
              <a:rPr lang="en-US" smtClean="0"/>
              <a:t>‹#›</a:t>
            </a:fld>
            <a:endParaRPr lang="en-US"/>
          </a:p>
        </p:txBody>
      </p:sp>
    </p:spTree>
    <p:extLst>
      <p:ext uri="{BB962C8B-B14F-4D97-AF65-F5344CB8AC3E}">
        <p14:creationId xmlns:p14="http://schemas.microsoft.com/office/powerpoint/2010/main" val="24423975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C887E-F5A7-4705-B7C0-FE5C253C6C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94033B-85BC-4107-A1B5-FB2586559A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7DFF9EB-03B9-4BE6-BB23-4940C58D65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5BA3ED-EDCE-4929-95B8-17A557185AEA}"/>
              </a:ext>
            </a:extLst>
          </p:cNvPr>
          <p:cNvSpPr>
            <a:spLocks noGrp="1"/>
          </p:cNvSpPr>
          <p:nvPr>
            <p:ph type="dt" sz="half" idx="10"/>
          </p:nvPr>
        </p:nvSpPr>
        <p:spPr/>
        <p:txBody>
          <a:bodyPr/>
          <a:lstStyle/>
          <a:p>
            <a:fld id="{348721FD-E6F7-46CE-A995-52BC30853FD5}" type="datetimeFigureOut">
              <a:rPr lang="en-US" smtClean="0"/>
              <a:t>1/25/2024</a:t>
            </a:fld>
            <a:endParaRPr lang="en-US"/>
          </a:p>
        </p:txBody>
      </p:sp>
      <p:sp>
        <p:nvSpPr>
          <p:cNvPr id="6" name="Footer Placeholder 5">
            <a:extLst>
              <a:ext uri="{FF2B5EF4-FFF2-40B4-BE49-F238E27FC236}">
                <a16:creationId xmlns:a16="http://schemas.microsoft.com/office/drawing/2014/main" id="{BF68B541-323F-40F4-92CA-937535F340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9B2BE8-7F55-47C6-B7BB-8F083D6B0561}"/>
              </a:ext>
            </a:extLst>
          </p:cNvPr>
          <p:cNvSpPr>
            <a:spLocks noGrp="1"/>
          </p:cNvSpPr>
          <p:nvPr>
            <p:ph type="sldNum" sz="quarter" idx="12"/>
          </p:nvPr>
        </p:nvSpPr>
        <p:spPr/>
        <p:txBody>
          <a:bodyPr/>
          <a:lstStyle/>
          <a:p>
            <a:fld id="{9C42BBAE-9072-4A8C-9824-9A0668E6FBCD}" type="slidenum">
              <a:rPr lang="en-US" smtClean="0"/>
              <a:t>‹#›</a:t>
            </a:fld>
            <a:endParaRPr lang="en-US"/>
          </a:p>
        </p:txBody>
      </p:sp>
    </p:spTree>
    <p:extLst>
      <p:ext uri="{BB962C8B-B14F-4D97-AF65-F5344CB8AC3E}">
        <p14:creationId xmlns:p14="http://schemas.microsoft.com/office/powerpoint/2010/main" val="19561147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8C341-33C0-49D9-9F7B-0394B1B676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B42FB4-CC6D-4587-B9C2-84FCD1768A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036527-AD8B-4E40-9479-36C8CC122BC0}"/>
              </a:ext>
            </a:extLst>
          </p:cNvPr>
          <p:cNvSpPr>
            <a:spLocks noGrp="1"/>
          </p:cNvSpPr>
          <p:nvPr>
            <p:ph type="dt" sz="half" idx="10"/>
          </p:nvPr>
        </p:nvSpPr>
        <p:spPr/>
        <p:txBody>
          <a:bodyPr/>
          <a:lstStyle/>
          <a:p>
            <a:fld id="{348721FD-E6F7-46CE-A995-52BC30853FD5}" type="datetimeFigureOut">
              <a:rPr lang="en-US" smtClean="0"/>
              <a:t>1/25/2024</a:t>
            </a:fld>
            <a:endParaRPr lang="en-US"/>
          </a:p>
        </p:txBody>
      </p:sp>
      <p:sp>
        <p:nvSpPr>
          <p:cNvPr id="5" name="Footer Placeholder 4">
            <a:extLst>
              <a:ext uri="{FF2B5EF4-FFF2-40B4-BE49-F238E27FC236}">
                <a16:creationId xmlns:a16="http://schemas.microsoft.com/office/drawing/2014/main" id="{2DA74FBB-1CE8-4B84-96D5-2698A1E8B6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37A4A9-BF4B-47A3-B36E-50CA993133E5}"/>
              </a:ext>
            </a:extLst>
          </p:cNvPr>
          <p:cNvSpPr>
            <a:spLocks noGrp="1"/>
          </p:cNvSpPr>
          <p:nvPr>
            <p:ph type="sldNum" sz="quarter" idx="12"/>
          </p:nvPr>
        </p:nvSpPr>
        <p:spPr/>
        <p:txBody>
          <a:bodyPr/>
          <a:lstStyle/>
          <a:p>
            <a:fld id="{9C42BBAE-9072-4A8C-9824-9A0668E6FBCD}" type="slidenum">
              <a:rPr lang="en-US" smtClean="0"/>
              <a:t>‹#›</a:t>
            </a:fld>
            <a:endParaRPr lang="en-US"/>
          </a:p>
        </p:txBody>
      </p:sp>
    </p:spTree>
    <p:extLst>
      <p:ext uri="{BB962C8B-B14F-4D97-AF65-F5344CB8AC3E}">
        <p14:creationId xmlns:p14="http://schemas.microsoft.com/office/powerpoint/2010/main" val="39893130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C49791-AFEB-433A-B723-242BBE06B1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0BBB0C0-88C5-43FB-BEE8-5D4AB70800F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4BC161-518E-4C11-B755-D3F0476A798D}"/>
              </a:ext>
            </a:extLst>
          </p:cNvPr>
          <p:cNvSpPr>
            <a:spLocks noGrp="1"/>
          </p:cNvSpPr>
          <p:nvPr>
            <p:ph type="dt" sz="half" idx="10"/>
          </p:nvPr>
        </p:nvSpPr>
        <p:spPr/>
        <p:txBody>
          <a:bodyPr/>
          <a:lstStyle/>
          <a:p>
            <a:fld id="{348721FD-E6F7-46CE-A995-52BC30853FD5}" type="datetimeFigureOut">
              <a:rPr lang="en-US" smtClean="0"/>
              <a:t>1/25/2024</a:t>
            </a:fld>
            <a:endParaRPr lang="en-US"/>
          </a:p>
        </p:txBody>
      </p:sp>
      <p:sp>
        <p:nvSpPr>
          <p:cNvPr id="5" name="Footer Placeholder 4">
            <a:extLst>
              <a:ext uri="{FF2B5EF4-FFF2-40B4-BE49-F238E27FC236}">
                <a16:creationId xmlns:a16="http://schemas.microsoft.com/office/drawing/2014/main" id="{97249797-30A7-4DF0-AA7A-C3B48F9543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0400C3-DAE3-4895-8505-96219253655A}"/>
              </a:ext>
            </a:extLst>
          </p:cNvPr>
          <p:cNvSpPr>
            <a:spLocks noGrp="1"/>
          </p:cNvSpPr>
          <p:nvPr>
            <p:ph type="sldNum" sz="quarter" idx="12"/>
          </p:nvPr>
        </p:nvSpPr>
        <p:spPr/>
        <p:txBody>
          <a:bodyPr/>
          <a:lstStyle/>
          <a:p>
            <a:fld id="{9C42BBAE-9072-4A8C-9824-9A0668E6FBCD}" type="slidenum">
              <a:rPr lang="en-US" smtClean="0"/>
              <a:t>‹#›</a:t>
            </a:fld>
            <a:endParaRPr lang="en-US"/>
          </a:p>
        </p:txBody>
      </p:sp>
    </p:spTree>
    <p:extLst>
      <p:ext uri="{BB962C8B-B14F-4D97-AF65-F5344CB8AC3E}">
        <p14:creationId xmlns:p14="http://schemas.microsoft.com/office/powerpoint/2010/main" val="3834352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5987E-4A13-4FA0-9802-ABFBF58028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3358CE6-3FF0-4D3C-83BC-0D561709DE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188F9C-6D15-486D-9276-0C1ED6920589}"/>
              </a:ext>
            </a:extLst>
          </p:cNvPr>
          <p:cNvSpPr>
            <a:spLocks noGrp="1"/>
          </p:cNvSpPr>
          <p:nvPr>
            <p:ph type="dt" sz="half" idx="10"/>
          </p:nvPr>
        </p:nvSpPr>
        <p:spPr/>
        <p:txBody>
          <a:bodyPr/>
          <a:lstStyle/>
          <a:p>
            <a:fld id="{511338B6-1BA9-40F2-9E7B-FD054A7B82D5}" type="datetimeFigureOut">
              <a:rPr lang="en-US" smtClean="0"/>
              <a:t>1/25/2024</a:t>
            </a:fld>
            <a:endParaRPr lang="en-US"/>
          </a:p>
        </p:txBody>
      </p:sp>
      <p:sp>
        <p:nvSpPr>
          <p:cNvPr id="5" name="Footer Placeholder 4">
            <a:extLst>
              <a:ext uri="{FF2B5EF4-FFF2-40B4-BE49-F238E27FC236}">
                <a16:creationId xmlns:a16="http://schemas.microsoft.com/office/drawing/2014/main" id="{4E713049-FCAA-4AAD-A0C1-3E036D91D7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9F4768-E5D7-4C58-809A-90D9C6696436}"/>
              </a:ext>
            </a:extLst>
          </p:cNvPr>
          <p:cNvSpPr>
            <a:spLocks noGrp="1"/>
          </p:cNvSpPr>
          <p:nvPr>
            <p:ph type="sldNum" sz="quarter" idx="12"/>
          </p:nvPr>
        </p:nvSpPr>
        <p:spPr/>
        <p:txBody>
          <a:bodyPr/>
          <a:lstStyle/>
          <a:p>
            <a:fld id="{347193C1-0723-463F-BA9C-10CDF3BBFF65}" type="slidenum">
              <a:rPr lang="en-US" smtClean="0"/>
              <a:t>‹#›</a:t>
            </a:fld>
            <a:endParaRPr lang="en-US"/>
          </a:p>
        </p:txBody>
      </p:sp>
    </p:spTree>
    <p:extLst>
      <p:ext uri="{BB962C8B-B14F-4D97-AF65-F5344CB8AC3E}">
        <p14:creationId xmlns:p14="http://schemas.microsoft.com/office/powerpoint/2010/main" val="511235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20D20-5B8B-49A1-8E48-0C82D0EAEA4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922537B-AD89-4770-ABFA-D323E04E956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517EAD-2E9E-4E07-921C-E52D3D8BD830}"/>
              </a:ext>
            </a:extLst>
          </p:cNvPr>
          <p:cNvSpPr>
            <a:spLocks noGrp="1"/>
          </p:cNvSpPr>
          <p:nvPr>
            <p:ph type="dt" sz="half" idx="10"/>
          </p:nvPr>
        </p:nvSpPr>
        <p:spPr/>
        <p:txBody>
          <a:bodyPr/>
          <a:lstStyle/>
          <a:p>
            <a:fld id="{511338B6-1BA9-40F2-9E7B-FD054A7B82D5}" type="datetimeFigureOut">
              <a:rPr lang="en-US" smtClean="0"/>
              <a:t>1/25/2024</a:t>
            </a:fld>
            <a:endParaRPr lang="en-US"/>
          </a:p>
        </p:txBody>
      </p:sp>
      <p:sp>
        <p:nvSpPr>
          <p:cNvPr id="5" name="Footer Placeholder 4">
            <a:extLst>
              <a:ext uri="{FF2B5EF4-FFF2-40B4-BE49-F238E27FC236}">
                <a16:creationId xmlns:a16="http://schemas.microsoft.com/office/drawing/2014/main" id="{675A00D6-3552-4097-A315-1C8DE377CC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465343-25B3-4790-BF45-614354A5C17D}"/>
              </a:ext>
            </a:extLst>
          </p:cNvPr>
          <p:cNvSpPr>
            <a:spLocks noGrp="1"/>
          </p:cNvSpPr>
          <p:nvPr>
            <p:ph type="sldNum" sz="quarter" idx="12"/>
          </p:nvPr>
        </p:nvSpPr>
        <p:spPr/>
        <p:txBody>
          <a:bodyPr/>
          <a:lstStyle/>
          <a:p>
            <a:fld id="{347193C1-0723-463F-BA9C-10CDF3BBFF65}" type="slidenum">
              <a:rPr lang="en-US" smtClean="0"/>
              <a:t>‹#›</a:t>
            </a:fld>
            <a:endParaRPr lang="en-US"/>
          </a:p>
        </p:txBody>
      </p:sp>
    </p:spTree>
    <p:extLst>
      <p:ext uri="{BB962C8B-B14F-4D97-AF65-F5344CB8AC3E}">
        <p14:creationId xmlns:p14="http://schemas.microsoft.com/office/powerpoint/2010/main" val="1464579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F94C3-E1F8-4DBA-BEA9-019F9BB57F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9A3C0E8-AD66-4B0D-A944-269FE6FE971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E7DE2C5-7DBF-4185-AACF-3852182908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EB6F3E-9A2A-4FD6-888C-52FA4C9D9D60}"/>
              </a:ext>
            </a:extLst>
          </p:cNvPr>
          <p:cNvSpPr>
            <a:spLocks noGrp="1"/>
          </p:cNvSpPr>
          <p:nvPr>
            <p:ph type="dt" sz="half" idx="10"/>
          </p:nvPr>
        </p:nvSpPr>
        <p:spPr/>
        <p:txBody>
          <a:bodyPr/>
          <a:lstStyle/>
          <a:p>
            <a:fld id="{511338B6-1BA9-40F2-9E7B-FD054A7B82D5}" type="datetimeFigureOut">
              <a:rPr lang="en-US" smtClean="0"/>
              <a:t>1/25/2024</a:t>
            </a:fld>
            <a:endParaRPr lang="en-US"/>
          </a:p>
        </p:txBody>
      </p:sp>
      <p:sp>
        <p:nvSpPr>
          <p:cNvPr id="6" name="Footer Placeholder 5">
            <a:extLst>
              <a:ext uri="{FF2B5EF4-FFF2-40B4-BE49-F238E27FC236}">
                <a16:creationId xmlns:a16="http://schemas.microsoft.com/office/drawing/2014/main" id="{C7517437-AA13-4903-8099-7BC890339D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C174F3-0DEB-47C0-B00F-80849638DD61}"/>
              </a:ext>
            </a:extLst>
          </p:cNvPr>
          <p:cNvSpPr>
            <a:spLocks noGrp="1"/>
          </p:cNvSpPr>
          <p:nvPr>
            <p:ph type="sldNum" sz="quarter" idx="12"/>
          </p:nvPr>
        </p:nvSpPr>
        <p:spPr/>
        <p:txBody>
          <a:bodyPr/>
          <a:lstStyle/>
          <a:p>
            <a:fld id="{347193C1-0723-463F-BA9C-10CDF3BBFF65}" type="slidenum">
              <a:rPr lang="en-US" smtClean="0"/>
              <a:t>‹#›</a:t>
            </a:fld>
            <a:endParaRPr lang="en-US"/>
          </a:p>
        </p:txBody>
      </p:sp>
    </p:spTree>
    <p:extLst>
      <p:ext uri="{BB962C8B-B14F-4D97-AF65-F5344CB8AC3E}">
        <p14:creationId xmlns:p14="http://schemas.microsoft.com/office/powerpoint/2010/main" val="880782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B06FB-5249-464F-8E2E-52FC538E746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35BEC03-056E-4C7F-8565-D9CA46C553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B712FA3-C6B8-4257-AA8B-FF984E3A72C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44566ED-823C-4CC2-80F9-7109F52677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598E9E4-4F41-4D16-97A5-367FCC69BBA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CB4DB3-82F0-43B2-939D-7A7D401DBD71}"/>
              </a:ext>
            </a:extLst>
          </p:cNvPr>
          <p:cNvSpPr>
            <a:spLocks noGrp="1"/>
          </p:cNvSpPr>
          <p:nvPr>
            <p:ph type="dt" sz="half" idx="10"/>
          </p:nvPr>
        </p:nvSpPr>
        <p:spPr/>
        <p:txBody>
          <a:bodyPr/>
          <a:lstStyle/>
          <a:p>
            <a:fld id="{511338B6-1BA9-40F2-9E7B-FD054A7B82D5}" type="datetimeFigureOut">
              <a:rPr lang="en-US" smtClean="0"/>
              <a:t>1/25/2024</a:t>
            </a:fld>
            <a:endParaRPr lang="en-US"/>
          </a:p>
        </p:txBody>
      </p:sp>
      <p:sp>
        <p:nvSpPr>
          <p:cNvPr id="8" name="Footer Placeholder 7">
            <a:extLst>
              <a:ext uri="{FF2B5EF4-FFF2-40B4-BE49-F238E27FC236}">
                <a16:creationId xmlns:a16="http://schemas.microsoft.com/office/drawing/2014/main" id="{36990E30-ED00-4DE3-A5C7-B957B217A69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4546F56-B5F9-459E-BB51-36659B9D2C49}"/>
              </a:ext>
            </a:extLst>
          </p:cNvPr>
          <p:cNvSpPr>
            <a:spLocks noGrp="1"/>
          </p:cNvSpPr>
          <p:nvPr>
            <p:ph type="sldNum" sz="quarter" idx="12"/>
          </p:nvPr>
        </p:nvSpPr>
        <p:spPr/>
        <p:txBody>
          <a:bodyPr/>
          <a:lstStyle/>
          <a:p>
            <a:fld id="{347193C1-0723-463F-BA9C-10CDF3BBFF65}" type="slidenum">
              <a:rPr lang="en-US" smtClean="0"/>
              <a:t>‹#›</a:t>
            </a:fld>
            <a:endParaRPr lang="en-US"/>
          </a:p>
        </p:txBody>
      </p:sp>
    </p:spTree>
    <p:extLst>
      <p:ext uri="{BB962C8B-B14F-4D97-AF65-F5344CB8AC3E}">
        <p14:creationId xmlns:p14="http://schemas.microsoft.com/office/powerpoint/2010/main" val="1125204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9B445-AE3A-4B54-B282-76760032E36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CEC1007-7527-480D-972E-F28084430F48}"/>
              </a:ext>
            </a:extLst>
          </p:cNvPr>
          <p:cNvSpPr>
            <a:spLocks noGrp="1"/>
          </p:cNvSpPr>
          <p:nvPr>
            <p:ph type="dt" sz="half" idx="10"/>
          </p:nvPr>
        </p:nvSpPr>
        <p:spPr/>
        <p:txBody>
          <a:bodyPr/>
          <a:lstStyle/>
          <a:p>
            <a:fld id="{511338B6-1BA9-40F2-9E7B-FD054A7B82D5}" type="datetimeFigureOut">
              <a:rPr lang="en-US" smtClean="0"/>
              <a:t>1/25/2024</a:t>
            </a:fld>
            <a:endParaRPr lang="en-US"/>
          </a:p>
        </p:txBody>
      </p:sp>
      <p:sp>
        <p:nvSpPr>
          <p:cNvPr id="4" name="Footer Placeholder 3">
            <a:extLst>
              <a:ext uri="{FF2B5EF4-FFF2-40B4-BE49-F238E27FC236}">
                <a16:creationId xmlns:a16="http://schemas.microsoft.com/office/drawing/2014/main" id="{5250543B-2AD1-49E5-944E-63FA2E9A06A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A869E27-74B5-4E96-8ACC-19E7ACB45936}"/>
              </a:ext>
            </a:extLst>
          </p:cNvPr>
          <p:cNvSpPr>
            <a:spLocks noGrp="1"/>
          </p:cNvSpPr>
          <p:nvPr>
            <p:ph type="sldNum" sz="quarter" idx="12"/>
          </p:nvPr>
        </p:nvSpPr>
        <p:spPr/>
        <p:txBody>
          <a:bodyPr/>
          <a:lstStyle/>
          <a:p>
            <a:fld id="{347193C1-0723-463F-BA9C-10CDF3BBFF65}" type="slidenum">
              <a:rPr lang="en-US" smtClean="0"/>
              <a:t>‹#›</a:t>
            </a:fld>
            <a:endParaRPr lang="en-US"/>
          </a:p>
        </p:txBody>
      </p:sp>
    </p:spTree>
    <p:extLst>
      <p:ext uri="{BB962C8B-B14F-4D97-AF65-F5344CB8AC3E}">
        <p14:creationId xmlns:p14="http://schemas.microsoft.com/office/powerpoint/2010/main" val="1854614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14ED87-C2EA-440F-8602-527BD5EFA09F}"/>
              </a:ext>
            </a:extLst>
          </p:cNvPr>
          <p:cNvSpPr>
            <a:spLocks noGrp="1"/>
          </p:cNvSpPr>
          <p:nvPr>
            <p:ph type="dt" sz="half" idx="10"/>
          </p:nvPr>
        </p:nvSpPr>
        <p:spPr/>
        <p:txBody>
          <a:bodyPr/>
          <a:lstStyle/>
          <a:p>
            <a:fld id="{511338B6-1BA9-40F2-9E7B-FD054A7B82D5}" type="datetimeFigureOut">
              <a:rPr lang="en-US" smtClean="0"/>
              <a:t>1/25/2024</a:t>
            </a:fld>
            <a:endParaRPr lang="en-US"/>
          </a:p>
        </p:txBody>
      </p:sp>
      <p:sp>
        <p:nvSpPr>
          <p:cNvPr id="3" name="Footer Placeholder 2">
            <a:extLst>
              <a:ext uri="{FF2B5EF4-FFF2-40B4-BE49-F238E27FC236}">
                <a16:creationId xmlns:a16="http://schemas.microsoft.com/office/drawing/2014/main" id="{440DFC42-B90A-41EA-A0F0-255AF5E1831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AAA520-E460-47A6-93C7-AE5C6C3838B6}"/>
              </a:ext>
            </a:extLst>
          </p:cNvPr>
          <p:cNvSpPr>
            <a:spLocks noGrp="1"/>
          </p:cNvSpPr>
          <p:nvPr>
            <p:ph type="sldNum" sz="quarter" idx="12"/>
          </p:nvPr>
        </p:nvSpPr>
        <p:spPr/>
        <p:txBody>
          <a:bodyPr/>
          <a:lstStyle/>
          <a:p>
            <a:fld id="{347193C1-0723-463F-BA9C-10CDF3BBFF65}" type="slidenum">
              <a:rPr lang="en-US" smtClean="0"/>
              <a:t>‹#›</a:t>
            </a:fld>
            <a:endParaRPr lang="en-US"/>
          </a:p>
        </p:txBody>
      </p:sp>
    </p:spTree>
    <p:extLst>
      <p:ext uri="{BB962C8B-B14F-4D97-AF65-F5344CB8AC3E}">
        <p14:creationId xmlns:p14="http://schemas.microsoft.com/office/powerpoint/2010/main" val="3211262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69ADD-C2A2-41BF-A369-042272169C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49FD064-325F-4F0B-9089-41FE4CFC93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0A80AA9-D215-45D2-A0AC-A16AF4B226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00CF5F-20A3-4BF4-AC3B-7A670F16479A}"/>
              </a:ext>
            </a:extLst>
          </p:cNvPr>
          <p:cNvSpPr>
            <a:spLocks noGrp="1"/>
          </p:cNvSpPr>
          <p:nvPr>
            <p:ph type="dt" sz="half" idx="10"/>
          </p:nvPr>
        </p:nvSpPr>
        <p:spPr/>
        <p:txBody>
          <a:bodyPr/>
          <a:lstStyle/>
          <a:p>
            <a:fld id="{511338B6-1BA9-40F2-9E7B-FD054A7B82D5}" type="datetimeFigureOut">
              <a:rPr lang="en-US" smtClean="0"/>
              <a:t>1/25/2024</a:t>
            </a:fld>
            <a:endParaRPr lang="en-US"/>
          </a:p>
        </p:txBody>
      </p:sp>
      <p:sp>
        <p:nvSpPr>
          <p:cNvPr id="6" name="Footer Placeholder 5">
            <a:extLst>
              <a:ext uri="{FF2B5EF4-FFF2-40B4-BE49-F238E27FC236}">
                <a16:creationId xmlns:a16="http://schemas.microsoft.com/office/drawing/2014/main" id="{6AB3D482-2DF9-480C-B1C1-845C5AE55F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B1A585-EABA-4804-81E0-E4596DC77F03}"/>
              </a:ext>
            </a:extLst>
          </p:cNvPr>
          <p:cNvSpPr>
            <a:spLocks noGrp="1"/>
          </p:cNvSpPr>
          <p:nvPr>
            <p:ph type="sldNum" sz="quarter" idx="12"/>
          </p:nvPr>
        </p:nvSpPr>
        <p:spPr/>
        <p:txBody>
          <a:bodyPr/>
          <a:lstStyle/>
          <a:p>
            <a:fld id="{347193C1-0723-463F-BA9C-10CDF3BBFF65}" type="slidenum">
              <a:rPr lang="en-US" smtClean="0"/>
              <a:t>‹#›</a:t>
            </a:fld>
            <a:endParaRPr lang="en-US"/>
          </a:p>
        </p:txBody>
      </p:sp>
    </p:spTree>
    <p:extLst>
      <p:ext uri="{BB962C8B-B14F-4D97-AF65-F5344CB8AC3E}">
        <p14:creationId xmlns:p14="http://schemas.microsoft.com/office/powerpoint/2010/main" val="1272192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tif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A picture containing graphical user interface, text&#10;&#10;Description automatically generated">
            <a:extLst>
              <a:ext uri="{FF2B5EF4-FFF2-40B4-BE49-F238E27FC236}">
                <a16:creationId xmlns:a16="http://schemas.microsoft.com/office/drawing/2014/main" id="{2E75DD06-6ACB-47A6-A957-753C3C64669A}"/>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0AC1F7C0-CE0B-4409-96A5-9719EE6481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3D87A80-5F54-4B4E-853D-3850E544ED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469145-D264-4D99-8A18-6DE294929E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1338B6-1BA9-40F2-9E7B-FD054A7B82D5}" type="datetimeFigureOut">
              <a:rPr lang="en-US" smtClean="0"/>
              <a:t>1/25/2024</a:t>
            </a:fld>
            <a:endParaRPr lang="en-US"/>
          </a:p>
        </p:txBody>
      </p:sp>
      <p:sp>
        <p:nvSpPr>
          <p:cNvPr id="5" name="Footer Placeholder 4">
            <a:extLst>
              <a:ext uri="{FF2B5EF4-FFF2-40B4-BE49-F238E27FC236}">
                <a16:creationId xmlns:a16="http://schemas.microsoft.com/office/drawing/2014/main" id="{B8217616-E8A9-4748-A159-EFD7098710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1492CB-3CE7-47BD-B3CA-5814825A79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7193C1-0723-463F-BA9C-10CDF3BBFF65}" type="slidenum">
              <a:rPr lang="en-US" smtClean="0"/>
              <a:t>‹#›</a:t>
            </a:fld>
            <a:endParaRPr lang="en-US"/>
          </a:p>
        </p:txBody>
      </p:sp>
    </p:spTree>
    <p:extLst>
      <p:ext uri="{BB962C8B-B14F-4D97-AF65-F5344CB8AC3E}">
        <p14:creationId xmlns:p14="http://schemas.microsoft.com/office/powerpoint/2010/main" val="2826207742"/>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1" r:id="rId13"/>
    <p:sldLayoutId id="2147483662" r:id="rId14"/>
    <p:sldLayoutId id="2147483663" r:id="rId15"/>
    <p:sldLayoutId id="2147483664"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77EF24-3D5E-4BEE-937F-5A82937363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85BCA57-8182-4B5C-9394-B1EA219166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C6D6AD-B328-4953-A973-9D3D74328E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8721FD-E6F7-46CE-A995-52BC30853FD5}" type="datetimeFigureOut">
              <a:rPr lang="en-US" smtClean="0"/>
              <a:t>1/25/2024</a:t>
            </a:fld>
            <a:endParaRPr lang="en-US"/>
          </a:p>
        </p:txBody>
      </p:sp>
      <p:sp>
        <p:nvSpPr>
          <p:cNvPr id="5" name="Footer Placeholder 4">
            <a:extLst>
              <a:ext uri="{FF2B5EF4-FFF2-40B4-BE49-F238E27FC236}">
                <a16:creationId xmlns:a16="http://schemas.microsoft.com/office/drawing/2014/main" id="{D063E176-AA8D-47EC-9B3C-842F10E3C3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FFDF0EC-FB0B-43BA-B44C-0556235CFD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42BBAE-9072-4A8C-9824-9A0668E6FBCD}" type="slidenum">
              <a:rPr lang="en-US" smtClean="0"/>
              <a:t>‹#›</a:t>
            </a:fld>
            <a:endParaRPr lang="en-US"/>
          </a:p>
        </p:txBody>
      </p:sp>
    </p:spTree>
    <p:extLst>
      <p:ext uri="{BB962C8B-B14F-4D97-AF65-F5344CB8AC3E}">
        <p14:creationId xmlns:p14="http://schemas.microsoft.com/office/powerpoint/2010/main" val="3589611524"/>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town-chatham-ma-budget-book.cleargov.com/13703"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3.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39.xml"/><Relationship Id="rId1" Type="http://schemas.openxmlformats.org/officeDocument/2006/relationships/slideLayout" Target="../slideLayouts/slideLayout3.xml"/><Relationship Id="rId4" Type="http://schemas.openxmlformats.org/officeDocument/2006/relationships/image" Target="../media/image5.emf"/></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8" Type="http://schemas.openxmlformats.org/officeDocument/2006/relationships/image" Target="../media/image11.sv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svg"/><Relationship Id="rId2" Type="http://schemas.openxmlformats.org/officeDocument/2006/relationships/notesSlide" Target="../notesSlides/notesSlide43.xml"/><Relationship Id="rId1" Type="http://schemas.openxmlformats.org/officeDocument/2006/relationships/slideLayout" Target="../slideLayouts/slideLayout3.xml"/><Relationship Id="rId6" Type="http://schemas.openxmlformats.org/officeDocument/2006/relationships/image" Target="../media/image9.sv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 Id="rId14" Type="http://schemas.openxmlformats.org/officeDocument/2006/relationships/image" Target="../media/image17.svg"/></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chatham-ma.gov/214/Budget-Central"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hyperlink" Target="https://town-chatham-ma-budget-book.cleargov.com/13703"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town-chatham-ma-budget-book.cleargov.com/13703"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F5BD54D-0B0A-4526-A0BD-1C8F8B350FF4}"/>
              </a:ext>
            </a:extLst>
          </p:cNvPr>
          <p:cNvSpPr>
            <a:spLocks noGrp="1" noChangeArrowheads="1"/>
          </p:cNvSpPr>
          <p:nvPr>
            <p:ph type="ctrTitle"/>
          </p:nvPr>
        </p:nvSpPr>
        <p:spPr>
          <a:xfrm>
            <a:off x="1289153" y="2133600"/>
            <a:ext cx="9998439" cy="1371600"/>
          </a:xfrm>
        </p:spPr>
        <p:txBody>
          <a:bodyPr>
            <a:normAutofit fontScale="90000"/>
          </a:bodyPr>
          <a:lstStyle/>
          <a:p>
            <a:pPr eaLnBrk="1" fontAlgn="auto" hangingPunct="1">
              <a:spcAft>
                <a:spcPts val="0"/>
              </a:spcAft>
              <a:defRPr/>
            </a:pPr>
            <a:r>
              <a:rPr lang="en-US" altLang="en-US">
                <a:latin typeface="Calibri" pitchFamily="34" charset="0"/>
                <a:ea typeface="Calibri" pitchFamily="34" charset="0"/>
                <a:cs typeface="Calibri" pitchFamily="34" charset="0"/>
              </a:rPr>
              <a:t>Town Manager </a:t>
            </a:r>
            <a:br>
              <a:rPr lang="en-US" altLang="en-US">
                <a:latin typeface="Calibri" pitchFamily="34" charset="0"/>
                <a:ea typeface="Calibri" pitchFamily="34" charset="0"/>
                <a:cs typeface="Calibri" pitchFamily="34" charset="0"/>
              </a:rPr>
            </a:br>
            <a:r>
              <a:rPr lang="en-US" altLang="en-US">
                <a:latin typeface="Calibri" pitchFamily="34" charset="0"/>
                <a:ea typeface="Calibri" pitchFamily="34" charset="0"/>
                <a:cs typeface="Calibri" pitchFamily="34" charset="0"/>
              </a:rPr>
              <a:t>FY2025 BUDGET PRESENTATION</a:t>
            </a:r>
            <a:br>
              <a:rPr lang="en-US" altLang="en-US">
                <a:latin typeface="Calibri" pitchFamily="34" charset="0"/>
                <a:ea typeface="Calibri" pitchFamily="34" charset="0"/>
                <a:cs typeface="Calibri" pitchFamily="34" charset="0"/>
              </a:rPr>
            </a:br>
            <a:r>
              <a:rPr lang="en-US" altLang="en-US" sz="3600">
                <a:latin typeface="Calibri" pitchFamily="34" charset="0"/>
                <a:ea typeface="Calibri" pitchFamily="34" charset="0"/>
                <a:cs typeface="Calibri" pitchFamily="34" charset="0"/>
              </a:rPr>
              <a:t>July 1, 2024-June 30, 2025</a:t>
            </a:r>
            <a:r>
              <a:rPr lang="en-US" altLang="en-US" sz="3600">
                <a:solidFill>
                  <a:srgbClr val="000099"/>
                </a:solidFill>
                <a:latin typeface="Calibri" pitchFamily="34" charset="0"/>
                <a:ea typeface="Calibri" pitchFamily="34" charset="0"/>
                <a:cs typeface="Calibri" pitchFamily="34" charset="0"/>
              </a:rPr>
              <a:t>	</a:t>
            </a:r>
          </a:p>
        </p:txBody>
      </p:sp>
      <p:sp>
        <p:nvSpPr>
          <p:cNvPr id="5123" name="Rectangle 3">
            <a:extLst>
              <a:ext uri="{FF2B5EF4-FFF2-40B4-BE49-F238E27FC236}">
                <a16:creationId xmlns:a16="http://schemas.microsoft.com/office/drawing/2014/main" id="{74C66CD7-83FF-4935-96FA-198AE2D9AC56}"/>
              </a:ext>
            </a:extLst>
          </p:cNvPr>
          <p:cNvSpPr>
            <a:spLocks noGrp="1" noChangeArrowheads="1"/>
          </p:cNvSpPr>
          <p:nvPr>
            <p:ph type="subTitle" idx="1"/>
          </p:nvPr>
        </p:nvSpPr>
        <p:spPr>
          <a:xfrm>
            <a:off x="356347" y="3664324"/>
            <a:ext cx="11604811" cy="2507876"/>
          </a:xfrm>
        </p:spPr>
        <p:txBody>
          <a:bodyPr rtlCol="0">
            <a:normAutofit/>
          </a:bodyPr>
          <a:lstStyle/>
          <a:p>
            <a:pPr marL="63500" eaLnBrk="1" fontAlgn="auto" hangingPunct="1">
              <a:lnSpc>
                <a:spcPct val="80000"/>
              </a:lnSpc>
              <a:spcAft>
                <a:spcPts val="0"/>
              </a:spcAft>
              <a:defRPr/>
            </a:pPr>
            <a:r>
              <a:rPr lang="en-US" altLang="en-US" sz="4000" i="1">
                <a:latin typeface="Calibri" pitchFamily="34" charset="0"/>
              </a:rPr>
              <a:t>(Financial) State of the Town</a:t>
            </a:r>
          </a:p>
          <a:p>
            <a:pPr marL="63500" eaLnBrk="1" fontAlgn="auto" hangingPunct="1">
              <a:lnSpc>
                <a:spcPct val="80000"/>
              </a:lnSpc>
              <a:spcAft>
                <a:spcPts val="0"/>
              </a:spcAft>
              <a:defRPr/>
            </a:pPr>
            <a:r>
              <a:rPr lang="en-US" altLang="en-US" sz="3200">
                <a:latin typeface="Calibri" pitchFamily="34" charset="0"/>
              </a:rPr>
              <a:t>	SELECT BOARD </a:t>
            </a:r>
          </a:p>
          <a:p>
            <a:pPr marL="63500" eaLnBrk="1" fontAlgn="auto" hangingPunct="1">
              <a:lnSpc>
                <a:spcPct val="80000"/>
              </a:lnSpc>
              <a:spcAft>
                <a:spcPts val="0"/>
              </a:spcAft>
              <a:defRPr/>
            </a:pPr>
            <a:r>
              <a:rPr lang="en-US" altLang="en-US" sz="3200">
                <a:latin typeface="Calibri" pitchFamily="34" charset="0"/>
              </a:rPr>
              <a:t>	JANUARY 23, 2024</a:t>
            </a:r>
          </a:p>
        </p:txBody>
      </p:sp>
      <p:sp>
        <p:nvSpPr>
          <p:cNvPr id="2" name="TextBox 1">
            <a:extLst>
              <a:ext uri="{FF2B5EF4-FFF2-40B4-BE49-F238E27FC236}">
                <a16:creationId xmlns:a16="http://schemas.microsoft.com/office/drawing/2014/main" id="{80AC41F4-7A97-5853-3B8C-B175B018CB24}"/>
              </a:ext>
            </a:extLst>
          </p:cNvPr>
          <p:cNvSpPr txBox="1"/>
          <p:nvPr/>
        </p:nvSpPr>
        <p:spPr>
          <a:xfrm>
            <a:off x="665630" y="5405718"/>
            <a:ext cx="3906370" cy="590931"/>
          </a:xfrm>
          <a:prstGeom prst="rect">
            <a:avLst/>
          </a:prstGeom>
          <a:noFill/>
        </p:spPr>
        <p:txBody>
          <a:bodyPr wrap="square" rtlCol="0">
            <a:spAutoFit/>
          </a:bodyPr>
          <a:lstStyle/>
          <a:p>
            <a:pPr marL="63500" algn="l" eaLnBrk="1" fontAlgn="auto" hangingPunct="1">
              <a:lnSpc>
                <a:spcPct val="80000"/>
              </a:lnSpc>
              <a:spcAft>
                <a:spcPts val="0"/>
              </a:spcAft>
              <a:defRPr/>
            </a:pPr>
            <a:r>
              <a:rPr lang="en-US" altLang="en-US" sz="2000">
                <a:latin typeface="Calibri" pitchFamily="34" charset="0"/>
              </a:rPr>
              <a:t>Jill Goldsmith, Town Manager</a:t>
            </a:r>
          </a:p>
          <a:p>
            <a:pPr marL="63500" algn="l" eaLnBrk="1" fontAlgn="auto" hangingPunct="1">
              <a:lnSpc>
                <a:spcPct val="80000"/>
              </a:lnSpc>
              <a:spcAft>
                <a:spcPts val="0"/>
              </a:spcAft>
              <a:defRPr/>
            </a:pPr>
            <a:r>
              <a:rPr lang="en-US" altLang="en-US" sz="2000">
                <a:latin typeface="Calibri" pitchFamily="34" charset="0"/>
              </a:rPr>
              <a:t>Carrie Mazerolle, Finance Director</a:t>
            </a:r>
            <a:endParaRPr lang="en-US" sz="2000"/>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D405FBDF-E110-423A-A377-4A87E6304E16}"/>
              </a:ext>
            </a:extLst>
          </p:cNvPr>
          <p:cNvSpPr txBox="1"/>
          <p:nvPr/>
        </p:nvSpPr>
        <p:spPr>
          <a:xfrm>
            <a:off x="518161" y="1572575"/>
            <a:ext cx="11165840" cy="3908762"/>
          </a:xfrm>
          <a:prstGeom prst="rect">
            <a:avLst/>
          </a:prstGeom>
          <a:noFill/>
        </p:spPr>
        <p:txBody>
          <a:bodyPr wrap="square" lIns="91440" tIns="45720" rIns="91440" bIns="45720" anchor="t">
            <a:spAutoFit/>
          </a:bodyPr>
          <a:lstStyle/>
          <a:p>
            <a:pPr marL="0" marR="0" algn="ctr">
              <a:spcBef>
                <a:spcPts val="0"/>
              </a:spcBef>
              <a:spcAft>
                <a:spcPts val="0"/>
              </a:spcAft>
            </a:pPr>
            <a:r>
              <a:rPr lang="en-US" sz="3200" b="1" cap="small">
                <a:latin typeface="Calibri"/>
                <a:ea typeface="Times New Roman" panose="02020603050405020304" pitchFamily="18" charset="0"/>
                <a:cs typeface="Calibri"/>
              </a:rPr>
              <a:t>FY2025</a:t>
            </a:r>
            <a:r>
              <a:rPr lang="en-US" sz="3200" b="1" cap="small">
                <a:effectLst/>
                <a:latin typeface="Calibri"/>
                <a:ea typeface="Times New Roman" panose="02020603050405020304" pitchFamily="18" charset="0"/>
                <a:cs typeface="Calibri"/>
              </a:rPr>
              <a:t> Budget Highlights</a:t>
            </a:r>
            <a:endParaRPr lang="en-US" sz="3200">
              <a:effectLst/>
              <a:latin typeface="Calibri"/>
              <a:ea typeface="Times New Roman" panose="02020603050405020304" pitchFamily="18" charset="0"/>
              <a:cs typeface="Calibri"/>
            </a:endParaRPr>
          </a:p>
          <a:p>
            <a:pPr marL="0" marR="0" algn="ctr">
              <a:spcBef>
                <a:spcPts val="0"/>
              </a:spcBef>
              <a:spcAft>
                <a:spcPts val="0"/>
              </a:spcAft>
            </a:pPr>
            <a:endParaRPr lang="en-US" sz="1800">
              <a:effectLst/>
              <a:latin typeface="Times New Roman" panose="02020603050405020304" pitchFamily="18" charset="0"/>
              <a:ea typeface="Times New Roman" panose="02020603050405020304" pitchFamily="18" charset="0"/>
            </a:endParaRPr>
          </a:p>
          <a:p>
            <a:pPr marL="342900" indent="-342900" algn="just">
              <a:buFont typeface="Wingdings" panose="05000000000000000000" pitchFamily="2" charset="2"/>
              <a:buChar char=""/>
            </a:pPr>
            <a:r>
              <a:rPr lang="en-US" sz="2200">
                <a:effectLst/>
                <a:latin typeface="Calibri"/>
                <a:ea typeface="Times New Roman" panose="02020603050405020304" pitchFamily="18" charset="0"/>
                <a:cs typeface="Calibri"/>
              </a:rPr>
              <a:t>Sustainable Service Budget - Operating Budget, without education assessments, at $</a:t>
            </a:r>
            <a:r>
              <a:rPr lang="en-US" sz="2200">
                <a:latin typeface="Calibri"/>
                <a:ea typeface="Times New Roman" panose="02020603050405020304" pitchFamily="18" charset="0"/>
                <a:cs typeface="Calibri"/>
              </a:rPr>
              <a:t>40,019,480 </a:t>
            </a:r>
            <a:r>
              <a:rPr lang="en-US" sz="2200">
                <a:effectLst/>
                <a:latin typeface="Calibri"/>
                <a:ea typeface="Times New Roman" panose="02020603050405020304" pitchFamily="18" charset="0"/>
                <a:cs typeface="Calibri"/>
              </a:rPr>
              <a:t>for an increase of $</a:t>
            </a:r>
            <a:r>
              <a:rPr lang="en-US" sz="2200">
                <a:latin typeface="Calibri"/>
                <a:ea typeface="Times New Roman" panose="02020603050405020304" pitchFamily="18" charset="0"/>
                <a:cs typeface="Calibri"/>
              </a:rPr>
              <a:t>1,928,940</a:t>
            </a:r>
            <a:r>
              <a:rPr lang="en-US" sz="2200">
                <a:effectLst/>
                <a:latin typeface="Calibri"/>
                <a:ea typeface="Times New Roman" panose="02020603050405020304" pitchFamily="18" charset="0"/>
                <a:cs typeface="Calibri"/>
              </a:rPr>
              <a:t> or </a:t>
            </a:r>
            <a:r>
              <a:rPr lang="en-US" sz="2200">
                <a:latin typeface="Calibri"/>
                <a:ea typeface="Times New Roman" panose="02020603050405020304" pitchFamily="18" charset="0"/>
                <a:cs typeface="Calibri"/>
              </a:rPr>
              <a:t>5.06</a:t>
            </a:r>
            <a:r>
              <a:rPr lang="en-US" sz="2200">
                <a:effectLst/>
                <a:latin typeface="Calibri"/>
                <a:ea typeface="Times New Roman" panose="02020603050405020304" pitchFamily="18" charset="0"/>
                <a:cs typeface="Calibri"/>
              </a:rPr>
              <a:t>% over </a:t>
            </a:r>
            <a:r>
              <a:rPr lang="en-US" sz="2200">
                <a:latin typeface="Calibri"/>
                <a:ea typeface="Times New Roman" panose="02020603050405020304" pitchFamily="18" charset="0"/>
                <a:cs typeface="Calibri"/>
              </a:rPr>
              <a:t>FY2024</a:t>
            </a:r>
            <a:r>
              <a:rPr lang="en-US" sz="2200">
                <a:effectLst/>
                <a:latin typeface="Calibri"/>
                <a:ea typeface="Times New Roman" panose="02020603050405020304" pitchFamily="18" charset="0"/>
                <a:cs typeface="Calibri"/>
              </a:rPr>
              <a:t>. </a:t>
            </a:r>
            <a:r>
              <a:rPr lang="en-US" sz="2200" i="1">
                <a:effectLst/>
                <a:latin typeface="Calibri"/>
                <a:ea typeface="Times New Roman" panose="02020603050405020304" pitchFamily="18" charset="0"/>
                <a:cs typeface="Calibri"/>
              </a:rPr>
              <a:t>Funded</a:t>
            </a:r>
            <a:r>
              <a:rPr lang="en-US" sz="2200">
                <a:effectLst/>
                <a:latin typeface="Calibri"/>
                <a:ea typeface="Times New Roman" panose="02020603050405020304" pitchFamily="18" charset="0"/>
                <a:cs typeface="Calibri"/>
              </a:rPr>
              <a:t> </a:t>
            </a:r>
            <a:r>
              <a:rPr lang="en-US" sz="2200" i="1">
                <a:effectLst/>
                <a:latin typeface="Calibri"/>
                <a:ea typeface="Times New Roman" panose="02020603050405020304" pitchFamily="18" charset="0"/>
                <a:cs typeface="Calibri"/>
              </a:rPr>
              <a:t>with available revenues</a:t>
            </a:r>
            <a:r>
              <a:rPr lang="en-US" sz="2200">
                <a:effectLst/>
                <a:latin typeface="Calibri"/>
                <a:ea typeface="Times New Roman" panose="02020603050405020304" pitchFamily="18" charset="0"/>
                <a:cs typeface="Calibri"/>
              </a:rPr>
              <a:t> with no increase to the </a:t>
            </a:r>
            <a:r>
              <a:rPr lang="en-US" sz="2200">
                <a:latin typeface="Calibri"/>
                <a:ea typeface="Times New Roman" panose="02020603050405020304" pitchFamily="18" charset="0"/>
                <a:cs typeface="Calibri"/>
              </a:rPr>
              <a:t>FY2024</a:t>
            </a:r>
            <a:r>
              <a:rPr lang="en-US" sz="2200">
                <a:effectLst/>
                <a:latin typeface="Calibri"/>
                <a:ea typeface="Times New Roman" panose="02020603050405020304" pitchFamily="18" charset="0"/>
                <a:cs typeface="Calibri"/>
              </a:rPr>
              <a:t> Tax Rate of $</a:t>
            </a:r>
            <a:r>
              <a:rPr lang="en-US" sz="2200">
                <a:latin typeface="Calibri"/>
                <a:ea typeface="Times New Roman" panose="02020603050405020304" pitchFamily="18" charset="0"/>
                <a:cs typeface="Calibri"/>
              </a:rPr>
              <a:t>3.57; </a:t>
            </a:r>
            <a:endParaRPr lang="en-US" sz="2200">
              <a:effectLst/>
              <a:latin typeface="Times New Roman"/>
              <a:ea typeface="Times New Roman" panose="02020603050405020304" pitchFamily="18" charset="0"/>
            </a:endParaRPr>
          </a:p>
          <a:p>
            <a:pPr marL="228600" marR="0" algn="just">
              <a:spcBef>
                <a:spcPts val="0"/>
              </a:spcBef>
              <a:spcAft>
                <a:spcPts val="0"/>
              </a:spcAft>
            </a:pPr>
            <a:endParaRPr lang="en-US" sz="2200">
              <a:effectLst/>
              <a:latin typeface="Times New Roman" panose="02020603050405020304" pitchFamily="18" charset="0"/>
              <a:ea typeface="Times New Roman" panose="02020603050405020304" pitchFamily="18" charset="0"/>
            </a:endParaRPr>
          </a:p>
          <a:p>
            <a:pPr marL="342900" indent="-342900" algn="just">
              <a:buFont typeface="Wingdings" panose="05000000000000000000" pitchFamily="2" charset="2"/>
              <a:buChar char=""/>
            </a:pPr>
            <a:r>
              <a:rPr lang="en-US" sz="2200">
                <a:effectLst/>
                <a:latin typeface="Calibri"/>
                <a:ea typeface="Times New Roman" panose="02020603050405020304" pitchFamily="18" charset="0"/>
                <a:cs typeface="Calibri"/>
              </a:rPr>
              <a:t>Funding recommendations include </a:t>
            </a:r>
            <a:r>
              <a:rPr lang="en-US" sz="2200">
                <a:latin typeface="Calibri"/>
                <a:ea typeface="Times New Roman" panose="02020603050405020304" pitchFamily="18" charset="0"/>
                <a:cs typeface="Calibri"/>
              </a:rPr>
              <a:t>sustainable services and level staffing. </a:t>
            </a:r>
          </a:p>
          <a:p>
            <a:pPr algn="just"/>
            <a:endParaRPr lang="en-US" sz="2200">
              <a:effectLst/>
              <a:latin typeface="Times New Roman" panose="02020603050405020304" pitchFamily="18" charset="0"/>
              <a:ea typeface="Times New Roman" panose="02020603050405020304" pitchFamily="18" charset="0"/>
            </a:endParaRPr>
          </a:p>
          <a:p>
            <a:pPr marL="342900" indent="-342900" algn="just">
              <a:buFont typeface="Wingdings" panose="05000000000000000000" pitchFamily="2" charset="2"/>
              <a:buChar char=""/>
            </a:pPr>
            <a:r>
              <a:rPr lang="en-US" sz="2200">
                <a:effectLst/>
                <a:latin typeface="Calibri"/>
                <a:ea typeface="Times New Roman" panose="02020603050405020304" pitchFamily="18" charset="0"/>
                <a:cs typeface="Calibri"/>
              </a:rPr>
              <a:t>Capital Plan at $</a:t>
            </a:r>
            <a:r>
              <a:rPr lang="en-US" sz="2200">
                <a:latin typeface="Calibri"/>
                <a:ea typeface="Times New Roman" panose="02020603050405020304" pitchFamily="18" charset="0"/>
                <a:cs typeface="Calibri"/>
              </a:rPr>
              <a:t>2,367,220 </a:t>
            </a:r>
            <a:r>
              <a:rPr lang="en-US" sz="2200">
                <a:effectLst/>
                <a:latin typeface="Calibri"/>
                <a:ea typeface="Times New Roman" panose="02020603050405020304" pitchFamily="18" charset="0"/>
                <a:cs typeface="Calibri"/>
              </a:rPr>
              <a:t>or </a:t>
            </a:r>
            <a:r>
              <a:rPr lang="en-US" sz="2200">
                <a:latin typeface="Calibri"/>
                <a:ea typeface="Times New Roman" panose="02020603050405020304" pitchFamily="18" charset="0"/>
                <a:cs typeface="Calibri"/>
              </a:rPr>
              <a:t>5.4%</a:t>
            </a:r>
            <a:r>
              <a:rPr lang="en-US" sz="2200">
                <a:effectLst/>
                <a:latin typeface="Calibri"/>
                <a:ea typeface="Times New Roman" panose="02020603050405020304" pitchFamily="18" charset="0"/>
                <a:cs typeface="Calibri"/>
              </a:rPr>
              <a:t> (within the range of 9% per Chatham’s Budget and Financial Management Policy) of the Operating Budget and funded through free cash and other available funds – </a:t>
            </a:r>
            <a:r>
              <a:rPr lang="en-US" sz="2200" i="1">
                <a:effectLst/>
                <a:latin typeface="Calibri"/>
                <a:ea typeface="Times New Roman" panose="02020603050405020304" pitchFamily="18" charset="0"/>
                <a:cs typeface="Calibri"/>
              </a:rPr>
              <a:t>no use of the tax levy.</a:t>
            </a:r>
            <a:r>
              <a:rPr lang="en-US" sz="2200">
                <a:latin typeface="Calibri"/>
                <a:ea typeface="Times New Roman" panose="02020603050405020304" pitchFamily="18" charset="0"/>
                <a:cs typeface="Calibri"/>
              </a:rPr>
              <a:t> </a:t>
            </a:r>
            <a:r>
              <a:rPr lang="en-US" sz="2200" i="1">
                <a:latin typeface="Calibri"/>
                <a:ea typeface="Times New Roman" panose="02020603050405020304" pitchFamily="18" charset="0"/>
                <a:cs typeface="Calibri"/>
              </a:rPr>
              <a:t> </a:t>
            </a:r>
            <a:endParaRPr lang="en-US" sz="2200">
              <a:effectLst/>
              <a:latin typeface="Times New Roman"/>
              <a:ea typeface="Times New Roman" panose="02020603050405020304" pitchFamily="18" charset="0"/>
            </a:endParaRPr>
          </a:p>
        </p:txBody>
      </p:sp>
    </p:spTree>
    <p:extLst>
      <p:ext uri="{BB962C8B-B14F-4D97-AF65-F5344CB8AC3E}">
        <p14:creationId xmlns:p14="http://schemas.microsoft.com/office/powerpoint/2010/main" val="16299668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Slide Number Placeholder 4">
            <a:extLst>
              <a:ext uri="{FF2B5EF4-FFF2-40B4-BE49-F238E27FC236}">
                <a16:creationId xmlns:a16="http://schemas.microsoft.com/office/drawing/2014/main" id="{14E0DEE5-539B-4402-8318-54253648528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spcBef>
                <a:spcPct val="0"/>
              </a:spcBef>
              <a:buClrTx/>
              <a:buSzTx/>
              <a:buFontTx/>
              <a:buNone/>
            </a:pPr>
            <a:fld id="{873BC744-63D6-4C4E-B8E6-F4DE4A312CD7}" type="slidenum">
              <a:rPr lang="en-US" altLang="en-US" sz="1400">
                <a:solidFill>
                  <a:srgbClr val="FFFFFF"/>
                </a:solidFill>
              </a:rPr>
              <a:pPr>
                <a:spcBef>
                  <a:spcPct val="0"/>
                </a:spcBef>
                <a:buClrTx/>
                <a:buSzTx/>
                <a:buFontTx/>
                <a:buNone/>
              </a:pPr>
              <a:t>11</a:t>
            </a:fld>
            <a:endParaRPr lang="en-US" altLang="en-US" sz="1400">
              <a:solidFill>
                <a:srgbClr val="FFFFFF"/>
              </a:solidFill>
            </a:endParaRPr>
          </a:p>
        </p:txBody>
      </p:sp>
      <p:graphicFrame>
        <p:nvGraphicFramePr>
          <p:cNvPr id="6" name="Content Placeholder 5">
            <a:extLst>
              <a:ext uri="{FF2B5EF4-FFF2-40B4-BE49-F238E27FC236}">
                <a16:creationId xmlns:a16="http://schemas.microsoft.com/office/drawing/2014/main" id="{E1833BF2-3DC9-48B0-97C4-352BEC8420D4}"/>
              </a:ext>
            </a:extLst>
          </p:cNvPr>
          <p:cNvGraphicFramePr>
            <a:graphicFrameLocks noGrp="1"/>
          </p:cNvGraphicFramePr>
          <p:nvPr>
            <p:ph idx="4294967295"/>
            <p:extLst>
              <p:ext uri="{D42A27DB-BD31-4B8C-83A1-F6EECF244321}">
                <p14:modId xmlns:p14="http://schemas.microsoft.com/office/powerpoint/2010/main" val="1765803708"/>
              </p:ext>
            </p:extLst>
          </p:nvPr>
        </p:nvGraphicFramePr>
        <p:xfrm>
          <a:off x="420413" y="1292772"/>
          <a:ext cx="11487806" cy="5063578"/>
        </p:xfrm>
        <a:graphic>
          <a:graphicData uri="http://schemas.openxmlformats.org/drawingml/2006/table">
            <a:tbl>
              <a:tblPr/>
              <a:tblGrid>
                <a:gridCol w="545212">
                  <a:extLst>
                    <a:ext uri="{9D8B030D-6E8A-4147-A177-3AD203B41FA5}">
                      <a16:colId xmlns:a16="http://schemas.microsoft.com/office/drawing/2014/main" val="20000"/>
                    </a:ext>
                  </a:extLst>
                </a:gridCol>
                <a:gridCol w="2697043">
                  <a:extLst>
                    <a:ext uri="{9D8B030D-6E8A-4147-A177-3AD203B41FA5}">
                      <a16:colId xmlns:a16="http://schemas.microsoft.com/office/drawing/2014/main" val="20001"/>
                    </a:ext>
                  </a:extLst>
                </a:gridCol>
                <a:gridCol w="503246">
                  <a:extLst>
                    <a:ext uri="{9D8B030D-6E8A-4147-A177-3AD203B41FA5}">
                      <a16:colId xmlns:a16="http://schemas.microsoft.com/office/drawing/2014/main" val="20002"/>
                    </a:ext>
                  </a:extLst>
                </a:gridCol>
                <a:gridCol w="1633305">
                  <a:extLst>
                    <a:ext uri="{9D8B030D-6E8A-4147-A177-3AD203B41FA5}">
                      <a16:colId xmlns:a16="http://schemas.microsoft.com/office/drawing/2014/main" val="20003"/>
                    </a:ext>
                  </a:extLst>
                </a:gridCol>
                <a:gridCol w="1937752">
                  <a:extLst>
                    <a:ext uri="{9D8B030D-6E8A-4147-A177-3AD203B41FA5}">
                      <a16:colId xmlns:a16="http://schemas.microsoft.com/office/drawing/2014/main" val="20004"/>
                    </a:ext>
                  </a:extLst>
                </a:gridCol>
                <a:gridCol w="120944">
                  <a:extLst>
                    <a:ext uri="{9D8B030D-6E8A-4147-A177-3AD203B41FA5}">
                      <a16:colId xmlns:a16="http://schemas.microsoft.com/office/drawing/2014/main" val="20005"/>
                    </a:ext>
                  </a:extLst>
                </a:gridCol>
                <a:gridCol w="1860951">
                  <a:extLst>
                    <a:ext uri="{9D8B030D-6E8A-4147-A177-3AD203B41FA5}">
                      <a16:colId xmlns:a16="http://schemas.microsoft.com/office/drawing/2014/main" val="20006"/>
                    </a:ext>
                  </a:extLst>
                </a:gridCol>
                <a:gridCol w="378279">
                  <a:extLst>
                    <a:ext uri="{9D8B030D-6E8A-4147-A177-3AD203B41FA5}">
                      <a16:colId xmlns:a16="http://schemas.microsoft.com/office/drawing/2014/main" val="20007"/>
                    </a:ext>
                  </a:extLst>
                </a:gridCol>
                <a:gridCol w="1488966">
                  <a:extLst>
                    <a:ext uri="{9D8B030D-6E8A-4147-A177-3AD203B41FA5}">
                      <a16:colId xmlns:a16="http://schemas.microsoft.com/office/drawing/2014/main" val="20008"/>
                    </a:ext>
                  </a:extLst>
                </a:gridCol>
                <a:gridCol w="322108">
                  <a:extLst>
                    <a:ext uri="{9D8B030D-6E8A-4147-A177-3AD203B41FA5}">
                      <a16:colId xmlns:a16="http://schemas.microsoft.com/office/drawing/2014/main" val="20009"/>
                    </a:ext>
                  </a:extLst>
                </a:gridCol>
              </a:tblGrid>
              <a:tr h="429227">
                <a:tc gridSpan="2">
                  <a:txBody>
                    <a:bodyPr/>
                    <a:lstStyle/>
                    <a:p>
                      <a:pPr algn="l" rtl="0" fontAlgn="b"/>
                      <a:r>
                        <a:rPr lang="en-US" sz="1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lnL>
                      <a:noFill/>
                    </a:lnL>
                    <a:lnR>
                      <a:noFill/>
                    </a:lnR>
                    <a:lnT w="6350" cap="flat" cmpd="sng" algn="ctr">
                      <a:solidFill>
                        <a:srgbClr val="000000"/>
                      </a:solidFill>
                      <a:prstDash val="solid"/>
                      <a:round/>
                      <a:headEnd type="none" w="med" len="med"/>
                      <a:tailEnd type="none" w="med" len="med"/>
                    </a:lnT>
                    <a:lnB>
                      <a:noFill/>
                    </a:lnB>
                  </a:tcPr>
                </a:tc>
                <a:tc>
                  <a:txBody>
                    <a:bodyPr/>
                    <a:lstStyle/>
                    <a:p>
                      <a:pPr algn="l" rtl="0" fontAlgn="b"/>
                      <a:r>
                        <a:rPr lang="en-US" sz="1400" b="0" i="0" u="none" strike="noStrike">
                          <a:solidFill>
                            <a:srgbClr val="000000"/>
                          </a:solidFill>
                          <a:effectLst/>
                          <a:latin typeface="Arial" panose="020B060402020202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400" b="1" i="0" u="none" strike="noStrike">
                          <a:solidFill>
                            <a:srgbClr val="292934"/>
                          </a:solidFill>
                          <a:effectLst/>
                          <a:latin typeface="Arial" panose="020B0604020202020204" pitchFamily="34" charset="0"/>
                        </a:rPr>
                        <a:t>FY2024 Budget</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400" b="1" i="0" u="none" strike="noStrike">
                          <a:solidFill>
                            <a:srgbClr val="292934"/>
                          </a:solidFill>
                          <a:effectLst/>
                          <a:latin typeface="Arial" panose="020B0604020202020204" pitchFamily="34" charset="0"/>
                        </a:rPr>
                        <a:t>   FY2025      Estimate</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400" b="1" i="0" u="none" strike="noStrike">
                          <a:solidFill>
                            <a:srgbClr val="000000"/>
                          </a:solidFill>
                          <a:effectLst/>
                          <a:latin typeface="Arial" panose="020B060402020202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400" b="1" i="0" u="none" strike="noStrike">
                          <a:solidFill>
                            <a:srgbClr val="000000"/>
                          </a:solidFill>
                          <a:effectLst/>
                          <a:latin typeface="Arial" panose="020B0604020202020204" pitchFamily="34" charset="0"/>
                        </a:rPr>
                        <a:t>$ Change</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rtl="0" fontAlgn="b"/>
                      <a:r>
                        <a:rPr lang="en-US" sz="1400" b="1" i="0" u="none" strike="noStrike">
                          <a:solidFill>
                            <a:srgbClr val="000000"/>
                          </a:solidFill>
                          <a:effectLst/>
                          <a:latin typeface="Arial" panose="020B060402020202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400" b="1" i="0" u="none" strike="noStrike">
                          <a:solidFill>
                            <a:srgbClr val="000000"/>
                          </a:solidFill>
                          <a:effectLst/>
                          <a:latin typeface="Arial" panose="020B0604020202020204" pitchFamily="34" charset="0"/>
                        </a:rPr>
                        <a:t>% Change</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rtl="0" fontAlgn="b"/>
                      <a:r>
                        <a:rPr lang="en-US" sz="1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0"/>
                  </a:ext>
                </a:extLst>
              </a:tr>
              <a:tr h="279501">
                <a:tc gridSpan="3">
                  <a:txBody>
                    <a:bodyPr/>
                    <a:lstStyle/>
                    <a:p>
                      <a:pPr algn="l" rtl="0" fontAlgn="b"/>
                      <a:r>
                        <a:rPr lang="en-US" sz="1600" b="1" i="0" u="none" strike="noStrike" dirty="0">
                          <a:solidFill>
                            <a:srgbClr val="000080"/>
                          </a:solidFill>
                          <a:effectLst/>
                          <a:latin typeface="Arial" panose="020B0604020202020204" pitchFamily="34" charset="0"/>
                        </a:rPr>
                        <a:t>Revenues</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8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18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18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18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18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18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rtl="0" fontAlgn="b"/>
                      <a:endParaRPr lang="en-US" sz="1400" b="1" i="0" u="none" strike="noStrike">
                        <a:solidFill>
                          <a:srgbClr val="000080"/>
                        </a:solidFill>
                        <a:effectLst/>
                        <a:latin typeface="Arial" panose="020B0604020202020204" pitchFamily="34" charset="0"/>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1"/>
                  </a:ext>
                </a:extLst>
              </a:tr>
              <a:tr h="283589">
                <a:tc>
                  <a:txBody>
                    <a:bodyPr/>
                    <a:lstStyle/>
                    <a:p>
                      <a:pPr algn="l" fontAlgn="b"/>
                      <a:r>
                        <a:rPr lang="en-US" sz="1600" b="0" i="0" u="none" strike="noStrike">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gridSpan="2">
                  <a:txBody>
                    <a:bodyPr/>
                    <a:lstStyle/>
                    <a:p>
                      <a:pPr algn="l" rtl="0" fontAlgn="b"/>
                      <a:r>
                        <a:rPr lang="en-US" sz="1600" b="0" i="0" u="none" strike="noStrike">
                          <a:solidFill>
                            <a:srgbClr val="000000"/>
                          </a:solidFill>
                          <a:effectLst/>
                          <a:latin typeface="Arial" panose="020B0604020202020204" pitchFamily="34" charset="0"/>
                        </a:rPr>
                        <a:t>Property Tax</a:t>
                      </a:r>
                    </a:p>
                  </a:txBody>
                  <a:tcPr marL="0" marR="0" marT="0" marB="0" anchor="b">
                    <a:lnL>
                      <a:noFill/>
                    </a:lnL>
                    <a:lnR>
                      <a:noFill/>
                    </a:lnR>
                    <a:lnT>
                      <a:noFill/>
                    </a:lnT>
                    <a:lnB>
                      <a:noFill/>
                    </a:lnB>
                  </a:tcPr>
                </a:tc>
                <a:tc hMerge="1">
                  <a:txBody>
                    <a:bodyPr/>
                    <a:lstStyle/>
                    <a:p>
                      <a:endParaRPr lang="en-US"/>
                    </a:p>
                  </a:txBody>
                  <a:tcPr/>
                </a:tc>
                <a:tc>
                  <a:txBody>
                    <a:bodyPr/>
                    <a:lstStyle/>
                    <a:p>
                      <a:pPr algn="r" rtl="0" fontAlgn="b"/>
                      <a:r>
                        <a:rPr lang="en-US" sz="1600" b="0" i="0" u="none" strike="noStrike">
                          <a:solidFill>
                            <a:srgbClr val="292934"/>
                          </a:solidFill>
                          <a:effectLst/>
                          <a:latin typeface="Arial" panose="020B0604020202020204" pitchFamily="34" charset="0"/>
                        </a:rPr>
                        <a:t>$41,850,175 </a:t>
                      </a: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$41,708,169 </a:t>
                      </a:r>
                    </a:p>
                  </a:txBody>
                  <a:tcPr marL="0" marR="0" marT="0" marB="0" anchor="b">
                    <a:lnL>
                      <a:noFill/>
                    </a:lnL>
                    <a:lnR>
                      <a:noFill/>
                    </a:lnR>
                    <a:lnT>
                      <a:noFill/>
                    </a:lnT>
                    <a:lnB>
                      <a:noFill/>
                    </a:lnB>
                  </a:tcPr>
                </a:tc>
                <a:tc>
                  <a:txBody>
                    <a:bodyPr/>
                    <a:lstStyle/>
                    <a:p>
                      <a:pPr algn="l" fontAlgn="b"/>
                      <a:endParaRPr lang="en-US" sz="16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($142,006)</a:t>
                      </a:r>
                    </a:p>
                  </a:txBody>
                  <a:tcPr marL="0" marR="0" marT="0" marB="0" anchor="b">
                    <a:lnL>
                      <a:noFill/>
                    </a:lnL>
                    <a:lnR>
                      <a:noFill/>
                    </a:lnR>
                    <a:lnT>
                      <a:noFill/>
                    </a:lnT>
                    <a:lnB>
                      <a:noFill/>
                    </a:lnB>
                  </a:tcPr>
                </a:tc>
                <a:tc>
                  <a:txBody>
                    <a:bodyPr/>
                    <a:lstStyle/>
                    <a:p>
                      <a:pPr algn="l" fontAlgn="b"/>
                      <a:endParaRPr lang="en-US" sz="16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-0.34%</a:t>
                      </a:r>
                    </a:p>
                  </a:txBody>
                  <a:tcPr marL="0" marR="0" marT="0" marB="0" anchor="b">
                    <a:lnL>
                      <a:noFill/>
                    </a:lnL>
                    <a:lnR>
                      <a:noFill/>
                    </a:lnR>
                    <a:lnT>
                      <a:noFill/>
                    </a:lnT>
                    <a:lnB>
                      <a:noFill/>
                    </a:lnB>
                  </a:tcPr>
                </a:tc>
                <a:tc>
                  <a:txBody>
                    <a:bodyPr/>
                    <a:lstStyle/>
                    <a:p>
                      <a:pPr algn="l" fontAlgn="b"/>
                      <a:r>
                        <a:rPr lang="en-US" sz="1800" b="0" i="0" u="none" strike="noStrike">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2"/>
                  </a:ext>
                </a:extLst>
              </a:tr>
              <a:tr h="283589">
                <a:tc>
                  <a:txBody>
                    <a:bodyPr/>
                    <a:lstStyle/>
                    <a:p>
                      <a:pPr algn="l" fontAlgn="b"/>
                      <a:r>
                        <a:rPr lang="en-US" sz="1600" b="0" i="0" u="none" strike="noStrike">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gridSpan="2">
                  <a:txBody>
                    <a:bodyPr/>
                    <a:lstStyle/>
                    <a:p>
                      <a:pPr algn="l" rtl="0" fontAlgn="b"/>
                      <a:r>
                        <a:rPr lang="en-US" sz="1600" b="0" i="0" u="none" strike="noStrike" dirty="0">
                          <a:solidFill>
                            <a:srgbClr val="000000"/>
                          </a:solidFill>
                          <a:effectLst/>
                          <a:latin typeface="Arial" panose="020B0604020202020204" pitchFamily="34" charset="0"/>
                        </a:rPr>
                        <a:t>Local Receipts</a:t>
                      </a:r>
                    </a:p>
                  </a:txBody>
                  <a:tcPr marL="0" marR="0" marT="0" marB="0" anchor="b">
                    <a:lnL>
                      <a:noFill/>
                    </a:lnL>
                    <a:lnR>
                      <a:noFill/>
                    </a:lnR>
                    <a:lnT>
                      <a:noFill/>
                    </a:lnT>
                    <a:lnB>
                      <a:noFill/>
                    </a:lnB>
                    <a:lnTlToBr w="12700" cmpd="sng">
                      <a:noFill/>
                      <a:prstDash val="solid"/>
                    </a:lnTlToBr>
                    <a:lnBlToTr w="12700" cmpd="sng">
                      <a:noFill/>
                      <a:prstDash val="solid"/>
                    </a:lnBlToTr>
                  </a:tcPr>
                </a:tc>
                <a:tc hMerge="1">
                  <a:txBody>
                    <a:bodyPr/>
                    <a:lstStyle/>
                    <a:p>
                      <a:endParaRPr lang="en-US"/>
                    </a:p>
                  </a:txBody>
                  <a:tcPr/>
                </a:tc>
                <a:tc>
                  <a:txBody>
                    <a:bodyPr/>
                    <a:lstStyle/>
                    <a:p>
                      <a:pPr algn="r" rtl="0" fontAlgn="b"/>
                      <a:r>
                        <a:rPr lang="en-US" sz="1600" b="0" i="0" u="none" strike="noStrike">
                          <a:solidFill>
                            <a:srgbClr val="292934"/>
                          </a:solidFill>
                          <a:effectLst/>
                          <a:latin typeface="Arial" panose="020B0604020202020204" pitchFamily="34" charset="0"/>
                        </a:rPr>
                        <a:t>$9,344,179 </a:t>
                      </a: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$10,716,760 </a:t>
                      </a:r>
                    </a:p>
                  </a:txBody>
                  <a:tcPr marL="0" marR="0" marT="0" marB="0" anchor="b">
                    <a:lnL>
                      <a:noFill/>
                    </a:lnL>
                    <a:lnR>
                      <a:noFill/>
                    </a:lnR>
                    <a:lnT>
                      <a:noFill/>
                    </a:lnT>
                    <a:lnB>
                      <a:noFill/>
                    </a:lnB>
                  </a:tcPr>
                </a:tc>
                <a:tc>
                  <a:txBody>
                    <a:bodyPr/>
                    <a:lstStyle/>
                    <a:p>
                      <a:pPr algn="l" fontAlgn="b"/>
                      <a:endParaRPr lang="en-US" sz="16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$1,372,581</a:t>
                      </a:r>
                    </a:p>
                  </a:txBody>
                  <a:tcPr marL="0" marR="0" marT="0" marB="0" anchor="b">
                    <a:lnL>
                      <a:noFill/>
                    </a:lnL>
                    <a:lnR>
                      <a:noFill/>
                    </a:lnR>
                    <a:lnT>
                      <a:noFill/>
                    </a:lnT>
                    <a:lnB>
                      <a:noFill/>
                    </a:lnB>
                  </a:tcPr>
                </a:tc>
                <a:tc>
                  <a:txBody>
                    <a:bodyPr/>
                    <a:lstStyle/>
                    <a:p>
                      <a:pPr algn="l" fontAlgn="b"/>
                      <a:endParaRPr lang="en-US" sz="16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14.69%</a:t>
                      </a:r>
                    </a:p>
                  </a:txBody>
                  <a:tcPr marL="0" marR="0" marT="0" marB="0" anchor="b">
                    <a:lnL>
                      <a:noFill/>
                    </a:lnL>
                    <a:lnR>
                      <a:noFill/>
                    </a:lnR>
                    <a:lnT>
                      <a:noFill/>
                    </a:lnT>
                    <a:lnB>
                      <a:noFill/>
                    </a:lnB>
                  </a:tcPr>
                </a:tc>
                <a:tc>
                  <a:txBody>
                    <a:bodyPr/>
                    <a:lstStyle/>
                    <a:p>
                      <a:pPr algn="l" fontAlgn="b"/>
                      <a:r>
                        <a:rPr lang="en-US" sz="1800" b="0" i="0" u="none" strike="noStrike">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283589">
                <a:tc>
                  <a:txBody>
                    <a:bodyPr/>
                    <a:lstStyle/>
                    <a:p>
                      <a:pPr algn="l" fontAlgn="b"/>
                      <a:r>
                        <a:rPr lang="en-US" sz="1600" b="0" i="0" u="none" strike="noStrike">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gridSpan="2">
                  <a:txBody>
                    <a:bodyPr/>
                    <a:lstStyle/>
                    <a:p>
                      <a:pPr algn="l" rtl="0" fontAlgn="b"/>
                      <a:r>
                        <a:rPr lang="en-US" sz="1600" b="0" i="0" u="none" strike="noStrike">
                          <a:solidFill>
                            <a:srgbClr val="000000"/>
                          </a:solidFill>
                          <a:effectLst/>
                          <a:latin typeface="Arial" panose="020B0604020202020204" pitchFamily="34" charset="0"/>
                        </a:rPr>
                        <a:t>State Aid</a:t>
                      </a:r>
                    </a:p>
                  </a:txBody>
                  <a:tcPr marL="0" marR="0" marT="0" marB="0" anchor="b">
                    <a:lnL>
                      <a:noFill/>
                    </a:lnL>
                    <a:lnR>
                      <a:noFill/>
                    </a:lnR>
                    <a:lnT>
                      <a:noFill/>
                    </a:lnT>
                    <a:lnB>
                      <a:noFill/>
                    </a:lnB>
                  </a:tcPr>
                </a:tc>
                <a:tc hMerge="1">
                  <a:txBody>
                    <a:bodyPr/>
                    <a:lstStyle/>
                    <a:p>
                      <a:endParaRPr lang="en-US"/>
                    </a:p>
                  </a:txBody>
                  <a:tcPr/>
                </a:tc>
                <a:tc>
                  <a:txBody>
                    <a:bodyPr/>
                    <a:lstStyle/>
                    <a:p>
                      <a:pPr algn="r" rtl="0" fontAlgn="b"/>
                      <a:r>
                        <a:rPr lang="en-US" sz="1600" b="0" i="0" u="none" strike="noStrike">
                          <a:solidFill>
                            <a:srgbClr val="292934"/>
                          </a:solidFill>
                          <a:effectLst/>
                          <a:latin typeface="Arial" panose="020B0604020202020204" pitchFamily="34" charset="0"/>
                        </a:rPr>
                        <a:t>$247,123 </a:t>
                      </a: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$241,136 </a:t>
                      </a:r>
                    </a:p>
                  </a:txBody>
                  <a:tcPr marL="0" marR="0" marT="0" marB="0" anchor="b">
                    <a:lnL>
                      <a:noFill/>
                    </a:lnL>
                    <a:lnR>
                      <a:noFill/>
                    </a:lnR>
                    <a:lnT>
                      <a:noFill/>
                    </a:lnT>
                    <a:lnB>
                      <a:noFill/>
                    </a:lnB>
                  </a:tcPr>
                </a:tc>
                <a:tc>
                  <a:txBody>
                    <a:bodyPr/>
                    <a:lstStyle/>
                    <a:p>
                      <a:pPr algn="l" fontAlgn="b"/>
                      <a:endParaRPr lang="en-US" sz="16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($5,987)</a:t>
                      </a:r>
                    </a:p>
                  </a:txBody>
                  <a:tcPr marL="0" marR="0" marT="0" marB="0" anchor="b">
                    <a:lnL>
                      <a:noFill/>
                    </a:lnL>
                    <a:lnR>
                      <a:noFill/>
                    </a:lnR>
                    <a:lnT>
                      <a:noFill/>
                    </a:lnT>
                    <a:lnB>
                      <a:noFill/>
                    </a:lnB>
                  </a:tcPr>
                </a:tc>
                <a:tc>
                  <a:txBody>
                    <a:bodyPr/>
                    <a:lstStyle/>
                    <a:p>
                      <a:pPr algn="l" fontAlgn="b"/>
                      <a:endParaRPr lang="en-US" sz="16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-2.42%</a:t>
                      </a:r>
                    </a:p>
                  </a:txBody>
                  <a:tcPr marL="0" marR="0" marT="0" marB="0" anchor="b">
                    <a:lnL>
                      <a:noFill/>
                    </a:lnL>
                    <a:lnR>
                      <a:noFill/>
                    </a:lnR>
                    <a:lnT>
                      <a:noFill/>
                    </a:lnT>
                    <a:lnB>
                      <a:noFill/>
                    </a:lnB>
                  </a:tcPr>
                </a:tc>
                <a:tc>
                  <a:txBody>
                    <a:bodyPr/>
                    <a:lstStyle/>
                    <a:p>
                      <a:pPr algn="l" fontAlgn="b"/>
                      <a:r>
                        <a:rPr lang="en-US" sz="1800" b="0" i="0" u="none" strike="noStrike">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4"/>
                  </a:ext>
                </a:extLst>
              </a:tr>
              <a:tr h="283589">
                <a:tc>
                  <a:txBody>
                    <a:bodyPr/>
                    <a:lstStyle/>
                    <a:p>
                      <a:pPr algn="l" fontAlgn="b"/>
                      <a:r>
                        <a:rPr lang="en-US" sz="1600" b="0" i="0" u="none" strike="noStrike">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gridSpan="2">
                  <a:txBody>
                    <a:bodyPr/>
                    <a:lstStyle/>
                    <a:p>
                      <a:pPr algn="l" rtl="0" fontAlgn="b"/>
                      <a:r>
                        <a:rPr lang="en-US" sz="1600" b="0" i="0" u="none" strike="noStrike" dirty="0">
                          <a:solidFill>
                            <a:srgbClr val="000000"/>
                          </a:solidFill>
                          <a:effectLst/>
                          <a:latin typeface="Arial" panose="020B0604020202020204" pitchFamily="34" charset="0"/>
                        </a:rPr>
                        <a:t>Other Available Funds</a:t>
                      </a:r>
                    </a:p>
                  </a:txBody>
                  <a:tcPr marL="0" marR="0" marT="0" marB="0" anchor="b">
                    <a:lnL>
                      <a:noFill/>
                    </a:lnL>
                    <a:lnR>
                      <a:noFill/>
                    </a:lnR>
                    <a:lnT>
                      <a:noFill/>
                    </a:lnT>
                    <a:lnB>
                      <a:noFill/>
                    </a:lnB>
                  </a:tcPr>
                </a:tc>
                <a:tc hMerge="1">
                  <a:txBody>
                    <a:bodyPr/>
                    <a:lstStyle/>
                    <a:p>
                      <a:endParaRPr lang="en-US"/>
                    </a:p>
                  </a:txBody>
                  <a:tcPr/>
                </a:tc>
                <a:tc>
                  <a:txBody>
                    <a:bodyPr/>
                    <a:lstStyle/>
                    <a:p>
                      <a:pPr algn="r" rtl="0" fontAlgn="b"/>
                      <a:r>
                        <a:rPr lang="en-US" sz="1600" b="0" i="0" u="none" strike="noStrike">
                          <a:solidFill>
                            <a:srgbClr val="292934"/>
                          </a:solidFill>
                          <a:effectLst/>
                          <a:latin typeface="Arial" panose="020B0604020202020204" pitchFamily="34" charset="0"/>
                        </a:rPr>
                        <a:t>$7,733,539 </a:t>
                      </a: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$7,446,010 </a:t>
                      </a:r>
                    </a:p>
                  </a:txBody>
                  <a:tcPr marL="0" marR="0" marT="0" marB="0" anchor="b">
                    <a:lnL>
                      <a:noFill/>
                    </a:lnL>
                    <a:lnR>
                      <a:noFill/>
                    </a:lnR>
                    <a:lnT>
                      <a:noFill/>
                    </a:lnT>
                    <a:lnB>
                      <a:noFill/>
                    </a:lnB>
                  </a:tcPr>
                </a:tc>
                <a:tc>
                  <a:txBody>
                    <a:bodyPr/>
                    <a:lstStyle/>
                    <a:p>
                      <a:pPr algn="l" fontAlgn="b"/>
                      <a:endParaRPr lang="en-US" sz="16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($287,529)</a:t>
                      </a:r>
                    </a:p>
                  </a:txBody>
                  <a:tcPr marL="0" marR="0" marT="0" marB="0" anchor="b">
                    <a:lnL>
                      <a:noFill/>
                    </a:lnL>
                    <a:lnR>
                      <a:noFill/>
                    </a:lnR>
                    <a:lnT>
                      <a:noFill/>
                    </a:lnT>
                    <a:lnB>
                      <a:noFill/>
                    </a:lnB>
                  </a:tcPr>
                </a:tc>
                <a:tc>
                  <a:txBody>
                    <a:bodyPr/>
                    <a:lstStyle/>
                    <a:p>
                      <a:pPr algn="l" fontAlgn="b"/>
                      <a:endParaRPr lang="en-US" sz="16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-3.72%</a:t>
                      </a:r>
                    </a:p>
                  </a:txBody>
                  <a:tcPr marL="0" marR="0" marT="0" marB="0" anchor="b">
                    <a:lnL>
                      <a:noFill/>
                    </a:lnL>
                    <a:lnR>
                      <a:noFill/>
                    </a:lnR>
                    <a:lnT>
                      <a:noFill/>
                    </a:lnT>
                    <a:lnB>
                      <a:noFill/>
                    </a:lnB>
                  </a:tcPr>
                </a:tc>
                <a:tc>
                  <a:txBody>
                    <a:bodyPr/>
                    <a:lstStyle/>
                    <a:p>
                      <a:pPr algn="l" fontAlgn="b"/>
                      <a:r>
                        <a:rPr lang="en-US" sz="1800" b="0" i="0" u="none" strike="noStrike">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5"/>
                  </a:ext>
                </a:extLst>
              </a:tr>
              <a:tr h="283589">
                <a:tc>
                  <a:txBody>
                    <a:bodyPr/>
                    <a:lstStyle/>
                    <a:p>
                      <a:pPr algn="l" fontAlgn="b"/>
                      <a:r>
                        <a:rPr lang="en-US" sz="1600" b="0" i="0" u="none" strike="noStrike">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gridSpan="2">
                  <a:txBody>
                    <a:bodyPr/>
                    <a:lstStyle/>
                    <a:p>
                      <a:pPr algn="l" rtl="0" fontAlgn="b"/>
                      <a:r>
                        <a:rPr lang="en-US" sz="1600" b="0" i="0" u="none" strike="noStrike">
                          <a:solidFill>
                            <a:srgbClr val="000000"/>
                          </a:solidFill>
                          <a:effectLst/>
                          <a:latin typeface="Arial" panose="020B0604020202020204" pitchFamily="34" charset="0"/>
                        </a:rPr>
                        <a:t>Water Fund</a:t>
                      </a:r>
                    </a:p>
                  </a:txBody>
                  <a:tcPr marL="0" marR="0" marT="0" marB="0" anchor="b">
                    <a:lnL>
                      <a:noFill/>
                    </a:lnL>
                    <a:lnR>
                      <a:noFill/>
                    </a:lnR>
                    <a:lnT>
                      <a:noFill/>
                    </a:lnT>
                    <a:lnB>
                      <a:noFill/>
                    </a:lnB>
                  </a:tcPr>
                </a:tc>
                <a:tc hMerge="1">
                  <a:txBody>
                    <a:bodyPr/>
                    <a:lstStyle/>
                    <a:p>
                      <a:endParaRPr lang="en-US"/>
                    </a:p>
                  </a:txBody>
                  <a:tcPr/>
                </a:tc>
                <a:tc>
                  <a:txBody>
                    <a:bodyPr/>
                    <a:lstStyle/>
                    <a:p>
                      <a:pPr algn="r" rtl="0" fontAlgn="b"/>
                      <a:r>
                        <a:rPr lang="en-US" sz="1600" b="0" i="0" u="none" strike="noStrike">
                          <a:solidFill>
                            <a:srgbClr val="292934"/>
                          </a:solidFill>
                          <a:effectLst/>
                          <a:latin typeface="Arial" panose="020B0604020202020204" pitchFamily="34" charset="0"/>
                        </a:rPr>
                        <a:t>$4,063,572 </a:t>
                      </a: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a:rPr>
                        <a:t>$3,999,250 </a:t>
                      </a:r>
                    </a:p>
                  </a:txBody>
                  <a:tcPr marL="0" marR="0" marT="0" marB="0" anchor="b">
                    <a:lnL>
                      <a:noFill/>
                    </a:lnL>
                    <a:lnR>
                      <a:noFill/>
                    </a:lnR>
                    <a:lnT>
                      <a:noFill/>
                    </a:lnT>
                    <a:lnB>
                      <a:noFill/>
                    </a:lnB>
                  </a:tcPr>
                </a:tc>
                <a:tc>
                  <a:txBody>
                    <a:bodyPr/>
                    <a:lstStyle/>
                    <a:p>
                      <a:pPr algn="l" fontAlgn="b"/>
                      <a:endParaRPr lang="en-US" sz="1600" b="0" i="0" u="none" strike="noStrike">
                        <a:effectLst/>
                        <a:latin typeface="Arial"/>
                      </a:endParaRP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a:rPr>
                        <a:t>($64,322)</a:t>
                      </a:r>
                    </a:p>
                  </a:txBody>
                  <a:tcPr marL="0" marR="0" marT="0" marB="0" anchor="b">
                    <a:lnL>
                      <a:noFill/>
                    </a:lnL>
                    <a:lnR>
                      <a:noFill/>
                    </a:lnR>
                    <a:lnT>
                      <a:noFill/>
                    </a:lnT>
                    <a:lnB>
                      <a:noFill/>
                    </a:lnB>
                  </a:tcPr>
                </a:tc>
                <a:tc>
                  <a:txBody>
                    <a:bodyPr/>
                    <a:lstStyle/>
                    <a:p>
                      <a:pPr algn="l" fontAlgn="b"/>
                      <a:endParaRPr lang="en-US" sz="16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-1.58%</a:t>
                      </a:r>
                    </a:p>
                  </a:txBody>
                  <a:tcPr marL="0" marR="0" marT="0" marB="0" anchor="b">
                    <a:lnL>
                      <a:noFill/>
                    </a:lnL>
                    <a:lnR>
                      <a:noFill/>
                    </a:lnR>
                    <a:lnT>
                      <a:noFill/>
                    </a:lnT>
                    <a:lnB>
                      <a:noFill/>
                    </a:lnB>
                  </a:tcPr>
                </a:tc>
                <a:tc>
                  <a:txBody>
                    <a:bodyPr/>
                    <a:lstStyle/>
                    <a:p>
                      <a:pPr algn="l" fontAlgn="b"/>
                      <a:r>
                        <a:rPr lang="en-US" sz="1800" b="0" i="0" u="none" strike="noStrike">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6"/>
                  </a:ext>
                </a:extLst>
              </a:tr>
              <a:tr h="275932">
                <a:tc>
                  <a:txBody>
                    <a:bodyPr/>
                    <a:lstStyle/>
                    <a:p>
                      <a:pPr algn="l" fontAlgn="b"/>
                      <a:r>
                        <a:rPr lang="en-US" sz="1600" b="0" i="0" u="none" strike="noStrike">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chemeClr val="bg2"/>
                    </a:solidFill>
                  </a:tcPr>
                </a:tc>
                <a:tc gridSpan="2">
                  <a:txBody>
                    <a:bodyPr/>
                    <a:lstStyle/>
                    <a:p>
                      <a:pPr algn="l" rtl="0" fontAlgn="b"/>
                      <a:r>
                        <a:rPr lang="en-US" sz="1600" b="0" i="0" u="none" strike="noStrike">
                          <a:solidFill>
                            <a:srgbClr val="000000"/>
                          </a:solidFill>
                          <a:effectLst/>
                          <a:latin typeface="Arial" panose="020B0604020202020204" pitchFamily="34" charset="0"/>
                        </a:rPr>
                        <a:t> </a:t>
                      </a:r>
                    </a:p>
                  </a:txBody>
                  <a:tcPr marL="0" marR="0" marT="0" marB="0" anchor="b">
                    <a:lnL>
                      <a:noFill/>
                    </a:lnL>
                    <a:lnR>
                      <a:noFill/>
                    </a:lnR>
                    <a:lnT>
                      <a:noFill/>
                    </a:lnT>
                    <a:lnB>
                      <a:noFill/>
                    </a:lnB>
                    <a:solidFill>
                      <a:schemeClr val="bg2"/>
                    </a:solidFill>
                  </a:tcPr>
                </a:tc>
                <a:tc hMerge="1">
                  <a:txBody>
                    <a:bodyPr/>
                    <a:lstStyle/>
                    <a:p>
                      <a:endParaRPr lang="en-US"/>
                    </a:p>
                  </a:txBody>
                  <a:tcPr/>
                </a:tc>
                <a:tc>
                  <a:txBody>
                    <a:bodyPr/>
                    <a:lstStyle/>
                    <a:p>
                      <a:pPr algn="r" rtl="0" fontAlgn="b"/>
                      <a:r>
                        <a:rPr lang="en-US" sz="1600" b="0" i="0" u="none" strike="noStrike">
                          <a:solidFill>
                            <a:srgbClr val="292934"/>
                          </a:solidFill>
                          <a:effectLst/>
                          <a:latin typeface="Arial" panose="020B0604020202020204" pitchFamily="34" charset="0"/>
                        </a:rPr>
                        <a:t>$63,238,588 </a:t>
                      </a:r>
                    </a:p>
                  </a:txBody>
                  <a:tcPr marL="0" marR="0" marT="0" marB="0" anchor="b">
                    <a:lnL>
                      <a:noFill/>
                    </a:lnL>
                    <a:lnR>
                      <a:noFill/>
                    </a:lnR>
                    <a:lnT>
                      <a:noFill/>
                    </a:lnT>
                    <a:lnB>
                      <a:noFill/>
                    </a:lnB>
                    <a:solidFill>
                      <a:schemeClr val="bg2"/>
                    </a:solidFill>
                  </a:tcPr>
                </a:tc>
                <a:tc>
                  <a:txBody>
                    <a:bodyPr/>
                    <a:lstStyle/>
                    <a:p>
                      <a:pPr algn="r" rtl="0" fontAlgn="b"/>
                      <a:r>
                        <a:rPr lang="en-US" sz="1600" b="0" i="0" u="none" strike="noStrike">
                          <a:solidFill>
                            <a:srgbClr val="292934"/>
                          </a:solidFill>
                          <a:effectLst/>
                          <a:latin typeface="Arial" panose="020B0604020202020204" pitchFamily="34" charset="0"/>
                        </a:rPr>
                        <a:t>$64,111,325</a:t>
                      </a:r>
                    </a:p>
                  </a:txBody>
                  <a:tcPr marL="0" marR="0" marT="0" marB="0" anchor="b">
                    <a:lnL>
                      <a:noFill/>
                    </a:lnL>
                    <a:lnR>
                      <a:noFill/>
                    </a:lnR>
                    <a:lnT>
                      <a:noFill/>
                    </a:lnT>
                    <a:lnB>
                      <a:noFill/>
                    </a:lnB>
                    <a:solidFill>
                      <a:schemeClr val="bg2"/>
                    </a:solidFill>
                  </a:tcPr>
                </a:tc>
                <a:tc>
                  <a:txBody>
                    <a:bodyPr/>
                    <a:lstStyle/>
                    <a:p>
                      <a:pPr algn="l" rtl="0" fontAlgn="b"/>
                      <a:r>
                        <a:rPr lang="en-US" sz="1600" b="0" i="0" u="none" strike="noStrike">
                          <a:solidFill>
                            <a:srgbClr val="292934"/>
                          </a:solidFill>
                          <a:effectLst/>
                          <a:latin typeface="Arial" panose="020B0604020202020204" pitchFamily="34" charset="0"/>
                        </a:rPr>
                        <a:t> </a:t>
                      </a:r>
                    </a:p>
                  </a:txBody>
                  <a:tcPr marL="0" marR="0" marT="0" marB="0" anchor="b">
                    <a:lnL>
                      <a:noFill/>
                    </a:lnL>
                    <a:lnR>
                      <a:noFill/>
                    </a:lnR>
                    <a:lnT>
                      <a:noFill/>
                    </a:lnT>
                    <a:lnB>
                      <a:noFill/>
                    </a:lnB>
                    <a:solidFill>
                      <a:schemeClr val="bg2"/>
                    </a:solidFill>
                  </a:tcPr>
                </a:tc>
                <a:tc>
                  <a:txBody>
                    <a:bodyPr/>
                    <a:lstStyle/>
                    <a:p>
                      <a:pPr algn="r" rtl="0" fontAlgn="b"/>
                      <a:r>
                        <a:rPr lang="en-US" sz="1600" b="0" i="0" u="none" strike="noStrike">
                          <a:solidFill>
                            <a:srgbClr val="292934"/>
                          </a:solidFill>
                          <a:effectLst/>
                          <a:latin typeface="Arial" panose="020B0604020202020204" pitchFamily="34" charset="0"/>
                        </a:rPr>
                        <a:t>$872,737</a:t>
                      </a:r>
                    </a:p>
                  </a:txBody>
                  <a:tcPr marL="0" marR="0" marT="0" marB="0" anchor="b">
                    <a:lnL>
                      <a:noFill/>
                    </a:lnL>
                    <a:lnR>
                      <a:noFill/>
                    </a:lnR>
                    <a:lnT>
                      <a:noFill/>
                    </a:lnT>
                    <a:lnB>
                      <a:noFill/>
                    </a:lnB>
                    <a:solidFill>
                      <a:schemeClr val="bg2"/>
                    </a:solidFill>
                  </a:tcPr>
                </a:tc>
                <a:tc>
                  <a:txBody>
                    <a:bodyPr/>
                    <a:lstStyle/>
                    <a:p>
                      <a:pPr algn="l" rtl="0" fontAlgn="b"/>
                      <a:endParaRPr lang="en-US" sz="1600" b="0" i="0" u="none" strike="noStrike">
                        <a:solidFill>
                          <a:srgbClr val="FF0000"/>
                        </a:solidFill>
                        <a:effectLst/>
                        <a:latin typeface="Arial" panose="020B0604020202020204" pitchFamily="34" charset="0"/>
                      </a:endParaRPr>
                    </a:p>
                  </a:txBody>
                  <a:tcPr marL="0" marR="0" marT="0" marB="0" anchor="b">
                    <a:lnL>
                      <a:noFill/>
                    </a:lnL>
                    <a:lnR>
                      <a:noFill/>
                    </a:lnR>
                    <a:lnT>
                      <a:noFill/>
                    </a:lnT>
                    <a:lnB>
                      <a:noFill/>
                    </a:lnB>
                    <a:solidFill>
                      <a:schemeClr val="bg2"/>
                    </a:solidFill>
                  </a:tcPr>
                </a:tc>
                <a:tc>
                  <a:txBody>
                    <a:bodyPr/>
                    <a:lstStyle/>
                    <a:p>
                      <a:pPr algn="r" rtl="0" fontAlgn="b"/>
                      <a:r>
                        <a:rPr lang="en-US" sz="1600" b="0" i="0" u="none" strike="noStrike">
                          <a:solidFill>
                            <a:srgbClr val="292934"/>
                          </a:solidFill>
                          <a:effectLst/>
                          <a:latin typeface="Arial" panose="020B0604020202020204" pitchFamily="34" charset="0"/>
                        </a:rPr>
                        <a:t>1.38%</a:t>
                      </a:r>
                    </a:p>
                  </a:txBody>
                  <a:tcPr marL="0" marR="0" marT="0" marB="0" anchor="b">
                    <a:lnL>
                      <a:noFill/>
                    </a:lnL>
                    <a:lnR>
                      <a:noFill/>
                    </a:lnR>
                    <a:lnT>
                      <a:noFill/>
                    </a:lnT>
                    <a:lnB>
                      <a:noFill/>
                    </a:lnB>
                    <a:solidFill>
                      <a:schemeClr val="bg2"/>
                    </a:solidFill>
                  </a:tcPr>
                </a:tc>
                <a:tc>
                  <a:txBody>
                    <a:bodyPr/>
                    <a:lstStyle/>
                    <a:p>
                      <a:pPr algn="l" fontAlgn="b"/>
                      <a:r>
                        <a:rPr lang="en-US" sz="1800" b="0" i="0" u="none" strike="noStrike">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7"/>
                  </a:ext>
                </a:extLst>
              </a:tr>
              <a:tr h="279501">
                <a:tc gridSpan="3">
                  <a:txBody>
                    <a:bodyPr/>
                    <a:lstStyle/>
                    <a:p>
                      <a:pPr algn="l" rtl="0" fontAlgn="b"/>
                      <a:r>
                        <a:rPr lang="en-US" sz="1600" b="1" i="0" u="none" strike="noStrike">
                          <a:solidFill>
                            <a:srgbClr val="000080"/>
                          </a:solidFill>
                          <a:effectLst/>
                          <a:latin typeface="Trebuchet MS" panose="020B0603020202020204" pitchFamily="34" charset="0"/>
                        </a:rPr>
                        <a:t>Expenditures</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8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18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18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18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18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endParaRPr lang="en-US" sz="18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rtl="0" fontAlgn="b"/>
                      <a:endParaRPr lang="en-US" sz="1400" b="1" i="0" u="none" strike="noStrike">
                        <a:solidFill>
                          <a:srgbClr val="000080"/>
                        </a:solidFill>
                        <a:effectLst/>
                        <a:latin typeface="Trebuchet MS" panose="020B0603020202020204" pitchFamily="34" charset="0"/>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8"/>
                  </a:ext>
                </a:extLst>
              </a:tr>
              <a:tr h="440749">
                <a:tc>
                  <a:txBody>
                    <a:bodyPr/>
                    <a:lstStyle/>
                    <a:p>
                      <a:pPr algn="l" fontAlgn="b"/>
                      <a:r>
                        <a:rPr lang="en-US" sz="1800" b="0" i="0" u="none" strike="noStrike">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gridSpan="2">
                  <a:txBody>
                    <a:bodyPr/>
                    <a:lstStyle/>
                    <a:p>
                      <a:pPr algn="l" rtl="0" fontAlgn="b"/>
                      <a:r>
                        <a:rPr lang="en-US" sz="1600" b="0" i="0" u="none" strike="noStrike">
                          <a:solidFill>
                            <a:srgbClr val="000000"/>
                          </a:solidFill>
                          <a:effectLst/>
                          <a:latin typeface="Arial" panose="020B0604020202020204" pitchFamily="34" charset="0"/>
                        </a:rPr>
                        <a:t>Municipal Departments</a:t>
                      </a:r>
                    </a:p>
                  </a:txBody>
                  <a:tcPr marL="0" marR="0" marT="0" marB="0" anchor="b">
                    <a:lnL>
                      <a:noFill/>
                    </a:lnL>
                    <a:lnR>
                      <a:noFill/>
                    </a:lnR>
                    <a:lnT>
                      <a:noFill/>
                    </a:lnT>
                    <a:lnB>
                      <a:noFill/>
                    </a:lnB>
                  </a:tcPr>
                </a:tc>
                <a:tc hMerge="1">
                  <a:txBody>
                    <a:bodyPr/>
                    <a:lstStyle/>
                    <a:p>
                      <a:endParaRPr lang="en-US"/>
                    </a:p>
                  </a:txBody>
                  <a:tcPr/>
                </a:tc>
                <a:tc>
                  <a:txBody>
                    <a:bodyPr/>
                    <a:lstStyle/>
                    <a:p>
                      <a:pPr algn="r" rtl="0" fontAlgn="b"/>
                      <a:r>
                        <a:rPr lang="en-US" sz="1600" b="0" i="0" u="none" strike="noStrike">
                          <a:solidFill>
                            <a:srgbClr val="292934"/>
                          </a:solidFill>
                          <a:effectLst/>
                          <a:latin typeface="Arial" panose="020B0604020202020204" pitchFamily="34" charset="0"/>
                        </a:rPr>
                        <a:t>$38,090,540 </a:t>
                      </a: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$40,016,023 </a:t>
                      </a:r>
                    </a:p>
                  </a:txBody>
                  <a:tcPr marL="7620" marR="7620" marT="7620" marB="0" anchor="b">
                    <a:lnL>
                      <a:noFill/>
                    </a:lnL>
                    <a:lnR>
                      <a:noFill/>
                    </a:lnR>
                    <a:lnT>
                      <a:noFill/>
                    </a:lnT>
                    <a:lnB>
                      <a:noFill/>
                    </a:lnB>
                  </a:tcPr>
                </a:tc>
                <a:tc>
                  <a:txBody>
                    <a:bodyPr/>
                    <a:lstStyle/>
                    <a:p>
                      <a:pPr algn="r" fontAlgn="b"/>
                      <a:endParaRPr lang="en-US" sz="16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$1,925,483</a:t>
                      </a:r>
                    </a:p>
                  </a:txBody>
                  <a:tcPr marL="7620" marR="7620" marT="7620" marB="0" anchor="b">
                    <a:lnL>
                      <a:noFill/>
                    </a:lnL>
                    <a:lnR>
                      <a:noFill/>
                    </a:lnR>
                    <a:lnT>
                      <a:noFill/>
                    </a:lnT>
                    <a:lnB>
                      <a:noFill/>
                    </a:lnB>
                  </a:tcPr>
                </a:tc>
                <a:tc>
                  <a:txBody>
                    <a:bodyPr/>
                    <a:lstStyle/>
                    <a:p>
                      <a:pPr algn="l" fontAlgn="b"/>
                      <a:endParaRPr lang="en-US" sz="16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5.06%</a:t>
                      </a:r>
                    </a:p>
                  </a:txBody>
                  <a:tcPr marL="7620" marR="7620" marT="7620" marB="0" anchor="b">
                    <a:lnL>
                      <a:noFill/>
                    </a:lnL>
                    <a:lnR>
                      <a:noFill/>
                    </a:lnR>
                    <a:lnT>
                      <a:noFill/>
                    </a:lnT>
                    <a:lnB>
                      <a:noFill/>
                    </a:lnB>
                  </a:tcPr>
                </a:tc>
                <a:tc>
                  <a:txBody>
                    <a:bodyPr/>
                    <a:lstStyle/>
                    <a:p>
                      <a:pPr algn="l" fontAlgn="b"/>
                      <a:r>
                        <a:rPr lang="en-US" sz="1800" b="0" i="0" u="none" strike="noStrike">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9"/>
                  </a:ext>
                </a:extLst>
              </a:tr>
              <a:tr h="283589">
                <a:tc>
                  <a:txBody>
                    <a:bodyPr/>
                    <a:lstStyle/>
                    <a:p>
                      <a:pPr algn="l" fontAlgn="b"/>
                      <a:r>
                        <a:rPr lang="en-US" sz="1800" b="0" i="0" u="none" strike="noStrike">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gridSpan="2">
                  <a:txBody>
                    <a:bodyPr/>
                    <a:lstStyle/>
                    <a:p>
                      <a:pPr algn="l" rtl="0" fontAlgn="b"/>
                      <a:r>
                        <a:rPr lang="en-US" sz="1600" b="0" i="0" u="none" strike="noStrike">
                          <a:solidFill>
                            <a:srgbClr val="000000"/>
                          </a:solidFill>
                          <a:effectLst/>
                          <a:latin typeface="Arial" panose="020B0604020202020204" pitchFamily="34" charset="0"/>
                        </a:rPr>
                        <a:t>School Department</a:t>
                      </a:r>
                    </a:p>
                  </a:txBody>
                  <a:tcPr marL="0" marR="0" marT="0" marB="0" anchor="b">
                    <a:lnL>
                      <a:noFill/>
                    </a:lnL>
                    <a:lnR>
                      <a:noFill/>
                    </a:lnR>
                    <a:lnT>
                      <a:noFill/>
                    </a:lnT>
                    <a:lnB>
                      <a:noFill/>
                    </a:lnB>
                  </a:tcPr>
                </a:tc>
                <a:tc hMerge="1">
                  <a:txBody>
                    <a:bodyPr/>
                    <a:lstStyle/>
                    <a:p>
                      <a:endParaRPr lang="en-US"/>
                    </a:p>
                  </a:txBody>
                  <a:tcPr/>
                </a:tc>
                <a:tc>
                  <a:txBody>
                    <a:bodyPr/>
                    <a:lstStyle/>
                    <a:p>
                      <a:pPr algn="r" rtl="0" fontAlgn="b"/>
                      <a:r>
                        <a:rPr lang="en-US" sz="1600" b="0" i="0" u="none" strike="noStrike">
                          <a:solidFill>
                            <a:srgbClr val="292934"/>
                          </a:solidFill>
                          <a:effectLst/>
                          <a:latin typeface="Arial" panose="020B0604020202020204" pitchFamily="34" charset="0"/>
                        </a:rPr>
                        <a:t>$10,086,552 </a:t>
                      </a: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$11,069,927 </a:t>
                      </a:r>
                    </a:p>
                  </a:txBody>
                  <a:tcPr marL="7620" marR="7620" marT="7620" marB="0" anchor="b">
                    <a:lnL>
                      <a:noFill/>
                    </a:lnL>
                    <a:lnR>
                      <a:noFill/>
                    </a:lnR>
                    <a:lnT>
                      <a:noFill/>
                    </a:lnT>
                    <a:lnB>
                      <a:noFill/>
                    </a:lnB>
                  </a:tcPr>
                </a:tc>
                <a:tc>
                  <a:txBody>
                    <a:bodyPr/>
                    <a:lstStyle/>
                    <a:p>
                      <a:pPr algn="r" fontAlgn="b"/>
                      <a:endParaRPr lang="en-US" sz="16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$983,375 </a:t>
                      </a:r>
                    </a:p>
                  </a:txBody>
                  <a:tcPr marL="7620" marR="7620" marT="7620" marB="0" anchor="b">
                    <a:lnL>
                      <a:noFill/>
                    </a:lnL>
                    <a:lnR>
                      <a:noFill/>
                    </a:lnR>
                    <a:lnT>
                      <a:noFill/>
                    </a:lnT>
                    <a:lnB>
                      <a:noFill/>
                    </a:lnB>
                  </a:tcPr>
                </a:tc>
                <a:tc>
                  <a:txBody>
                    <a:bodyPr/>
                    <a:lstStyle/>
                    <a:p>
                      <a:pPr algn="l" fontAlgn="b"/>
                      <a:endParaRPr lang="en-US" sz="16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9.75%</a:t>
                      </a:r>
                    </a:p>
                  </a:txBody>
                  <a:tcPr marL="7620" marR="7620" marT="7620" marB="0" anchor="b">
                    <a:lnL>
                      <a:noFill/>
                    </a:lnL>
                    <a:lnR>
                      <a:noFill/>
                    </a:lnR>
                    <a:lnT>
                      <a:noFill/>
                    </a:lnT>
                    <a:lnB>
                      <a:noFill/>
                    </a:lnB>
                  </a:tcPr>
                </a:tc>
                <a:tc>
                  <a:txBody>
                    <a:bodyPr/>
                    <a:lstStyle/>
                    <a:p>
                      <a:pPr algn="l" fontAlgn="b"/>
                      <a:r>
                        <a:rPr lang="en-US" sz="1800" b="0" i="0" u="none" strike="noStrike">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0"/>
                  </a:ext>
                </a:extLst>
              </a:tr>
              <a:tr h="283589">
                <a:tc>
                  <a:txBody>
                    <a:bodyPr/>
                    <a:lstStyle/>
                    <a:p>
                      <a:pPr algn="l" fontAlgn="b"/>
                      <a:r>
                        <a:rPr lang="en-US" sz="1800" b="0" i="0" u="none" strike="noStrike" dirty="0">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gridSpan="2">
                  <a:txBody>
                    <a:bodyPr/>
                    <a:lstStyle/>
                    <a:p>
                      <a:pPr algn="l" rtl="0" fontAlgn="b"/>
                      <a:r>
                        <a:rPr lang="en-US" sz="1600" b="0" i="0" u="none" strike="noStrike">
                          <a:solidFill>
                            <a:srgbClr val="000000"/>
                          </a:solidFill>
                          <a:effectLst/>
                          <a:latin typeface="Arial" panose="020B0604020202020204" pitchFamily="34" charset="0"/>
                        </a:rPr>
                        <a:t>Water Department (w/capital)</a:t>
                      </a:r>
                    </a:p>
                  </a:txBody>
                  <a:tcPr marL="0" marR="0" marT="0" marB="0" anchor="b">
                    <a:lnL>
                      <a:noFill/>
                    </a:lnL>
                    <a:lnR>
                      <a:noFill/>
                    </a:lnR>
                    <a:lnT>
                      <a:noFill/>
                    </a:lnT>
                    <a:lnB>
                      <a:noFill/>
                    </a:lnB>
                  </a:tcPr>
                </a:tc>
                <a:tc hMerge="1">
                  <a:txBody>
                    <a:bodyPr/>
                    <a:lstStyle/>
                    <a:p>
                      <a:endParaRPr lang="en-US"/>
                    </a:p>
                  </a:txBody>
                  <a:tcPr/>
                </a:tc>
                <a:tc>
                  <a:txBody>
                    <a:bodyPr/>
                    <a:lstStyle/>
                    <a:p>
                      <a:pPr algn="r" rtl="0" fontAlgn="b"/>
                      <a:r>
                        <a:rPr lang="en-US" sz="1600" b="0" i="0" u="none" strike="noStrike">
                          <a:solidFill>
                            <a:srgbClr val="292934"/>
                          </a:solidFill>
                          <a:effectLst/>
                          <a:latin typeface="Arial" panose="020B0604020202020204" pitchFamily="34" charset="0"/>
                        </a:rPr>
                        <a:t>$4,463,572 </a:t>
                      </a: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a:rPr>
                        <a:t>$4,399,250 </a:t>
                      </a:r>
                    </a:p>
                  </a:txBody>
                  <a:tcPr marL="7620" marR="7620" marT="7620" marB="0" anchor="b">
                    <a:lnL>
                      <a:noFill/>
                    </a:lnL>
                    <a:lnR>
                      <a:noFill/>
                    </a:lnR>
                    <a:lnT>
                      <a:noFill/>
                    </a:lnT>
                    <a:lnB>
                      <a:noFill/>
                    </a:lnB>
                  </a:tcPr>
                </a:tc>
                <a:tc>
                  <a:txBody>
                    <a:bodyPr/>
                    <a:lstStyle/>
                    <a:p>
                      <a:pPr algn="r" fontAlgn="b"/>
                      <a:endParaRPr lang="en-US" sz="1600" b="0" i="0" u="none" strike="noStrike">
                        <a:effectLst/>
                        <a:latin typeface="Arial"/>
                      </a:endParaRP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a:rPr>
                        <a:t>($64,322)</a:t>
                      </a:r>
                    </a:p>
                  </a:txBody>
                  <a:tcPr marL="7620" marR="7620" marT="7620" marB="0" anchor="b">
                    <a:lnL>
                      <a:noFill/>
                    </a:lnL>
                    <a:lnR>
                      <a:noFill/>
                    </a:lnR>
                    <a:lnT>
                      <a:noFill/>
                    </a:lnT>
                    <a:lnB>
                      <a:noFill/>
                    </a:lnB>
                  </a:tcPr>
                </a:tc>
                <a:tc>
                  <a:txBody>
                    <a:bodyPr/>
                    <a:lstStyle/>
                    <a:p>
                      <a:pPr algn="l" fontAlgn="b"/>
                      <a:endParaRPr lang="en-US" sz="16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-1.44%</a:t>
                      </a:r>
                    </a:p>
                  </a:txBody>
                  <a:tcPr marL="7620" marR="7620" marT="7620" marB="0" anchor="b">
                    <a:lnL>
                      <a:noFill/>
                    </a:lnL>
                    <a:lnR>
                      <a:noFill/>
                    </a:lnR>
                    <a:lnT>
                      <a:noFill/>
                    </a:lnT>
                    <a:lnB>
                      <a:noFill/>
                    </a:lnB>
                  </a:tcPr>
                </a:tc>
                <a:tc>
                  <a:txBody>
                    <a:bodyPr/>
                    <a:lstStyle/>
                    <a:p>
                      <a:pPr algn="l" fontAlgn="b"/>
                      <a:r>
                        <a:rPr lang="en-US" sz="1800" b="0" i="0" u="none" strike="noStrike">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1"/>
                  </a:ext>
                </a:extLst>
              </a:tr>
              <a:tr h="283589">
                <a:tc>
                  <a:txBody>
                    <a:bodyPr/>
                    <a:lstStyle/>
                    <a:p>
                      <a:pPr algn="l" fontAlgn="b"/>
                      <a:r>
                        <a:rPr lang="en-US" sz="1800" b="0" i="0" u="none" strike="noStrike">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gridSpan="2">
                  <a:txBody>
                    <a:bodyPr/>
                    <a:lstStyle/>
                    <a:p>
                      <a:pPr algn="l" rtl="0" fontAlgn="b"/>
                      <a:r>
                        <a:rPr lang="en-US" sz="1600" b="0" i="0" u="none" strike="noStrike">
                          <a:solidFill>
                            <a:srgbClr val="000000"/>
                          </a:solidFill>
                          <a:effectLst/>
                          <a:latin typeface="Arial" panose="020B0604020202020204" pitchFamily="34" charset="0"/>
                        </a:rPr>
                        <a:t>Capital Budget</a:t>
                      </a:r>
                    </a:p>
                  </a:txBody>
                  <a:tcPr marL="0" marR="0" marT="0" marB="0" anchor="b">
                    <a:lnL>
                      <a:noFill/>
                    </a:lnL>
                    <a:lnR>
                      <a:noFill/>
                    </a:lnR>
                    <a:lnT>
                      <a:noFill/>
                    </a:lnT>
                    <a:lnB>
                      <a:noFill/>
                    </a:lnB>
                  </a:tcPr>
                </a:tc>
                <a:tc hMerge="1">
                  <a:txBody>
                    <a:bodyPr/>
                    <a:lstStyle/>
                    <a:p>
                      <a:endParaRPr lang="en-US"/>
                    </a:p>
                  </a:txBody>
                  <a:tcPr/>
                </a:tc>
                <a:tc>
                  <a:txBody>
                    <a:bodyPr/>
                    <a:lstStyle/>
                    <a:p>
                      <a:pPr algn="r" rtl="0" fontAlgn="b"/>
                      <a:r>
                        <a:rPr lang="en-US" sz="1600" b="0" i="0" u="none" strike="noStrike">
                          <a:solidFill>
                            <a:srgbClr val="292934"/>
                          </a:solidFill>
                          <a:effectLst/>
                          <a:latin typeface="Arial" panose="020B0604020202020204" pitchFamily="34" charset="0"/>
                        </a:rPr>
                        <a:t>$3,674,000 </a:t>
                      </a: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$2,367,220 </a:t>
                      </a:r>
                    </a:p>
                  </a:txBody>
                  <a:tcPr marL="7620" marR="7620" marT="7620" marB="0" anchor="b">
                    <a:lnL>
                      <a:noFill/>
                    </a:lnL>
                    <a:lnR>
                      <a:noFill/>
                    </a:lnR>
                    <a:lnT>
                      <a:noFill/>
                    </a:lnT>
                    <a:lnB>
                      <a:noFill/>
                    </a:lnB>
                  </a:tcPr>
                </a:tc>
                <a:tc>
                  <a:txBody>
                    <a:bodyPr/>
                    <a:lstStyle/>
                    <a:p>
                      <a:pPr algn="r" fontAlgn="b"/>
                      <a:endParaRPr lang="en-US" sz="16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($1,306,780)</a:t>
                      </a:r>
                    </a:p>
                  </a:txBody>
                  <a:tcPr marL="7620" marR="7620" marT="7620" marB="0" anchor="b">
                    <a:lnL>
                      <a:noFill/>
                    </a:lnL>
                    <a:lnR>
                      <a:noFill/>
                    </a:lnR>
                    <a:lnT>
                      <a:noFill/>
                    </a:lnT>
                    <a:lnB>
                      <a:noFill/>
                    </a:lnB>
                  </a:tcPr>
                </a:tc>
                <a:tc>
                  <a:txBody>
                    <a:bodyPr/>
                    <a:lstStyle/>
                    <a:p>
                      <a:pPr algn="l" fontAlgn="b"/>
                      <a:endParaRPr lang="en-US" sz="16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-35.56%</a:t>
                      </a:r>
                    </a:p>
                  </a:txBody>
                  <a:tcPr marL="7620" marR="7620" marT="7620" marB="0" anchor="b">
                    <a:lnL>
                      <a:noFill/>
                    </a:lnL>
                    <a:lnR>
                      <a:noFill/>
                    </a:lnR>
                    <a:lnT>
                      <a:noFill/>
                    </a:lnT>
                    <a:lnB>
                      <a:noFill/>
                    </a:lnB>
                  </a:tcPr>
                </a:tc>
                <a:tc>
                  <a:txBody>
                    <a:bodyPr/>
                    <a:lstStyle/>
                    <a:p>
                      <a:pPr algn="l" fontAlgn="b"/>
                      <a:r>
                        <a:rPr lang="en-US" sz="1800" b="0" i="0" u="none" strike="noStrike">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2"/>
                  </a:ext>
                </a:extLst>
              </a:tr>
              <a:tr h="283589">
                <a:tc>
                  <a:txBody>
                    <a:bodyPr/>
                    <a:lstStyle/>
                    <a:p>
                      <a:pPr algn="l" fontAlgn="b"/>
                      <a:r>
                        <a:rPr lang="en-US" sz="1800" b="0" i="0" u="none" strike="noStrike">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gridSpan="2">
                  <a:txBody>
                    <a:bodyPr/>
                    <a:lstStyle/>
                    <a:p>
                      <a:pPr algn="l" rtl="0" fontAlgn="b"/>
                      <a:r>
                        <a:rPr lang="en-US" sz="1600" b="0" i="0" u="none" strike="noStrike">
                          <a:solidFill>
                            <a:srgbClr val="000000"/>
                          </a:solidFill>
                          <a:effectLst/>
                          <a:latin typeface="Arial" panose="020B0604020202020204" pitchFamily="34" charset="0"/>
                        </a:rPr>
                        <a:t>Assessments</a:t>
                      </a:r>
                    </a:p>
                  </a:txBody>
                  <a:tcPr marL="0" marR="0" marT="0" marB="0" anchor="b">
                    <a:lnL>
                      <a:noFill/>
                    </a:lnL>
                    <a:lnR>
                      <a:noFill/>
                    </a:lnR>
                    <a:lnT>
                      <a:noFill/>
                    </a:lnT>
                    <a:lnB>
                      <a:noFill/>
                    </a:lnB>
                  </a:tcPr>
                </a:tc>
                <a:tc hMerge="1">
                  <a:txBody>
                    <a:bodyPr/>
                    <a:lstStyle/>
                    <a:p>
                      <a:endParaRPr lang="en-US"/>
                    </a:p>
                  </a:txBody>
                  <a:tcPr/>
                </a:tc>
                <a:tc>
                  <a:txBody>
                    <a:bodyPr/>
                    <a:lstStyle/>
                    <a:p>
                      <a:pPr algn="r" rtl="0" fontAlgn="b"/>
                      <a:r>
                        <a:rPr lang="en-US" sz="1600" b="0" i="0" u="none" strike="noStrike">
                          <a:solidFill>
                            <a:srgbClr val="292934"/>
                          </a:solidFill>
                          <a:effectLst/>
                          <a:latin typeface="Arial" panose="020B0604020202020204" pitchFamily="34" charset="0"/>
                        </a:rPr>
                        <a:t>$1,134,602</a:t>
                      </a: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$1,329,348 </a:t>
                      </a:r>
                    </a:p>
                  </a:txBody>
                  <a:tcPr marL="7620" marR="7620" marT="7620" marB="0" anchor="b">
                    <a:lnL>
                      <a:noFill/>
                    </a:lnL>
                    <a:lnR>
                      <a:noFill/>
                    </a:lnR>
                    <a:lnT>
                      <a:noFill/>
                    </a:lnT>
                    <a:lnB>
                      <a:noFill/>
                    </a:lnB>
                  </a:tcPr>
                </a:tc>
                <a:tc>
                  <a:txBody>
                    <a:bodyPr/>
                    <a:lstStyle/>
                    <a:p>
                      <a:pPr algn="r" fontAlgn="b"/>
                      <a:endParaRPr lang="en-US" sz="16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$194,746</a:t>
                      </a:r>
                    </a:p>
                  </a:txBody>
                  <a:tcPr marL="7620" marR="7620" marT="7620" marB="0" anchor="b">
                    <a:lnL>
                      <a:noFill/>
                    </a:lnL>
                    <a:lnR>
                      <a:noFill/>
                    </a:lnR>
                    <a:lnT>
                      <a:noFill/>
                    </a:lnT>
                    <a:lnB>
                      <a:noFill/>
                    </a:lnB>
                  </a:tcPr>
                </a:tc>
                <a:tc>
                  <a:txBody>
                    <a:bodyPr/>
                    <a:lstStyle/>
                    <a:p>
                      <a:pPr algn="l" fontAlgn="b"/>
                      <a:endParaRPr lang="en-US" sz="16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17.16%</a:t>
                      </a:r>
                    </a:p>
                  </a:txBody>
                  <a:tcPr marL="7620" marR="7620" marT="7620" marB="0" anchor="b">
                    <a:lnL>
                      <a:noFill/>
                    </a:lnL>
                    <a:lnR>
                      <a:noFill/>
                    </a:lnR>
                    <a:lnT>
                      <a:noFill/>
                    </a:lnT>
                    <a:lnB>
                      <a:noFill/>
                    </a:lnB>
                  </a:tcPr>
                </a:tc>
                <a:tc>
                  <a:txBody>
                    <a:bodyPr/>
                    <a:lstStyle/>
                    <a:p>
                      <a:pPr algn="l" fontAlgn="b"/>
                      <a:r>
                        <a:rPr lang="en-US" sz="1800" b="0" i="0" u="none" strike="noStrike">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3"/>
                  </a:ext>
                </a:extLst>
              </a:tr>
              <a:tr h="283589">
                <a:tc>
                  <a:txBody>
                    <a:bodyPr/>
                    <a:lstStyle/>
                    <a:p>
                      <a:pPr algn="l" fontAlgn="b"/>
                      <a:r>
                        <a:rPr lang="en-US" sz="1800" b="0" i="0" u="none" strike="noStrike">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gridSpan="2">
                  <a:txBody>
                    <a:bodyPr/>
                    <a:lstStyle/>
                    <a:p>
                      <a:pPr algn="l" rtl="0" fontAlgn="b"/>
                      <a:r>
                        <a:rPr lang="en-US" sz="1600" b="0" i="0" u="none" strike="noStrike">
                          <a:solidFill>
                            <a:srgbClr val="000000"/>
                          </a:solidFill>
                          <a:effectLst/>
                          <a:latin typeface="Arial" panose="020B0604020202020204" pitchFamily="34" charset="0"/>
                        </a:rPr>
                        <a:t>Other Articles [Placeholders]</a:t>
                      </a:r>
                    </a:p>
                  </a:txBody>
                  <a:tcPr marL="0" marR="0" marT="0" marB="0" anchor="b">
                    <a:lnL>
                      <a:noFill/>
                    </a:lnL>
                    <a:lnR>
                      <a:noFill/>
                    </a:lnR>
                    <a:lnT>
                      <a:noFill/>
                    </a:lnT>
                    <a:lnB>
                      <a:noFill/>
                    </a:lnB>
                  </a:tcPr>
                </a:tc>
                <a:tc hMerge="1">
                  <a:txBody>
                    <a:bodyPr/>
                    <a:lstStyle/>
                    <a:p>
                      <a:endParaRPr lang="en-US"/>
                    </a:p>
                  </a:txBody>
                  <a:tcPr/>
                </a:tc>
                <a:tc>
                  <a:txBody>
                    <a:bodyPr/>
                    <a:lstStyle/>
                    <a:p>
                      <a:pPr algn="r" rtl="0" fontAlgn="b"/>
                      <a:r>
                        <a:rPr lang="en-US" sz="1600" b="0" i="0" u="none" strike="noStrike">
                          <a:solidFill>
                            <a:srgbClr val="000000"/>
                          </a:solidFill>
                          <a:effectLst/>
                          <a:latin typeface="Arial" panose="020B0604020202020204" pitchFamily="34" charset="0"/>
                        </a:rPr>
                        <a:t>$5,789,322 </a:t>
                      </a:r>
                    </a:p>
                  </a:txBody>
                  <a:tcPr marL="0" marR="0" marT="0" marB="0" anchor="b">
                    <a:lnL>
                      <a:noFill/>
                    </a:lnL>
                    <a:lnR>
                      <a:noFill/>
                    </a:lnR>
                    <a:lnT>
                      <a:noFill/>
                    </a:lnT>
                    <a:lnB>
                      <a:noFill/>
                    </a:lnB>
                  </a:tcPr>
                </a:tc>
                <a:tc>
                  <a:txBody>
                    <a:bodyPr/>
                    <a:lstStyle/>
                    <a:p>
                      <a:pPr algn="r" rtl="0" fontAlgn="b"/>
                      <a:r>
                        <a:rPr lang="en-US" sz="1600" b="0" i="0" u="none" strike="noStrike">
                          <a:solidFill>
                            <a:srgbClr val="000000"/>
                          </a:solidFill>
                          <a:effectLst/>
                          <a:latin typeface="Arial" panose="020B0604020202020204" pitchFamily="34" charset="0"/>
                        </a:rPr>
                        <a:t>$1,556,857</a:t>
                      </a:r>
                    </a:p>
                  </a:txBody>
                  <a:tcPr marL="7620" marR="7620" marT="7620" marB="0" anchor="b">
                    <a:lnL>
                      <a:noFill/>
                    </a:lnL>
                    <a:lnR>
                      <a:noFill/>
                    </a:lnR>
                    <a:lnT>
                      <a:noFill/>
                    </a:lnT>
                    <a:lnB>
                      <a:noFill/>
                    </a:lnB>
                  </a:tcPr>
                </a:tc>
                <a:tc>
                  <a:txBody>
                    <a:bodyPr/>
                    <a:lstStyle/>
                    <a:p>
                      <a:pPr algn="r" fontAlgn="b"/>
                      <a:endParaRPr lang="en-US" sz="1600" b="0" i="0" u="none" strike="noStrike">
                        <a:effectLst/>
                        <a:highlight>
                          <a:srgbClr val="FFFF00"/>
                        </a:highlight>
                        <a:latin typeface="Arial" panose="020B0604020202020204" pitchFamily="34" charset="0"/>
                      </a:endParaRP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($4,983,143)</a:t>
                      </a:r>
                    </a:p>
                  </a:txBody>
                  <a:tcPr marL="7620" marR="7620" marT="7620" marB="0" anchor="b">
                    <a:lnL>
                      <a:noFill/>
                    </a:lnL>
                    <a:lnR>
                      <a:noFill/>
                    </a:lnR>
                    <a:lnT>
                      <a:noFill/>
                    </a:lnT>
                    <a:lnB>
                      <a:noFill/>
                    </a:lnB>
                  </a:tcPr>
                </a:tc>
                <a:tc>
                  <a:txBody>
                    <a:bodyPr/>
                    <a:lstStyle/>
                    <a:p>
                      <a:pPr algn="l" fontAlgn="b"/>
                      <a:endParaRPr lang="en-US" sz="1600" b="0" i="0" u="none" strike="noStrike">
                        <a:effectLst/>
                        <a:highlight>
                          <a:srgbClr val="FFFF00"/>
                        </a:highlight>
                        <a:latin typeface="Arial" panose="020B0604020202020204" pitchFamily="34" charset="0"/>
                      </a:endParaRPr>
                    </a:p>
                  </a:txBody>
                  <a:tcPr marL="0" marR="0" marT="0" marB="0" anchor="b">
                    <a:lnL>
                      <a:noFill/>
                    </a:lnL>
                    <a:lnR>
                      <a:noFill/>
                    </a:lnR>
                    <a:lnT>
                      <a:noFill/>
                    </a:lnT>
                    <a:lnB>
                      <a:noFill/>
                    </a:lnB>
                  </a:tcPr>
                </a:tc>
                <a:tc>
                  <a:txBody>
                    <a:bodyPr/>
                    <a:lstStyle/>
                    <a:p>
                      <a:pPr algn="r" rtl="0" fontAlgn="b"/>
                      <a:r>
                        <a:rPr lang="en-US" sz="1600" b="0" i="0" u="none" strike="noStrike">
                          <a:solidFill>
                            <a:srgbClr val="292934"/>
                          </a:solidFill>
                          <a:effectLst/>
                          <a:latin typeface="Arial" panose="020B0604020202020204" pitchFamily="34" charset="0"/>
                        </a:rPr>
                        <a:t>-76.19%</a:t>
                      </a:r>
                    </a:p>
                  </a:txBody>
                  <a:tcPr marL="7620" marR="7620" marT="7620" marB="0" anchor="b">
                    <a:lnL>
                      <a:noFill/>
                    </a:lnL>
                    <a:lnR>
                      <a:noFill/>
                    </a:lnR>
                    <a:lnT>
                      <a:noFill/>
                    </a:lnT>
                    <a:lnB>
                      <a:noFill/>
                    </a:lnB>
                  </a:tcPr>
                </a:tc>
                <a:tc>
                  <a:txBody>
                    <a:bodyPr/>
                    <a:lstStyle/>
                    <a:p>
                      <a:pPr algn="l" fontAlgn="b"/>
                      <a:r>
                        <a:rPr lang="en-US" sz="1800" b="0" i="0" u="none" strike="noStrike">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4"/>
                  </a:ext>
                </a:extLst>
              </a:tr>
              <a:tr h="283589">
                <a:tc>
                  <a:txBody>
                    <a:bodyPr/>
                    <a:lstStyle/>
                    <a:p>
                      <a:pPr algn="l" fontAlgn="b"/>
                      <a:r>
                        <a:rPr lang="en-US" sz="1800" b="0" i="0" u="none" strike="noStrike">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chemeClr val="bg2"/>
                    </a:solidFill>
                  </a:tcPr>
                </a:tc>
                <a:tc gridSpan="2">
                  <a:txBody>
                    <a:bodyPr/>
                    <a:lstStyle/>
                    <a:p>
                      <a:pPr algn="l" fontAlgn="b"/>
                      <a:r>
                        <a:rPr lang="en-US" sz="1600" b="0" i="0" u="none" strike="noStrike">
                          <a:effectLst/>
                          <a:latin typeface="Arial" panose="020B0604020202020204" pitchFamily="34" charset="0"/>
                        </a:rPr>
                        <a:t> </a:t>
                      </a:r>
                    </a:p>
                  </a:txBody>
                  <a:tcPr marL="0" marR="0" marT="0" marB="0" anchor="b">
                    <a:lnL>
                      <a:noFill/>
                    </a:lnL>
                    <a:lnR>
                      <a:noFill/>
                    </a:lnR>
                    <a:lnT>
                      <a:noFill/>
                    </a:lnT>
                    <a:lnB>
                      <a:noFill/>
                    </a:lnB>
                    <a:solidFill>
                      <a:schemeClr val="bg2"/>
                    </a:solidFill>
                  </a:tcPr>
                </a:tc>
                <a:tc hMerge="1">
                  <a:txBody>
                    <a:bodyPr/>
                    <a:lstStyle/>
                    <a:p>
                      <a:endParaRPr lang="en-US"/>
                    </a:p>
                  </a:txBody>
                  <a:tcPr/>
                </a:tc>
                <a:tc>
                  <a:txBody>
                    <a:bodyPr/>
                    <a:lstStyle/>
                    <a:p>
                      <a:pPr algn="r" rtl="0" fontAlgn="b"/>
                      <a:r>
                        <a:rPr lang="en-US" sz="1600" b="0" i="0" u="none" strike="noStrike">
                          <a:solidFill>
                            <a:srgbClr val="292934"/>
                          </a:solidFill>
                          <a:effectLst/>
                          <a:latin typeface="Arial" panose="020B0604020202020204" pitchFamily="34" charset="0"/>
                        </a:rPr>
                        <a:t>$63,238,588 </a:t>
                      </a:r>
                    </a:p>
                  </a:txBody>
                  <a:tcPr marL="0" marR="0" marT="0" marB="0" anchor="b">
                    <a:lnL>
                      <a:noFill/>
                    </a:lnL>
                    <a:lnR>
                      <a:noFill/>
                    </a:lnR>
                    <a:lnT>
                      <a:noFill/>
                    </a:lnT>
                    <a:lnB>
                      <a:noFill/>
                    </a:lnB>
                    <a:solidFill>
                      <a:schemeClr val="bg2"/>
                    </a:solidFill>
                  </a:tcPr>
                </a:tc>
                <a:tc>
                  <a:txBody>
                    <a:bodyPr/>
                    <a:lstStyle/>
                    <a:p>
                      <a:pPr algn="r" rtl="0" fontAlgn="b"/>
                      <a:r>
                        <a:rPr lang="en-US" sz="1600" b="0" i="0" u="none" strike="noStrike">
                          <a:solidFill>
                            <a:srgbClr val="292934"/>
                          </a:solidFill>
                          <a:effectLst/>
                          <a:latin typeface="Arial" panose="020B0604020202020204" pitchFamily="34" charset="0"/>
                        </a:rPr>
                        <a:t>$60,738,625</a:t>
                      </a:r>
                    </a:p>
                  </a:txBody>
                  <a:tcPr marL="7620" marR="7620" marT="7620" marB="0" anchor="b">
                    <a:lnL>
                      <a:noFill/>
                    </a:lnL>
                    <a:lnR>
                      <a:noFill/>
                    </a:lnR>
                    <a:lnT>
                      <a:noFill/>
                    </a:lnT>
                    <a:lnB>
                      <a:noFill/>
                    </a:lnB>
                    <a:solidFill>
                      <a:schemeClr val="bg2"/>
                    </a:solidFill>
                  </a:tcPr>
                </a:tc>
                <a:tc>
                  <a:txBody>
                    <a:bodyPr/>
                    <a:lstStyle/>
                    <a:p>
                      <a:pPr algn="r" rtl="0" fontAlgn="b"/>
                      <a:endParaRPr lang="en-US" sz="1600" b="0" i="0" u="none" strike="noStrike">
                        <a:solidFill>
                          <a:srgbClr val="292934"/>
                        </a:solidFill>
                        <a:effectLst/>
                        <a:latin typeface="Arial" panose="020B0604020202020204" pitchFamily="34" charset="0"/>
                      </a:endParaRPr>
                    </a:p>
                  </a:txBody>
                  <a:tcPr marL="0" marR="0" marT="0" marB="0" anchor="b">
                    <a:lnL>
                      <a:noFill/>
                    </a:lnL>
                    <a:lnR>
                      <a:noFill/>
                    </a:lnR>
                    <a:lnT>
                      <a:noFill/>
                    </a:lnT>
                    <a:lnB>
                      <a:noFill/>
                    </a:lnB>
                    <a:solidFill>
                      <a:schemeClr val="bg2"/>
                    </a:solidFill>
                  </a:tcPr>
                </a:tc>
                <a:tc>
                  <a:txBody>
                    <a:bodyPr/>
                    <a:lstStyle/>
                    <a:p>
                      <a:pPr algn="r" rtl="0" fontAlgn="b"/>
                      <a:r>
                        <a:rPr lang="en-US" sz="1600" b="0" i="0" u="none" strike="noStrike">
                          <a:solidFill>
                            <a:srgbClr val="292934"/>
                          </a:solidFill>
                          <a:effectLst/>
                          <a:latin typeface="Arial" panose="020B0604020202020204" pitchFamily="34" charset="0"/>
                        </a:rPr>
                        <a:t>($3,250,639)</a:t>
                      </a:r>
                    </a:p>
                  </a:txBody>
                  <a:tcPr marL="7620" marR="7620" marT="7620" marB="0" anchor="b">
                    <a:lnL>
                      <a:noFill/>
                    </a:lnL>
                    <a:lnR>
                      <a:noFill/>
                    </a:lnR>
                    <a:lnT>
                      <a:noFill/>
                    </a:lnT>
                    <a:lnB>
                      <a:noFill/>
                    </a:lnB>
                    <a:solidFill>
                      <a:schemeClr val="bg2"/>
                    </a:solidFill>
                  </a:tcPr>
                </a:tc>
                <a:tc>
                  <a:txBody>
                    <a:bodyPr/>
                    <a:lstStyle/>
                    <a:p>
                      <a:pPr algn="l" rtl="0" fontAlgn="b"/>
                      <a:r>
                        <a:rPr lang="en-US" sz="1600" b="0" i="0" u="none" strike="noStrike">
                          <a:solidFill>
                            <a:srgbClr val="292934"/>
                          </a:solidFill>
                          <a:effectLst/>
                          <a:highlight>
                            <a:srgbClr val="FFFF00"/>
                          </a:highlight>
                          <a:latin typeface="Arial" panose="020B0604020202020204" pitchFamily="34" charset="0"/>
                        </a:rPr>
                        <a:t> </a:t>
                      </a:r>
                    </a:p>
                  </a:txBody>
                  <a:tcPr marL="0" marR="0" marT="0" marB="0" anchor="b">
                    <a:lnL>
                      <a:noFill/>
                    </a:lnL>
                    <a:lnR>
                      <a:noFill/>
                    </a:lnR>
                    <a:lnT>
                      <a:noFill/>
                    </a:lnT>
                    <a:lnB>
                      <a:noFill/>
                    </a:lnB>
                    <a:solidFill>
                      <a:schemeClr val="bg2"/>
                    </a:solidFill>
                  </a:tcPr>
                </a:tc>
                <a:tc>
                  <a:txBody>
                    <a:bodyPr/>
                    <a:lstStyle/>
                    <a:p>
                      <a:pPr algn="r" rtl="0" fontAlgn="b"/>
                      <a:r>
                        <a:rPr lang="en-US" sz="1600" b="0" i="0" u="none" strike="noStrike">
                          <a:solidFill>
                            <a:srgbClr val="292934"/>
                          </a:solidFill>
                          <a:effectLst/>
                          <a:latin typeface="Arial" panose="020B0604020202020204" pitchFamily="34" charset="0"/>
                        </a:rPr>
                        <a:t>-5.08%</a:t>
                      </a:r>
                    </a:p>
                  </a:txBody>
                  <a:tcPr marL="7620" marR="7620" marT="7620" marB="0" anchor="b">
                    <a:lnL>
                      <a:noFill/>
                    </a:lnL>
                    <a:lnR>
                      <a:noFill/>
                    </a:lnR>
                    <a:lnT>
                      <a:noFill/>
                    </a:lnT>
                    <a:lnB>
                      <a:noFill/>
                    </a:lnB>
                    <a:solidFill>
                      <a:schemeClr val="bg2"/>
                    </a:solidFill>
                  </a:tcPr>
                </a:tc>
                <a:tc>
                  <a:txBody>
                    <a:bodyPr/>
                    <a:lstStyle/>
                    <a:p>
                      <a:pPr algn="l" fontAlgn="b"/>
                      <a:r>
                        <a:rPr lang="en-US" sz="1800" b="0" i="0" u="none" strike="noStrike">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5"/>
                  </a:ext>
                </a:extLst>
              </a:tr>
              <a:tr h="239189">
                <a:tc>
                  <a:txBody>
                    <a:bodyPr/>
                    <a:lstStyle/>
                    <a:p>
                      <a:pPr algn="l" fontAlgn="b"/>
                      <a:r>
                        <a:rPr lang="en-US" sz="1400" b="0" i="0" u="none" strike="noStrike">
                          <a:effectLst/>
                          <a:highlight>
                            <a:srgbClr val="FFFF00"/>
                          </a:highlight>
                          <a:latin typeface="Arial"/>
                        </a:rPr>
                        <a:t> </a:t>
                      </a:r>
                    </a:p>
                  </a:txBody>
                  <a:tcPr marL="7620" marR="7620" marT="7618"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gridSpan="2">
                  <a:txBody>
                    <a:bodyPr/>
                    <a:lstStyle/>
                    <a:p>
                      <a:pPr algn="l" fontAlgn="b"/>
                      <a:r>
                        <a:rPr lang="en-US" sz="1400" b="0" i="0" u="none" strike="noStrike">
                          <a:effectLst/>
                          <a:highlight>
                            <a:srgbClr val="FFFF00"/>
                          </a:highlight>
                          <a:latin typeface="Arial"/>
                        </a:rPr>
                        <a:t> </a:t>
                      </a:r>
                    </a:p>
                  </a:txBody>
                  <a:tcPr marL="7620" marR="7620" marT="7618"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b"/>
                      <a:r>
                        <a:rPr lang="en-US" sz="1400" b="0" i="0" u="none" strike="noStrike">
                          <a:effectLst/>
                          <a:latin typeface="Arial"/>
                        </a:rPr>
                        <a:t> </a:t>
                      </a:r>
                    </a:p>
                  </a:txBody>
                  <a:tcPr marL="7620" marR="7620" marT="76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effectLst/>
                          <a:latin typeface="Arial"/>
                        </a:rPr>
                        <a:t> </a:t>
                      </a:r>
                    </a:p>
                  </a:txBody>
                  <a:tcPr marL="7620" marR="7620" marT="76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effectLst/>
                          <a:latin typeface="Arial"/>
                        </a:rPr>
                        <a:t> </a:t>
                      </a:r>
                    </a:p>
                  </a:txBody>
                  <a:tcPr marL="7620" marR="7620" marT="76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effectLst/>
                          <a:latin typeface="Arial"/>
                        </a:rPr>
                        <a:t> </a:t>
                      </a:r>
                    </a:p>
                  </a:txBody>
                  <a:tcPr marL="7620" marR="7620" marT="76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effectLst/>
                          <a:latin typeface="Arial"/>
                        </a:rPr>
                        <a:t> </a:t>
                      </a:r>
                    </a:p>
                  </a:txBody>
                  <a:tcPr marL="7620" marR="7620" marT="76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effectLst/>
                          <a:latin typeface="Arial"/>
                        </a:rPr>
                        <a:t> </a:t>
                      </a:r>
                    </a:p>
                  </a:txBody>
                  <a:tcPr marL="7620" marR="7620" marT="76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effectLst/>
                          <a:highlight>
                            <a:srgbClr val="FFFF00"/>
                          </a:highlight>
                          <a:latin typeface="Arial"/>
                        </a:rPr>
                        <a:t> </a:t>
                      </a:r>
                    </a:p>
                  </a:txBody>
                  <a:tcPr marL="7620" marR="7620" marT="7618"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bl>
          </a:graphicData>
        </a:graphic>
      </p:graphicFrame>
    </p:spTree>
    <p:extLst>
      <p:ext uri="{BB962C8B-B14F-4D97-AF65-F5344CB8AC3E}">
        <p14:creationId xmlns:p14="http://schemas.microsoft.com/office/powerpoint/2010/main" val="3724994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7347762-AB02-DB77-4C60-DE9A59ADE947}"/>
              </a:ext>
            </a:extLst>
          </p:cNvPr>
          <p:cNvGraphicFramePr>
            <a:graphicFrameLocks noGrp="1"/>
          </p:cNvGraphicFramePr>
          <p:nvPr>
            <p:extLst>
              <p:ext uri="{D42A27DB-BD31-4B8C-83A1-F6EECF244321}">
                <p14:modId xmlns:p14="http://schemas.microsoft.com/office/powerpoint/2010/main" val="697374624"/>
              </p:ext>
            </p:extLst>
          </p:nvPr>
        </p:nvGraphicFramePr>
        <p:xfrm>
          <a:off x="922855" y="1651816"/>
          <a:ext cx="10346116" cy="4296697"/>
        </p:xfrm>
        <a:graphic>
          <a:graphicData uri="http://schemas.openxmlformats.org/drawingml/2006/table">
            <a:tbl>
              <a:tblPr/>
              <a:tblGrid>
                <a:gridCol w="5960719">
                  <a:extLst>
                    <a:ext uri="{9D8B030D-6E8A-4147-A177-3AD203B41FA5}">
                      <a16:colId xmlns:a16="http://schemas.microsoft.com/office/drawing/2014/main" val="489615920"/>
                    </a:ext>
                  </a:extLst>
                </a:gridCol>
                <a:gridCol w="4385397">
                  <a:extLst>
                    <a:ext uri="{9D8B030D-6E8A-4147-A177-3AD203B41FA5}">
                      <a16:colId xmlns:a16="http://schemas.microsoft.com/office/drawing/2014/main" val="1955368745"/>
                    </a:ext>
                  </a:extLst>
                </a:gridCol>
              </a:tblGrid>
              <a:tr h="402955">
                <a:tc>
                  <a:txBody>
                    <a:bodyPr/>
                    <a:lstStyle/>
                    <a:p>
                      <a:pPr algn="ctr" rtl="0" fontAlgn="base"/>
                      <a:r>
                        <a:rPr lang="en-US" sz="2000" b="1" i="0">
                          <a:solidFill>
                            <a:srgbClr val="FFFFFF"/>
                          </a:solidFill>
                          <a:effectLst/>
                          <a:latin typeface="Calibri"/>
                        </a:rPr>
                        <a:t>Tax Levy</a:t>
                      </a:r>
                      <a:r>
                        <a:rPr lang="en-US" sz="2000" b="0" i="0">
                          <a:solidFill>
                            <a:srgbClr val="FFFFFF"/>
                          </a:solidFill>
                          <a:effectLst/>
                          <a:latin typeface="Calibri"/>
                        </a:rPr>
                        <a:t>  </a:t>
                      </a:r>
                      <a:endParaRPr lang="en-US" sz="2000" b="0" i="0">
                        <a:effectLst/>
                        <a:latin typeface="Calibri"/>
                      </a:endParaRPr>
                    </a:p>
                  </a:txBody>
                  <a:tcPr marL="60435" marR="60435" marT="30218" marB="30218" anchor="ctr">
                    <a:lnL w="9525" cap="flat" cmpd="sng" algn="ctr">
                      <a:solidFill>
                        <a:srgbClr val="000080"/>
                      </a:solidFill>
                      <a:prstDash val="solid"/>
                      <a:round/>
                      <a:headEnd type="none" w="med" len="med"/>
                      <a:tailEnd type="none" w="med" len="med"/>
                    </a:lnL>
                    <a:lnR w="9525" cap="flat" cmpd="sng" algn="ctr">
                      <a:solidFill>
                        <a:srgbClr val="000080"/>
                      </a:solidFill>
                      <a:prstDash val="solid"/>
                      <a:round/>
                      <a:headEnd type="none" w="med" len="med"/>
                      <a:tailEnd type="none" w="med" len="med"/>
                    </a:lnR>
                    <a:lnT w="9525" cap="flat" cmpd="sng" algn="ctr">
                      <a:solidFill>
                        <a:srgbClr val="000080"/>
                      </a:solidFill>
                      <a:prstDash val="solid"/>
                      <a:round/>
                      <a:headEnd type="none" w="med" len="med"/>
                      <a:tailEnd type="none" w="med" len="med"/>
                    </a:lnT>
                    <a:lnB w="9525" cap="flat" cmpd="sng" algn="ctr">
                      <a:solidFill>
                        <a:srgbClr val="000080"/>
                      </a:solidFill>
                      <a:prstDash val="solid"/>
                      <a:round/>
                      <a:headEnd type="none" w="med" len="med"/>
                      <a:tailEnd type="none" w="med" len="med"/>
                    </a:lnB>
                    <a:solidFill>
                      <a:srgbClr val="000080"/>
                    </a:solidFill>
                  </a:tcPr>
                </a:tc>
                <a:tc>
                  <a:txBody>
                    <a:bodyPr/>
                    <a:lstStyle/>
                    <a:p>
                      <a:pPr algn="ctr" rtl="0" fontAlgn="base"/>
                      <a:r>
                        <a:rPr lang="en-US" sz="2000" b="1" i="0">
                          <a:solidFill>
                            <a:srgbClr val="FFFFFF"/>
                          </a:solidFill>
                          <a:effectLst/>
                          <a:latin typeface="Calibri"/>
                        </a:rPr>
                        <a:t>FY2025</a:t>
                      </a:r>
                      <a:r>
                        <a:rPr lang="en-US" sz="2000" b="0" i="0">
                          <a:solidFill>
                            <a:srgbClr val="FFFFFF"/>
                          </a:solidFill>
                          <a:effectLst/>
                          <a:latin typeface="Calibri"/>
                        </a:rPr>
                        <a:t>  </a:t>
                      </a:r>
                      <a:endParaRPr lang="en-US" sz="2000" b="0" i="0">
                        <a:effectLst/>
                        <a:latin typeface="Calibri"/>
                      </a:endParaRPr>
                    </a:p>
                  </a:txBody>
                  <a:tcPr marL="60435" marR="60435" marT="30218" marB="30218" anchor="ctr">
                    <a:lnL w="9525" cap="flat" cmpd="sng" algn="ctr">
                      <a:solidFill>
                        <a:srgbClr val="000080"/>
                      </a:solidFill>
                      <a:prstDash val="solid"/>
                      <a:round/>
                      <a:headEnd type="none" w="med" len="med"/>
                      <a:tailEnd type="none" w="med" len="med"/>
                    </a:lnL>
                    <a:lnR w="9525" cap="flat" cmpd="sng" algn="ctr">
                      <a:solidFill>
                        <a:srgbClr val="000080"/>
                      </a:solidFill>
                      <a:prstDash val="solid"/>
                      <a:round/>
                      <a:headEnd type="none" w="med" len="med"/>
                      <a:tailEnd type="none" w="med" len="med"/>
                    </a:lnR>
                    <a:lnT w="9525" cap="flat" cmpd="sng" algn="ctr">
                      <a:solidFill>
                        <a:srgbClr val="000080"/>
                      </a:solidFill>
                      <a:prstDash val="solid"/>
                      <a:round/>
                      <a:headEnd type="none" w="med" len="med"/>
                      <a:tailEnd type="none" w="med" len="med"/>
                    </a:lnT>
                    <a:lnB w="9525" cap="flat" cmpd="sng" algn="ctr">
                      <a:solidFill>
                        <a:srgbClr val="000080"/>
                      </a:solidFill>
                      <a:prstDash val="solid"/>
                      <a:round/>
                      <a:headEnd type="none" w="med" len="med"/>
                      <a:tailEnd type="none" w="med" len="med"/>
                    </a:lnB>
                    <a:solidFill>
                      <a:srgbClr val="000080"/>
                    </a:solidFill>
                  </a:tcPr>
                </a:tc>
                <a:extLst>
                  <a:ext uri="{0D108BD9-81ED-4DB2-BD59-A6C34878D82A}">
                    <a16:rowId xmlns:a16="http://schemas.microsoft.com/office/drawing/2014/main" val="1012365796"/>
                  </a:ext>
                </a:extLst>
              </a:tr>
              <a:tr h="432638">
                <a:tc>
                  <a:txBody>
                    <a:bodyPr/>
                    <a:lstStyle/>
                    <a:p>
                      <a:pPr lvl="0" algn="l" rtl="0" fontAlgn="base">
                        <a:lnSpc>
                          <a:spcPct val="100000"/>
                        </a:lnSpc>
                      </a:pPr>
                      <a:r>
                        <a:rPr lang="en-US" sz="2000" b="0" i="0">
                          <a:solidFill>
                            <a:srgbClr val="000000"/>
                          </a:solidFill>
                          <a:effectLst/>
                          <a:latin typeface="Calibri"/>
                        </a:rPr>
                        <a:t>Base (prior year limit)  </a:t>
                      </a:r>
                      <a:endParaRPr lang="en-US" sz="2000" b="0" i="0">
                        <a:effectLst/>
                        <a:latin typeface="Calibri"/>
                      </a:endParaRPr>
                    </a:p>
                  </a:txBody>
                  <a:tcPr marL="60435" marR="60435" marT="30218" marB="30218" anchor="ctr">
                    <a:lnL w="9525" cap="flat" cmpd="sng" algn="ctr">
                      <a:solidFill>
                        <a:srgbClr val="000080"/>
                      </a:solidFill>
                      <a:prstDash val="solid"/>
                      <a:round/>
                      <a:headEnd type="none" w="med" len="med"/>
                      <a:tailEnd type="none" w="med" len="med"/>
                    </a:lnL>
                    <a:lnR w="9525" cap="flat" cmpd="sng" algn="ctr">
                      <a:solidFill>
                        <a:srgbClr val="000080"/>
                      </a:solidFill>
                      <a:prstDash val="solid"/>
                      <a:round/>
                      <a:headEnd type="none" w="med" len="med"/>
                      <a:tailEnd type="none" w="med" len="med"/>
                    </a:lnR>
                    <a:lnT w="9525" cap="flat" cmpd="sng" algn="ctr">
                      <a:solidFill>
                        <a:srgbClr val="000080"/>
                      </a:solidFill>
                      <a:prstDash val="solid"/>
                      <a:round/>
                      <a:headEnd type="none" w="med" len="med"/>
                      <a:tailEnd type="none" w="med" len="med"/>
                    </a:lnT>
                    <a:lnB w="9525" cap="flat" cmpd="sng" algn="ctr">
                      <a:solidFill>
                        <a:srgbClr val="000080"/>
                      </a:solidFill>
                      <a:prstDash val="solid"/>
                      <a:round/>
                      <a:headEnd type="none" w="med" len="med"/>
                      <a:tailEnd type="none" w="med" len="med"/>
                    </a:lnB>
                    <a:noFill/>
                  </a:tcPr>
                </a:tc>
                <a:tc>
                  <a:txBody>
                    <a:bodyPr/>
                    <a:lstStyle/>
                    <a:p>
                      <a:pPr lvl="0" algn="r" rtl="0" fontAlgn="base">
                        <a:lnSpc>
                          <a:spcPct val="100000"/>
                        </a:lnSpc>
                      </a:pPr>
                      <a:r>
                        <a:rPr lang="en-US" sz="2000" b="0" i="0">
                          <a:solidFill>
                            <a:srgbClr val="000000"/>
                          </a:solidFill>
                          <a:effectLst/>
                          <a:latin typeface="Calibri"/>
                        </a:rPr>
                        <a:t>36,856,537  </a:t>
                      </a:r>
                      <a:endParaRPr lang="en-US" sz="2000" b="0" i="0">
                        <a:effectLst/>
                        <a:latin typeface="Calibri"/>
                      </a:endParaRPr>
                    </a:p>
                  </a:txBody>
                  <a:tcPr marL="60435" marR="60435" marT="30218" marB="30218" anchor="ctr">
                    <a:lnL w="9525" cap="flat" cmpd="sng" algn="ctr">
                      <a:solidFill>
                        <a:srgbClr val="000080"/>
                      </a:solidFill>
                      <a:prstDash val="solid"/>
                      <a:round/>
                      <a:headEnd type="none" w="med" len="med"/>
                      <a:tailEnd type="none" w="med" len="med"/>
                    </a:lnL>
                    <a:lnR w="9525" cap="flat" cmpd="sng" algn="ctr">
                      <a:solidFill>
                        <a:srgbClr val="000080"/>
                      </a:solidFill>
                      <a:prstDash val="solid"/>
                      <a:round/>
                      <a:headEnd type="none" w="med" len="med"/>
                      <a:tailEnd type="none" w="med" len="med"/>
                    </a:lnR>
                    <a:lnT w="9525" cap="flat" cmpd="sng" algn="ctr">
                      <a:solidFill>
                        <a:srgbClr val="000080"/>
                      </a:solidFill>
                      <a:prstDash val="solid"/>
                      <a:round/>
                      <a:headEnd type="none" w="med" len="med"/>
                      <a:tailEnd type="none" w="med" len="med"/>
                    </a:lnT>
                    <a:lnB w="9525" cap="flat" cmpd="sng" algn="ctr">
                      <a:solidFill>
                        <a:srgbClr val="000080"/>
                      </a:solidFill>
                      <a:prstDash val="solid"/>
                      <a:round/>
                      <a:headEnd type="none" w="med" len="med"/>
                      <a:tailEnd type="none" w="med" len="med"/>
                    </a:lnB>
                    <a:noFill/>
                  </a:tcPr>
                </a:tc>
                <a:extLst>
                  <a:ext uri="{0D108BD9-81ED-4DB2-BD59-A6C34878D82A}">
                    <a16:rowId xmlns:a16="http://schemas.microsoft.com/office/drawing/2014/main" val="1418526995"/>
                  </a:ext>
                </a:extLst>
              </a:tr>
              <a:tr h="432638">
                <a:tc>
                  <a:txBody>
                    <a:bodyPr/>
                    <a:lstStyle/>
                    <a:p>
                      <a:pPr lvl="0" algn="l" rtl="0" fontAlgn="base">
                        <a:lnSpc>
                          <a:spcPct val="100000"/>
                        </a:lnSpc>
                      </a:pPr>
                      <a:r>
                        <a:rPr lang="en-US" sz="2000" b="0" i="0">
                          <a:solidFill>
                            <a:srgbClr val="000000"/>
                          </a:solidFill>
                          <a:effectLst/>
                          <a:latin typeface="Calibri"/>
                        </a:rPr>
                        <a:t>     X 2.5%   </a:t>
                      </a:r>
                      <a:endParaRPr lang="en-US" sz="2000" b="0" i="0">
                        <a:effectLst/>
                        <a:latin typeface="Calibri"/>
                      </a:endParaRPr>
                    </a:p>
                  </a:txBody>
                  <a:tcPr marL="60435" marR="60435" marT="30218" marB="30218" anchor="ctr">
                    <a:lnL w="9525" cap="flat" cmpd="sng" algn="ctr">
                      <a:solidFill>
                        <a:srgbClr val="000080"/>
                      </a:solidFill>
                      <a:prstDash val="solid"/>
                      <a:round/>
                      <a:headEnd type="none" w="med" len="med"/>
                      <a:tailEnd type="none" w="med" len="med"/>
                    </a:lnL>
                    <a:lnR w="9525" cap="flat" cmpd="sng" algn="ctr">
                      <a:solidFill>
                        <a:srgbClr val="000080"/>
                      </a:solidFill>
                      <a:prstDash val="solid"/>
                      <a:round/>
                      <a:headEnd type="none" w="med" len="med"/>
                      <a:tailEnd type="none" w="med" len="med"/>
                    </a:lnR>
                    <a:lnT w="9525" cap="flat" cmpd="sng" algn="ctr">
                      <a:solidFill>
                        <a:srgbClr val="000080"/>
                      </a:solidFill>
                      <a:prstDash val="solid"/>
                      <a:round/>
                      <a:headEnd type="none" w="med" len="med"/>
                      <a:tailEnd type="none" w="med" len="med"/>
                    </a:lnT>
                    <a:lnB w="9525" cap="flat" cmpd="sng" algn="ctr">
                      <a:solidFill>
                        <a:srgbClr val="000080"/>
                      </a:solidFill>
                      <a:prstDash val="solid"/>
                      <a:round/>
                      <a:headEnd type="none" w="med" len="med"/>
                      <a:tailEnd type="none" w="med" len="med"/>
                    </a:lnB>
                    <a:noFill/>
                  </a:tcPr>
                </a:tc>
                <a:tc>
                  <a:txBody>
                    <a:bodyPr/>
                    <a:lstStyle/>
                    <a:p>
                      <a:pPr lvl="0" algn="r" rtl="0" fontAlgn="base">
                        <a:lnSpc>
                          <a:spcPct val="100000"/>
                        </a:lnSpc>
                      </a:pPr>
                      <a:r>
                        <a:rPr lang="en-US" sz="2000" b="0" i="0">
                          <a:solidFill>
                            <a:srgbClr val="000000"/>
                          </a:solidFill>
                          <a:effectLst/>
                          <a:latin typeface="Calibri"/>
                        </a:rPr>
                        <a:t>921,413  </a:t>
                      </a:r>
                      <a:endParaRPr lang="en-US" sz="2000" b="0" i="0">
                        <a:effectLst/>
                        <a:latin typeface="Calibri"/>
                      </a:endParaRPr>
                    </a:p>
                  </a:txBody>
                  <a:tcPr marL="60435" marR="60435" marT="30218" marB="30218" anchor="ctr">
                    <a:lnL w="9525" cap="flat" cmpd="sng" algn="ctr">
                      <a:solidFill>
                        <a:srgbClr val="000080"/>
                      </a:solidFill>
                      <a:prstDash val="solid"/>
                      <a:round/>
                      <a:headEnd type="none" w="med" len="med"/>
                      <a:tailEnd type="none" w="med" len="med"/>
                    </a:lnL>
                    <a:lnR w="9525" cap="flat" cmpd="sng" algn="ctr">
                      <a:solidFill>
                        <a:srgbClr val="000080"/>
                      </a:solidFill>
                      <a:prstDash val="solid"/>
                      <a:round/>
                      <a:headEnd type="none" w="med" len="med"/>
                      <a:tailEnd type="none" w="med" len="med"/>
                    </a:lnR>
                    <a:lnT w="9525" cap="flat" cmpd="sng" algn="ctr">
                      <a:solidFill>
                        <a:srgbClr val="000080"/>
                      </a:solidFill>
                      <a:prstDash val="solid"/>
                      <a:round/>
                      <a:headEnd type="none" w="med" len="med"/>
                      <a:tailEnd type="none" w="med" len="med"/>
                    </a:lnT>
                    <a:lnB w="9525" cap="flat" cmpd="sng" algn="ctr">
                      <a:solidFill>
                        <a:srgbClr val="000080"/>
                      </a:solidFill>
                      <a:prstDash val="solid"/>
                      <a:round/>
                      <a:headEnd type="none" w="med" len="med"/>
                      <a:tailEnd type="none" w="med" len="med"/>
                    </a:lnB>
                    <a:noFill/>
                  </a:tcPr>
                </a:tc>
                <a:extLst>
                  <a:ext uri="{0D108BD9-81ED-4DB2-BD59-A6C34878D82A}">
                    <a16:rowId xmlns:a16="http://schemas.microsoft.com/office/drawing/2014/main" val="3833226395"/>
                  </a:ext>
                </a:extLst>
              </a:tr>
              <a:tr h="432638">
                <a:tc>
                  <a:txBody>
                    <a:bodyPr/>
                    <a:lstStyle/>
                    <a:p>
                      <a:pPr lvl="0" algn="l" rtl="0" fontAlgn="base">
                        <a:lnSpc>
                          <a:spcPct val="100000"/>
                        </a:lnSpc>
                      </a:pPr>
                      <a:r>
                        <a:rPr lang="en-US" sz="2000" b="0" i="0">
                          <a:solidFill>
                            <a:srgbClr val="000000"/>
                          </a:solidFill>
                          <a:effectLst/>
                          <a:latin typeface="Calibri"/>
                        </a:rPr>
                        <a:t>     New Growth  </a:t>
                      </a:r>
                      <a:endParaRPr lang="en-US" sz="2000" b="0" i="0">
                        <a:effectLst/>
                        <a:latin typeface="Calibri"/>
                      </a:endParaRPr>
                    </a:p>
                  </a:txBody>
                  <a:tcPr marL="60435" marR="60435" marT="30218" marB="30218" anchor="ctr">
                    <a:lnL w="9525" cap="flat" cmpd="sng" algn="ctr">
                      <a:solidFill>
                        <a:srgbClr val="000080"/>
                      </a:solidFill>
                      <a:prstDash val="solid"/>
                      <a:round/>
                      <a:headEnd type="none" w="med" len="med"/>
                      <a:tailEnd type="none" w="med" len="med"/>
                    </a:lnL>
                    <a:lnR w="9525" cap="flat" cmpd="sng" algn="ctr">
                      <a:solidFill>
                        <a:srgbClr val="000080"/>
                      </a:solidFill>
                      <a:prstDash val="solid"/>
                      <a:round/>
                      <a:headEnd type="none" w="med" len="med"/>
                      <a:tailEnd type="none" w="med" len="med"/>
                    </a:lnR>
                    <a:lnT w="9525" cap="flat" cmpd="sng" algn="ctr">
                      <a:solidFill>
                        <a:srgbClr val="000080"/>
                      </a:solidFill>
                      <a:prstDash val="solid"/>
                      <a:round/>
                      <a:headEnd type="none" w="med" len="med"/>
                      <a:tailEnd type="none" w="med" len="med"/>
                    </a:lnT>
                    <a:lnB w="9525" cap="flat" cmpd="sng" algn="ctr">
                      <a:solidFill>
                        <a:srgbClr val="000080"/>
                      </a:solidFill>
                      <a:prstDash val="solid"/>
                      <a:round/>
                      <a:headEnd type="none" w="med" len="med"/>
                      <a:tailEnd type="none" w="med" len="med"/>
                    </a:lnB>
                    <a:noFill/>
                  </a:tcPr>
                </a:tc>
                <a:tc>
                  <a:txBody>
                    <a:bodyPr/>
                    <a:lstStyle/>
                    <a:p>
                      <a:pPr lvl="0" algn="r" rtl="0" fontAlgn="base">
                        <a:lnSpc>
                          <a:spcPct val="100000"/>
                        </a:lnSpc>
                      </a:pPr>
                      <a:r>
                        <a:rPr lang="en-US" sz="2000" b="0" i="0">
                          <a:solidFill>
                            <a:srgbClr val="000000"/>
                          </a:solidFill>
                          <a:effectLst/>
                          <a:latin typeface="Calibri"/>
                        </a:rPr>
                        <a:t>400,000  </a:t>
                      </a:r>
                      <a:endParaRPr lang="en-US" sz="2000" b="0" i="0">
                        <a:effectLst/>
                        <a:latin typeface="Calibri"/>
                      </a:endParaRPr>
                    </a:p>
                  </a:txBody>
                  <a:tcPr marL="60435" marR="60435" marT="30218" marB="30218" anchor="ctr">
                    <a:lnL w="9525" cap="flat" cmpd="sng" algn="ctr">
                      <a:solidFill>
                        <a:srgbClr val="000080"/>
                      </a:solidFill>
                      <a:prstDash val="solid"/>
                      <a:round/>
                      <a:headEnd type="none" w="med" len="med"/>
                      <a:tailEnd type="none" w="med" len="med"/>
                    </a:lnL>
                    <a:lnR w="9525" cap="flat" cmpd="sng" algn="ctr">
                      <a:solidFill>
                        <a:srgbClr val="000080"/>
                      </a:solidFill>
                      <a:prstDash val="solid"/>
                      <a:round/>
                      <a:headEnd type="none" w="med" len="med"/>
                      <a:tailEnd type="none" w="med" len="med"/>
                    </a:lnR>
                    <a:lnT w="9525" cap="flat" cmpd="sng" algn="ctr">
                      <a:solidFill>
                        <a:srgbClr val="000080"/>
                      </a:solidFill>
                      <a:prstDash val="solid"/>
                      <a:round/>
                      <a:headEnd type="none" w="med" len="med"/>
                      <a:tailEnd type="none" w="med" len="med"/>
                    </a:lnT>
                    <a:lnB w="9525" cap="flat" cmpd="sng" algn="ctr">
                      <a:solidFill>
                        <a:srgbClr val="000080"/>
                      </a:solidFill>
                      <a:prstDash val="solid"/>
                      <a:round/>
                      <a:headEnd type="none" w="med" len="med"/>
                      <a:tailEnd type="none" w="med" len="med"/>
                    </a:lnB>
                    <a:noFill/>
                  </a:tcPr>
                </a:tc>
                <a:extLst>
                  <a:ext uri="{0D108BD9-81ED-4DB2-BD59-A6C34878D82A}">
                    <a16:rowId xmlns:a16="http://schemas.microsoft.com/office/drawing/2014/main" val="4294500403"/>
                  </a:ext>
                </a:extLst>
              </a:tr>
              <a:tr h="432638">
                <a:tc>
                  <a:txBody>
                    <a:bodyPr/>
                    <a:lstStyle/>
                    <a:p>
                      <a:pPr lvl="0" algn="l" rtl="0" fontAlgn="base">
                        <a:lnSpc>
                          <a:spcPct val="100000"/>
                        </a:lnSpc>
                      </a:pPr>
                      <a:r>
                        <a:rPr lang="en-US" sz="2000" b="0" i="0">
                          <a:solidFill>
                            <a:srgbClr val="000000"/>
                          </a:solidFill>
                          <a:effectLst/>
                          <a:latin typeface="Calibri"/>
                        </a:rPr>
                        <a:t>Debt Exclusions – prior approved debt  </a:t>
                      </a:r>
                      <a:endParaRPr lang="en-US" sz="2000" b="0" i="0">
                        <a:effectLst/>
                        <a:latin typeface="Calibri"/>
                      </a:endParaRPr>
                    </a:p>
                  </a:txBody>
                  <a:tcPr marL="60435" marR="60435" marT="30218" marB="30218" anchor="ctr">
                    <a:lnL w="9525" cap="flat" cmpd="sng" algn="ctr">
                      <a:solidFill>
                        <a:srgbClr val="000080"/>
                      </a:solidFill>
                      <a:prstDash val="solid"/>
                      <a:round/>
                      <a:headEnd type="none" w="med" len="med"/>
                      <a:tailEnd type="none" w="med" len="med"/>
                    </a:lnL>
                    <a:lnR w="9525" cap="flat" cmpd="sng" algn="ctr">
                      <a:solidFill>
                        <a:srgbClr val="000080"/>
                      </a:solidFill>
                      <a:prstDash val="solid"/>
                      <a:round/>
                      <a:headEnd type="none" w="med" len="med"/>
                      <a:tailEnd type="none" w="med" len="med"/>
                    </a:lnR>
                    <a:lnT w="9525" cap="flat" cmpd="sng" algn="ctr">
                      <a:solidFill>
                        <a:srgbClr val="000080"/>
                      </a:solidFill>
                      <a:prstDash val="solid"/>
                      <a:round/>
                      <a:headEnd type="none" w="med" len="med"/>
                      <a:tailEnd type="none" w="med" len="med"/>
                    </a:lnT>
                    <a:lnB w="9525" cap="flat" cmpd="sng" algn="ctr">
                      <a:solidFill>
                        <a:srgbClr val="000080"/>
                      </a:solidFill>
                      <a:prstDash val="solid"/>
                      <a:round/>
                      <a:headEnd type="none" w="med" len="med"/>
                      <a:tailEnd type="none" w="med" len="med"/>
                    </a:lnB>
                    <a:noFill/>
                  </a:tcPr>
                </a:tc>
                <a:tc>
                  <a:txBody>
                    <a:bodyPr/>
                    <a:lstStyle/>
                    <a:p>
                      <a:pPr lvl="0" algn="r" rtl="0" fontAlgn="base">
                        <a:lnSpc>
                          <a:spcPct val="100000"/>
                        </a:lnSpc>
                      </a:pPr>
                      <a:r>
                        <a:rPr lang="en-US" sz="2000" b="0" i="0">
                          <a:solidFill>
                            <a:srgbClr val="000000"/>
                          </a:solidFill>
                          <a:effectLst/>
                          <a:latin typeface="Calibri"/>
                        </a:rPr>
                        <a:t>7,213,461  </a:t>
                      </a:r>
                      <a:endParaRPr lang="en-US" sz="2000" b="0" i="0">
                        <a:effectLst/>
                        <a:latin typeface="Calibri"/>
                      </a:endParaRPr>
                    </a:p>
                  </a:txBody>
                  <a:tcPr marL="60435" marR="60435" marT="30218" marB="30218" anchor="ctr">
                    <a:lnL w="9525" cap="flat" cmpd="sng" algn="ctr">
                      <a:solidFill>
                        <a:srgbClr val="000080"/>
                      </a:solidFill>
                      <a:prstDash val="solid"/>
                      <a:round/>
                      <a:headEnd type="none" w="med" len="med"/>
                      <a:tailEnd type="none" w="med" len="med"/>
                    </a:lnL>
                    <a:lnR w="9525" cap="flat" cmpd="sng" algn="ctr">
                      <a:solidFill>
                        <a:srgbClr val="000080"/>
                      </a:solidFill>
                      <a:prstDash val="solid"/>
                      <a:round/>
                      <a:headEnd type="none" w="med" len="med"/>
                      <a:tailEnd type="none" w="med" len="med"/>
                    </a:lnR>
                    <a:lnT w="9525" cap="flat" cmpd="sng" algn="ctr">
                      <a:solidFill>
                        <a:srgbClr val="000080"/>
                      </a:solidFill>
                      <a:prstDash val="solid"/>
                      <a:round/>
                      <a:headEnd type="none" w="med" len="med"/>
                      <a:tailEnd type="none" w="med" len="med"/>
                    </a:lnT>
                    <a:lnB w="9525" cap="flat" cmpd="sng" algn="ctr">
                      <a:solidFill>
                        <a:srgbClr val="000080"/>
                      </a:solidFill>
                      <a:prstDash val="solid"/>
                      <a:round/>
                      <a:headEnd type="none" w="med" len="med"/>
                      <a:tailEnd type="none" w="med" len="med"/>
                    </a:lnB>
                    <a:noFill/>
                  </a:tcPr>
                </a:tc>
                <a:extLst>
                  <a:ext uri="{0D108BD9-81ED-4DB2-BD59-A6C34878D82A}">
                    <a16:rowId xmlns:a16="http://schemas.microsoft.com/office/drawing/2014/main" val="3651267618"/>
                  </a:ext>
                </a:extLst>
              </a:tr>
              <a:tr h="432638">
                <a:tc>
                  <a:txBody>
                    <a:bodyPr/>
                    <a:lstStyle/>
                    <a:p>
                      <a:pPr lvl="0" algn="l" rtl="0" fontAlgn="base">
                        <a:lnSpc>
                          <a:spcPct val="100000"/>
                        </a:lnSpc>
                      </a:pPr>
                      <a:r>
                        <a:rPr lang="en-US" sz="2000" b="0" i="0">
                          <a:solidFill>
                            <a:srgbClr val="000000"/>
                          </a:solidFill>
                          <a:effectLst/>
                          <a:latin typeface="Calibri"/>
                        </a:rPr>
                        <a:t>MRSD debt exclusion – prior approved   </a:t>
                      </a:r>
                      <a:endParaRPr lang="en-US" sz="2000" b="0" i="0">
                        <a:effectLst/>
                        <a:latin typeface="Calibri"/>
                      </a:endParaRPr>
                    </a:p>
                  </a:txBody>
                  <a:tcPr marL="60435" marR="60435" marT="30218" marB="30218" anchor="ctr">
                    <a:lnL w="9525" cap="flat" cmpd="sng" algn="ctr">
                      <a:solidFill>
                        <a:srgbClr val="000080"/>
                      </a:solidFill>
                      <a:prstDash val="solid"/>
                      <a:round/>
                      <a:headEnd type="none" w="med" len="med"/>
                      <a:tailEnd type="none" w="med" len="med"/>
                    </a:lnL>
                    <a:lnR w="9525" cap="flat" cmpd="sng" algn="ctr">
                      <a:solidFill>
                        <a:srgbClr val="000080"/>
                      </a:solidFill>
                      <a:prstDash val="solid"/>
                      <a:round/>
                      <a:headEnd type="none" w="med" len="med"/>
                      <a:tailEnd type="none" w="med" len="med"/>
                    </a:lnR>
                    <a:lnT w="9525" cap="flat" cmpd="sng" algn="ctr">
                      <a:solidFill>
                        <a:srgbClr val="000080"/>
                      </a:solidFill>
                      <a:prstDash val="solid"/>
                      <a:round/>
                      <a:headEnd type="none" w="med" len="med"/>
                      <a:tailEnd type="none" w="med" len="med"/>
                    </a:lnT>
                    <a:lnB w="9525" cap="flat" cmpd="sng" algn="ctr">
                      <a:solidFill>
                        <a:srgbClr val="000080"/>
                      </a:solidFill>
                      <a:prstDash val="solid"/>
                      <a:round/>
                      <a:headEnd type="none" w="med" len="med"/>
                      <a:tailEnd type="none" w="med" len="med"/>
                    </a:lnB>
                    <a:noFill/>
                  </a:tcPr>
                </a:tc>
                <a:tc>
                  <a:txBody>
                    <a:bodyPr/>
                    <a:lstStyle/>
                    <a:p>
                      <a:pPr lvl="0" algn="r" rtl="0" fontAlgn="base">
                        <a:lnSpc>
                          <a:spcPct val="100000"/>
                        </a:lnSpc>
                      </a:pPr>
                      <a:r>
                        <a:rPr lang="en-US" sz="2000" b="0" i="0">
                          <a:solidFill>
                            <a:srgbClr val="000000"/>
                          </a:solidFill>
                          <a:effectLst/>
                          <a:latin typeface="Calibri"/>
                        </a:rPr>
                        <a:t>409,845  </a:t>
                      </a:r>
                      <a:endParaRPr lang="en-US" sz="2000" b="0" i="0">
                        <a:effectLst/>
                        <a:latin typeface="Calibri"/>
                      </a:endParaRPr>
                    </a:p>
                  </a:txBody>
                  <a:tcPr marL="60435" marR="60435" marT="30218" marB="30218" anchor="ctr">
                    <a:lnL w="9525" cap="flat" cmpd="sng" algn="ctr">
                      <a:solidFill>
                        <a:srgbClr val="000080"/>
                      </a:solidFill>
                      <a:prstDash val="solid"/>
                      <a:round/>
                      <a:headEnd type="none" w="med" len="med"/>
                      <a:tailEnd type="none" w="med" len="med"/>
                    </a:lnL>
                    <a:lnR w="9525" cap="flat" cmpd="sng" algn="ctr">
                      <a:solidFill>
                        <a:srgbClr val="000080"/>
                      </a:solidFill>
                      <a:prstDash val="solid"/>
                      <a:round/>
                      <a:headEnd type="none" w="med" len="med"/>
                      <a:tailEnd type="none" w="med" len="med"/>
                    </a:lnR>
                    <a:lnT w="9525" cap="flat" cmpd="sng" algn="ctr">
                      <a:solidFill>
                        <a:srgbClr val="000080"/>
                      </a:solidFill>
                      <a:prstDash val="solid"/>
                      <a:round/>
                      <a:headEnd type="none" w="med" len="med"/>
                      <a:tailEnd type="none" w="med" len="med"/>
                    </a:lnT>
                    <a:lnB w="9525" cap="flat" cmpd="sng" algn="ctr">
                      <a:solidFill>
                        <a:srgbClr val="000080"/>
                      </a:solidFill>
                      <a:prstDash val="solid"/>
                      <a:round/>
                      <a:headEnd type="none" w="med" len="med"/>
                      <a:tailEnd type="none" w="med" len="med"/>
                    </a:lnB>
                    <a:noFill/>
                  </a:tcPr>
                </a:tc>
                <a:extLst>
                  <a:ext uri="{0D108BD9-81ED-4DB2-BD59-A6C34878D82A}">
                    <a16:rowId xmlns:a16="http://schemas.microsoft.com/office/drawing/2014/main" val="479542363"/>
                  </a:ext>
                </a:extLst>
              </a:tr>
              <a:tr h="432638">
                <a:tc>
                  <a:txBody>
                    <a:bodyPr/>
                    <a:lstStyle/>
                    <a:p>
                      <a:pPr lvl="0" algn="l" rtl="0" fontAlgn="base">
                        <a:lnSpc>
                          <a:spcPct val="100000"/>
                        </a:lnSpc>
                      </a:pPr>
                      <a:r>
                        <a:rPr lang="en-US" sz="2000" b="0" i="0">
                          <a:solidFill>
                            <a:srgbClr val="000000"/>
                          </a:solidFill>
                          <a:effectLst/>
                          <a:latin typeface="Calibri"/>
                        </a:rPr>
                        <a:t>Barnstable County Tax  </a:t>
                      </a:r>
                      <a:endParaRPr lang="en-US" sz="2000" b="0" i="0">
                        <a:effectLst/>
                        <a:latin typeface="Calibri"/>
                      </a:endParaRPr>
                    </a:p>
                  </a:txBody>
                  <a:tcPr marL="60435" marR="60435" marT="30218" marB="30218" anchor="ctr">
                    <a:lnL w="9525" cap="flat" cmpd="sng" algn="ctr">
                      <a:solidFill>
                        <a:srgbClr val="000080"/>
                      </a:solidFill>
                      <a:prstDash val="solid"/>
                      <a:round/>
                      <a:headEnd type="none" w="med" len="med"/>
                      <a:tailEnd type="none" w="med" len="med"/>
                    </a:lnL>
                    <a:lnR w="9525" cap="flat" cmpd="sng" algn="ctr">
                      <a:solidFill>
                        <a:srgbClr val="000080"/>
                      </a:solidFill>
                      <a:prstDash val="solid"/>
                      <a:round/>
                      <a:headEnd type="none" w="med" len="med"/>
                      <a:tailEnd type="none" w="med" len="med"/>
                    </a:lnR>
                    <a:lnT w="9525" cap="flat" cmpd="sng" algn="ctr">
                      <a:solidFill>
                        <a:srgbClr val="000080"/>
                      </a:solidFill>
                      <a:prstDash val="solid"/>
                      <a:round/>
                      <a:headEnd type="none" w="med" len="med"/>
                      <a:tailEnd type="none" w="med" len="med"/>
                    </a:lnT>
                    <a:lnB w="9525" cap="flat" cmpd="sng" algn="ctr">
                      <a:solidFill>
                        <a:srgbClr val="000080"/>
                      </a:solidFill>
                      <a:prstDash val="solid"/>
                      <a:round/>
                      <a:headEnd type="none" w="med" len="med"/>
                      <a:tailEnd type="none" w="med" len="med"/>
                    </a:lnB>
                    <a:noFill/>
                  </a:tcPr>
                </a:tc>
                <a:tc>
                  <a:txBody>
                    <a:bodyPr/>
                    <a:lstStyle/>
                    <a:p>
                      <a:pPr lvl="0" algn="r" rtl="0" fontAlgn="base">
                        <a:lnSpc>
                          <a:spcPct val="100000"/>
                        </a:lnSpc>
                      </a:pPr>
                      <a:r>
                        <a:rPr lang="en-US" sz="2000" b="0" i="0" u="sng">
                          <a:solidFill>
                            <a:srgbClr val="000000"/>
                          </a:solidFill>
                          <a:effectLst/>
                          <a:latin typeface="Calibri"/>
                        </a:rPr>
                        <a:t>337,948</a:t>
                      </a:r>
                      <a:r>
                        <a:rPr lang="en-US" sz="2000" b="0" i="0">
                          <a:solidFill>
                            <a:srgbClr val="000000"/>
                          </a:solidFill>
                          <a:effectLst/>
                          <a:latin typeface="Calibri"/>
                        </a:rPr>
                        <a:t>  </a:t>
                      </a:r>
                      <a:endParaRPr lang="en-US" sz="2000" b="0" i="0">
                        <a:effectLst/>
                        <a:latin typeface="Calibri"/>
                      </a:endParaRPr>
                    </a:p>
                  </a:txBody>
                  <a:tcPr marL="60435" marR="60435" marT="30218" marB="30218" anchor="ctr">
                    <a:lnL w="9525" cap="flat" cmpd="sng" algn="ctr">
                      <a:solidFill>
                        <a:srgbClr val="000080"/>
                      </a:solidFill>
                      <a:prstDash val="solid"/>
                      <a:round/>
                      <a:headEnd type="none" w="med" len="med"/>
                      <a:tailEnd type="none" w="med" len="med"/>
                    </a:lnL>
                    <a:lnR w="9525" cap="flat" cmpd="sng" algn="ctr">
                      <a:solidFill>
                        <a:srgbClr val="000080"/>
                      </a:solidFill>
                      <a:prstDash val="solid"/>
                      <a:round/>
                      <a:headEnd type="none" w="med" len="med"/>
                      <a:tailEnd type="none" w="med" len="med"/>
                    </a:lnR>
                    <a:lnT w="9525" cap="flat" cmpd="sng" algn="ctr">
                      <a:solidFill>
                        <a:srgbClr val="000080"/>
                      </a:solidFill>
                      <a:prstDash val="solid"/>
                      <a:round/>
                      <a:headEnd type="none" w="med" len="med"/>
                      <a:tailEnd type="none" w="med" len="med"/>
                    </a:lnT>
                    <a:lnB w="9525" cap="flat" cmpd="sng" algn="ctr">
                      <a:solidFill>
                        <a:srgbClr val="000080"/>
                      </a:solidFill>
                      <a:prstDash val="solid"/>
                      <a:round/>
                      <a:headEnd type="none" w="med" len="med"/>
                      <a:tailEnd type="none" w="med" len="med"/>
                    </a:lnB>
                    <a:noFill/>
                  </a:tcPr>
                </a:tc>
                <a:extLst>
                  <a:ext uri="{0D108BD9-81ED-4DB2-BD59-A6C34878D82A}">
                    <a16:rowId xmlns:a16="http://schemas.microsoft.com/office/drawing/2014/main" val="1086067719"/>
                  </a:ext>
                </a:extLst>
              </a:tr>
              <a:tr h="432638">
                <a:tc>
                  <a:txBody>
                    <a:bodyPr/>
                    <a:lstStyle/>
                    <a:p>
                      <a:pPr lvl="0" algn="l" rtl="0" fontAlgn="base">
                        <a:lnSpc>
                          <a:spcPct val="100000"/>
                        </a:lnSpc>
                      </a:pPr>
                      <a:r>
                        <a:rPr lang="en-US" sz="2000" b="0" i="1">
                          <a:solidFill>
                            <a:srgbClr val="000000"/>
                          </a:solidFill>
                          <a:effectLst/>
                          <a:latin typeface="Calibri"/>
                        </a:rPr>
                        <a:t>Total Estimated Allowable Levy “Ceiling”</a:t>
                      </a:r>
                      <a:r>
                        <a:rPr lang="en-US" sz="2000" b="0" i="0">
                          <a:solidFill>
                            <a:srgbClr val="000000"/>
                          </a:solidFill>
                          <a:effectLst/>
                          <a:latin typeface="Calibri"/>
                        </a:rPr>
                        <a:t>  </a:t>
                      </a:r>
                      <a:endParaRPr lang="en-US" sz="2000" b="0" i="0">
                        <a:effectLst/>
                        <a:latin typeface="Calibri"/>
                      </a:endParaRPr>
                    </a:p>
                  </a:txBody>
                  <a:tcPr marL="60435" marR="60435" marT="30218" marB="30218" anchor="ctr">
                    <a:lnL w="9525" cap="flat" cmpd="sng" algn="ctr">
                      <a:solidFill>
                        <a:srgbClr val="000080"/>
                      </a:solidFill>
                      <a:prstDash val="solid"/>
                      <a:round/>
                      <a:headEnd type="none" w="med" len="med"/>
                      <a:tailEnd type="none" w="med" len="med"/>
                    </a:lnL>
                    <a:lnR w="9525" cap="flat" cmpd="sng" algn="ctr">
                      <a:solidFill>
                        <a:srgbClr val="000080"/>
                      </a:solidFill>
                      <a:prstDash val="solid"/>
                      <a:round/>
                      <a:headEnd type="none" w="med" len="med"/>
                      <a:tailEnd type="none" w="med" len="med"/>
                    </a:lnR>
                    <a:lnT w="9525" cap="flat" cmpd="sng" algn="ctr">
                      <a:solidFill>
                        <a:srgbClr val="000080"/>
                      </a:solidFill>
                      <a:prstDash val="solid"/>
                      <a:round/>
                      <a:headEnd type="none" w="med" len="med"/>
                      <a:tailEnd type="none" w="med" len="med"/>
                    </a:lnT>
                    <a:lnB w="9525" cap="flat" cmpd="sng" algn="ctr">
                      <a:solidFill>
                        <a:srgbClr val="000080"/>
                      </a:solidFill>
                      <a:prstDash val="solid"/>
                      <a:round/>
                      <a:headEnd type="none" w="med" len="med"/>
                      <a:tailEnd type="none" w="med" len="med"/>
                    </a:lnB>
                    <a:noFill/>
                  </a:tcPr>
                </a:tc>
                <a:tc>
                  <a:txBody>
                    <a:bodyPr/>
                    <a:lstStyle/>
                    <a:p>
                      <a:pPr lvl="0" algn="r" rtl="0" fontAlgn="base">
                        <a:lnSpc>
                          <a:spcPct val="100000"/>
                        </a:lnSpc>
                      </a:pPr>
                      <a:r>
                        <a:rPr lang="en-US" sz="2000" b="0" i="1">
                          <a:solidFill>
                            <a:srgbClr val="000000"/>
                          </a:solidFill>
                          <a:effectLst/>
                          <a:latin typeface="Calibri"/>
                        </a:rPr>
                        <a:t>$</a:t>
                      </a:r>
                      <a:r>
                        <a:rPr lang="en-US" sz="2000" b="0" i="0">
                          <a:solidFill>
                            <a:srgbClr val="000000"/>
                          </a:solidFill>
                          <a:effectLst/>
                          <a:latin typeface="Calibri"/>
                        </a:rPr>
                        <a:t>46,113,169 </a:t>
                      </a:r>
                      <a:endParaRPr lang="en-US" sz="2000" b="0" i="0">
                        <a:effectLst/>
                        <a:latin typeface="Calibri"/>
                      </a:endParaRPr>
                    </a:p>
                  </a:txBody>
                  <a:tcPr marL="60435" marR="60435" marT="30218" marB="30218" anchor="ctr">
                    <a:lnL w="9525" cap="flat" cmpd="sng" algn="ctr">
                      <a:solidFill>
                        <a:srgbClr val="000080"/>
                      </a:solidFill>
                      <a:prstDash val="solid"/>
                      <a:round/>
                      <a:headEnd type="none" w="med" len="med"/>
                      <a:tailEnd type="none" w="med" len="med"/>
                    </a:lnL>
                    <a:lnR w="9525" cap="flat" cmpd="sng" algn="ctr">
                      <a:solidFill>
                        <a:srgbClr val="000080"/>
                      </a:solidFill>
                      <a:prstDash val="solid"/>
                      <a:round/>
                      <a:headEnd type="none" w="med" len="med"/>
                      <a:tailEnd type="none" w="med" len="med"/>
                    </a:lnR>
                    <a:lnT w="9525" cap="flat" cmpd="sng" algn="ctr">
                      <a:solidFill>
                        <a:srgbClr val="000080"/>
                      </a:solidFill>
                      <a:prstDash val="solid"/>
                      <a:round/>
                      <a:headEnd type="none" w="med" len="med"/>
                      <a:tailEnd type="none" w="med" len="med"/>
                    </a:lnT>
                    <a:lnB w="9525" cap="flat" cmpd="sng" algn="ctr">
                      <a:solidFill>
                        <a:srgbClr val="000080"/>
                      </a:solidFill>
                      <a:prstDash val="solid"/>
                      <a:round/>
                      <a:headEnd type="none" w="med" len="med"/>
                      <a:tailEnd type="none" w="med" len="med"/>
                    </a:lnB>
                    <a:noFill/>
                  </a:tcPr>
                </a:tc>
                <a:extLst>
                  <a:ext uri="{0D108BD9-81ED-4DB2-BD59-A6C34878D82A}">
                    <a16:rowId xmlns:a16="http://schemas.microsoft.com/office/drawing/2014/main" val="1165797820"/>
                  </a:ext>
                </a:extLst>
              </a:tr>
              <a:tr h="432638">
                <a:tc>
                  <a:txBody>
                    <a:bodyPr/>
                    <a:lstStyle/>
                    <a:p>
                      <a:pPr lvl="0" algn="l" rtl="0" fontAlgn="base">
                        <a:lnSpc>
                          <a:spcPct val="100000"/>
                        </a:lnSpc>
                      </a:pPr>
                      <a:r>
                        <a:rPr lang="en-US" sz="2000" b="0" i="0">
                          <a:solidFill>
                            <a:srgbClr val="000000"/>
                          </a:solidFill>
                          <a:effectLst/>
                          <a:latin typeface="Calibri"/>
                        </a:rPr>
                        <a:t>Excess Levy Capacity – Not Used  </a:t>
                      </a:r>
                      <a:endParaRPr lang="en-US" sz="2000" b="0" i="0">
                        <a:effectLst/>
                        <a:latin typeface="Calibri"/>
                      </a:endParaRPr>
                    </a:p>
                  </a:txBody>
                  <a:tcPr marL="60435" marR="60435" marT="30218" marB="30218" anchor="ctr">
                    <a:lnL w="9525" cap="flat" cmpd="sng" algn="ctr">
                      <a:solidFill>
                        <a:srgbClr val="000080"/>
                      </a:solidFill>
                      <a:prstDash val="solid"/>
                      <a:round/>
                      <a:headEnd type="none" w="med" len="med"/>
                      <a:tailEnd type="none" w="med" len="med"/>
                    </a:lnL>
                    <a:lnR w="9525" cap="flat" cmpd="sng" algn="ctr">
                      <a:solidFill>
                        <a:srgbClr val="000080"/>
                      </a:solidFill>
                      <a:prstDash val="solid"/>
                      <a:round/>
                      <a:headEnd type="none" w="med" len="med"/>
                      <a:tailEnd type="none" w="med" len="med"/>
                    </a:lnR>
                    <a:lnT w="9525" cap="flat" cmpd="sng" algn="ctr">
                      <a:solidFill>
                        <a:srgbClr val="000080"/>
                      </a:solidFill>
                      <a:prstDash val="solid"/>
                      <a:round/>
                      <a:headEnd type="none" w="med" len="med"/>
                      <a:tailEnd type="none" w="med" len="med"/>
                    </a:lnT>
                    <a:lnB w="9525" cap="flat" cmpd="sng" algn="ctr">
                      <a:solidFill>
                        <a:srgbClr val="000080"/>
                      </a:solidFill>
                      <a:prstDash val="solid"/>
                      <a:round/>
                      <a:headEnd type="none" w="med" len="med"/>
                      <a:tailEnd type="none" w="med" len="med"/>
                    </a:lnB>
                    <a:noFill/>
                  </a:tcPr>
                </a:tc>
                <a:tc>
                  <a:txBody>
                    <a:bodyPr/>
                    <a:lstStyle/>
                    <a:p>
                      <a:pPr lvl="0" algn="r" rtl="0" fontAlgn="base">
                        <a:lnSpc>
                          <a:spcPct val="100000"/>
                        </a:lnSpc>
                      </a:pPr>
                      <a:r>
                        <a:rPr lang="en-US" sz="2000" b="0" i="0">
                          <a:solidFill>
                            <a:srgbClr val="000000"/>
                          </a:solidFill>
                          <a:effectLst/>
                          <a:latin typeface="Calibri"/>
                        </a:rPr>
                        <a:t> (4,405,000)  </a:t>
                      </a:r>
                      <a:endParaRPr lang="en-US" sz="2000" b="0" i="0">
                        <a:effectLst/>
                        <a:latin typeface="Calibri"/>
                      </a:endParaRPr>
                    </a:p>
                  </a:txBody>
                  <a:tcPr marL="60435" marR="60435" marT="30218" marB="30218" anchor="ctr">
                    <a:lnL w="9525" cap="flat" cmpd="sng" algn="ctr">
                      <a:solidFill>
                        <a:srgbClr val="000080"/>
                      </a:solidFill>
                      <a:prstDash val="solid"/>
                      <a:round/>
                      <a:headEnd type="none" w="med" len="med"/>
                      <a:tailEnd type="none" w="med" len="med"/>
                    </a:lnL>
                    <a:lnR w="9525" cap="flat" cmpd="sng" algn="ctr">
                      <a:solidFill>
                        <a:srgbClr val="000080"/>
                      </a:solidFill>
                      <a:prstDash val="solid"/>
                      <a:round/>
                      <a:headEnd type="none" w="med" len="med"/>
                      <a:tailEnd type="none" w="med" len="med"/>
                    </a:lnR>
                    <a:lnT w="9525" cap="flat" cmpd="sng" algn="ctr">
                      <a:solidFill>
                        <a:srgbClr val="000080"/>
                      </a:solidFill>
                      <a:prstDash val="solid"/>
                      <a:round/>
                      <a:headEnd type="none" w="med" len="med"/>
                      <a:tailEnd type="none" w="med" len="med"/>
                    </a:lnT>
                    <a:lnB w="9525" cap="flat" cmpd="sng" algn="ctr">
                      <a:solidFill>
                        <a:srgbClr val="000080"/>
                      </a:solidFill>
                      <a:prstDash val="solid"/>
                      <a:round/>
                      <a:headEnd type="none" w="med" len="med"/>
                      <a:tailEnd type="none" w="med" len="med"/>
                    </a:lnB>
                    <a:noFill/>
                  </a:tcPr>
                </a:tc>
                <a:extLst>
                  <a:ext uri="{0D108BD9-81ED-4DB2-BD59-A6C34878D82A}">
                    <a16:rowId xmlns:a16="http://schemas.microsoft.com/office/drawing/2014/main" val="175656956"/>
                  </a:ext>
                </a:extLst>
              </a:tr>
              <a:tr h="432638">
                <a:tc>
                  <a:txBody>
                    <a:bodyPr/>
                    <a:lstStyle/>
                    <a:p>
                      <a:pPr lvl="0" algn="l" rtl="0" fontAlgn="base">
                        <a:lnSpc>
                          <a:spcPct val="100000"/>
                        </a:lnSpc>
                      </a:pPr>
                      <a:r>
                        <a:rPr lang="en-US" sz="2000" b="0" i="1">
                          <a:solidFill>
                            <a:srgbClr val="000000"/>
                          </a:solidFill>
                          <a:effectLst/>
                          <a:latin typeface="Calibri"/>
                        </a:rPr>
                        <a:t>          Total Estimated Tax Levy</a:t>
                      </a:r>
                      <a:r>
                        <a:rPr lang="en-US" sz="2000" b="0" i="0">
                          <a:solidFill>
                            <a:srgbClr val="000000"/>
                          </a:solidFill>
                          <a:effectLst/>
                          <a:latin typeface="Calibri"/>
                        </a:rPr>
                        <a:t>  </a:t>
                      </a:r>
                      <a:endParaRPr lang="en-US" sz="2000" b="0" i="0">
                        <a:effectLst/>
                        <a:latin typeface="Calibri"/>
                      </a:endParaRPr>
                    </a:p>
                  </a:txBody>
                  <a:tcPr marL="60435" marR="60435" marT="30218" marB="30218" anchor="ctr">
                    <a:lnL w="9525" cap="flat" cmpd="sng" algn="ctr">
                      <a:solidFill>
                        <a:srgbClr val="000080"/>
                      </a:solidFill>
                      <a:prstDash val="solid"/>
                      <a:round/>
                      <a:headEnd type="none" w="med" len="med"/>
                      <a:tailEnd type="none" w="med" len="med"/>
                    </a:lnL>
                    <a:lnR w="9525" cap="flat" cmpd="sng" algn="ctr">
                      <a:solidFill>
                        <a:srgbClr val="000080"/>
                      </a:solidFill>
                      <a:prstDash val="solid"/>
                      <a:round/>
                      <a:headEnd type="none" w="med" len="med"/>
                      <a:tailEnd type="none" w="med" len="med"/>
                    </a:lnR>
                    <a:lnT w="9525" cap="flat" cmpd="sng" algn="ctr">
                      <a:solidFill>
                        <a:srgbClr val="000080"/>
                      </a:solidFill>
                      <a:prstDash val="solid"/>
                      <a:round/>
                      <a:headEnd type="none" w="med" len="med"/>
                      <a:tailEnd type="none" w="med" len="med"/>
                    </a:lnT>
                    <a:lnB w="9525" cap="flat" cmpd="sng" algn="ctr">
                      <a:solidFill>
                        <a:srgbClr val="000080"/>
                      </a:solidFill>
                      <a:prstDash val="solid"/>
                      <a:round/>
                      <a:headEnd type="none" w="med" len="med"/>
                      <a:tailEnd type="none" w="med" len="med"/>
                    </a:lnB>
                    <a:noFill/>
                  </a:tcPr>
                </a:tc>
                <a:tc>
                  <a:txBody>
                    <a:bodyPr/>
                    <a:lstStyle/>
                    <a:p>
                      <a:pPr lvl="0" algn="r" rtl="0" fontAlgn="base">
                        <a:lnSpc>
                          <a:spcPct val="100000"/>
                        </a:lnSpc>
                      </a:pPr>
                      <a:r>
                        <a:rPr lang="en-US" sz="2000" b="0" i="1">
                          <a:solidFill>
                            <a:srgbClr val="000000"/>
                          </a:solidFill>
                          <a:effectLst/>
                          <a:latin typeface="Calibri"/>
                        </a:rPr>
                        <a:t>$41,708,169</a:t>
                      </a:r>
                      <a:r>
                        <a:rPr lang="en-US" sz="2000" b="0" i="0">
                          <a:solidFill>
                            <a:srgbClr val="000000"/>
                          </a:solidFill>
                          <a:effectLst/>
                          <a:latin typeface="Calibri"/>
                        </a:rPr>
                        <a:t>  </a:t>
                      </a:r>
                      <a:endParaRPr lang="en-US" sz="2000" b="0" i="0">
                        <a:effectLst/>
                        <a:latin typeface="Calibri"/>
                      </a:endParaRPr>
                    </a:p>
                  </a:txBody>
                  <a:tcPr marL="60435" marR="60435" marT="30218" marB="30218" anchor="ctr">
                    <a:lnL w="9525" cap="flat" cmpd="sng" algn="ctr">
                      <a:solidFill>
                        <a:srgbClr val="000080"/>
                      </a:solidFill>
                      <a:prstDash val="solid"/>
                      <a:round/>
                      <a:headEnd type="none" w="med" len="med"/>
                      <a:tailEnd type="none" w="med" len="med"/>
                    </a:lnL>
                    <a:lnR w="9525" cap="flat" cmpd="sng" algn="ctr">
                      <a:solidFill>
                        <a:srgbClr val="000080"/>
                      </a:solidFill>
                      <a:prstDash val="solid"/>
                      <a:round/>
                      <a:headEnd type="none" w="med" len="med"/>
                      <a:tailEnd type="none" w="med" len="med"/>
                    </a:lnR>
                    <a:lnT w="9525" cap="flat" cmpd="sng" algn="ctr">
                      <a:solidFill>
                        <a:srgbClr val="000080"/>
                      </a:solidFill>
                      <a:prstDash val="solid"/>
                      <a:round/>
                      <a:headEnd type="none" w="med" len="med"/>
                      <a:tailEnd type="none" w="med" len="med"/>
                    </a:lnT>
                    <a:lnB w="9525" cap="flat" cmpd="sng" algn="ctr">
                      <a:solidFill>
                        <a:srgbClr val="000080"/>
                      </a:solidFill>
                      <a:prstDash val="solid"/>
                      <a:round/>
                      <a:headEnd type="none" w="med" len="med"/>
                      <a:tailEnd type="none" w="med" len="med"/>
                    </a:lnB>
                    <a:noFill/>
                  </a:tcPr>
                </a:tc>
                <a:extLst>
                  <a:ext uri="{0D108BD9-81ED-4DB2-BD59-A6C34878D82A}">
                    <a16:rowId xmlns:a16="http://schemas.microsoft.com/office/drawing/2014/main" val="1822596337"/>
                  </a:ext>
                </a:extLst>
              </a:tr>
            </a:tbl>
          </a:graphicData>
        </a:graphic>
      </p:graphicFrame>
    </p:spTree>
    <p:extLst>
      <p:ext uri="{BB962C8B-B14F-4D97-AF65-F5344CB8AC3E}">
        <p14:creationId xmlns:p14="http://schemas.microsoft.com/office/powerpoint/2010/main" val="1591998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63DE72-4DD6-DB10-9EA1-4430FD34289A}"/>
            </a:ext>
          </a:extLst>
        </p:cNvPr>
        <p:cNvGrpSpPr/>
        <p:nvPr/>
      </p:nvGrpSpPr>
      <p:grpSpPr>
        <a:xfrm>
          <a:off x="0" y="0"/>
          <a:ext cx="0" cy="0"/>
          <a:chOff x="0" y="0"/>
          <a:chExt cx="0" cy="0"/>
        </a:xfrm>
      </p:grpSpPr>
      <p:sp>
        <p:nvSpPr>
          <p:cNvPr id="18437" name="Slide Number Placeholder 4">
            <a:extLst>
              <a:ext uri="{FF2B5EF4-FFF2-40B4-BE49-F238E27FC236}">
                <a16:creationId xmlns:a16="http://schemas.microsoft.com/office/drawing/2014/main" id="{3BCBCC41-EA73-4586-9275-F844EB9F178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spcBef>
                <a:spcPct val="0"/>
              </a:spcBef>
              <a:buClrTx/>
              <a:buSzTx/>
              <a:buFontTx/>
              <a:buNone/>
            </a:pPr>
            <a:fld id="{873BC744-63D6-4C4E-B8E6-F4DE4A312CD7}" type="slidenum">
              <a:rPr lang="en-US" altLang="en-US" sz="1400">
                <a:solidFill>
                  <a:srgbClr val="FFFFFF"/>
                </a:solidFill>
              </a:rPr>
              <a:pPr>
                <a:spcBef>
                  <a:spcPct val="0"/>
                </a:spcBef>
                <a:buClrTx/>
                <a:buSzTx/>
                <a:buFontTx/>
                <a:buNone/>
              </a:pPr>
              <a:t>13</a:t>
            </a:fld>
            <a:endParaRPr lang="en-US" altLang="en-US" sz="1400">
              <a:solidFill>
                <a:srgbClr val="FFFFFF"/>
              </a:solidFill>
            </a:endParaRPr>
          </a:p>
        </p:txBody>
      </p:sp>
      <p:pic>
        <p:nvPicPr>
          <p:cNvPr id="3" name="Picture 2">
            <a:extLst>
              <a:ext uri="{FF2B5EF4-FFF2-40B4-BE49-F238E27FC236}">
                <a16:creationId xmlns:a16="http://schemas.microsoft.com/office/drawing/2014/main" id="{7EA3FC40-239C-D8E1-B4E2-5D2959C78D69}"/>
              </a:ext>
            </a:extLst>
          </p:cNvPr>
          <p:cNvPicPr>
            <a:picLocks noChangeAspect="1"/>
          </p:cNvPicPr>
          <p:nvPr/>
        </p:nvPicPr>
        <p:blipFill>
          <a:blip r:embed="rId3"/>
          <a:stretch>
            <a:fillRect/>
          </a:stretch>
        </p:blipFill>
        <p:spPr>
          <a:xfrm>
            <a:off x="3451758" y="1418144"/>
            <a:ext cx="8434886" cy="4756710"/>
          </a:xfrm>
          <a:prstGeom prst="rect">
            <a:avLst/>
          </a:prstGeom>
        </p:spPr>
      </p:pic>
      <p:sp>
        <p:nvSpPr>
          <p:cNvPr id="4" name="TextBox 3">
            <a:extLst>
              <a:ext uri="{FF2B5EF4-FFF2-40B4-BE49-F238E27FC236}">
                <a16:creationId xmlns:a16="http://schemas.microsoft.com/office/drawing/2014/main" id="{99D7441D-A5E4-434F-46A3-FBCE1904E0A9}"/>
              </a:ext>
            </a:extLst>
          </p:cNvPr>
          <p:cNvSpPr txBox="1"/>
          <p:nvPr/>
        </p:nvSpPr>
        <p:spPr>
          <a:xfrm>
            <a:off x="645583" y="1934104"/>
            <a:ext cx="3822700"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         </a:t>
            </a:r>
            <a:endParaRPr lang="en-US"/>
          </a:p>
          <a:p>
            <a:r>
              <a:rPr lang="en-US" sz="4400">
                <a:cs typeface="Calibri"/>
              </a:rPr>
              <a:t>   </a:t>
            </a:r>
            <a:r>
              <a:rPr lang="en-US" sz="5400">
                <a:cs typeface="Calibri"/>
              </a:rPr>
              <a:t>II. FY2025        REVENUES</a:t>
            </a:r>
          </a:p>
        </p:txBody>
      </p:sp>
    </p:spTree>
    <p:extLst>
      <p:ext uri="{BB962C8B-B14F-4D97-AF65-F5344CB8AC3E}">
        <p14:creationId xmlns:p14="http://schemas.microsoft.com/office/powerpoint/2010/main" val="28868384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BD0E1068-3FFD-48EF-AD90-D93157719F2C}"/>
              </a:ext>
            </a:extLst>
          </p:cNvPr>
          <p:cNvSpPr>
            <a:spLocks noGrp="1"/>
          </p:cNvSpPr>
          <p:nvPr>
            <p:ph type="title"/>
          </p:nvPr>
        </p:nvSpPr>
        <p:spPr>
          <a:xfrm>
            <a:off x="2362200" y="1169233"/>
            <a:ext cx="7848600" cy="914399"/>
          </a:xfrm>
        </p:spPr>
        <p:txBody>
          <a:bodyPr/>
          <a:lstStyle/>
          <a:p>
            <a:pPr eaLnBrk="1" fontAlgn="auto" hangingPunct="1">
              <a:spcAft>
                <a:spcPts val="0"/>
              </a:spcAft>
              <a:defRPr/>
            </a:pPr>
            <a:r>
              <a:rPr lang="en-US" altLang="en-US" sz="3800">
                <a:solidFill>
                  <a:srgbClr val="000099"/>
                </a:solidFill>
              </a:rPr>
              <a:t>Local Receipts</a:t>
            </a:r>
          </a:p>
        </p:txBody>
      </p:sp>
      <p:sp>
        <p:nvSpPr>
          <p:cNvPr id="28676" name="Slide Number Placeholder 4">
            <a:extLst>
              <a:ext uri="{FF2B5EF4-FFF2-40B4-BE49-F238E27FC236}">
                <a16:creationId xmlns:a16="http://schemas.microsoft.com/office/drawing/2014/main" id="{2B4F9ED6-CD20-4B81-91B6-65C8AF85801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lnSpc>
                <a:spcPct val="90000"/>
              </a:lnSpc>
              <a:spcBef>
                <a:spcPct val="0"/>
              </a:spcBef>
              <a:buClrTx/>
              <a:buSzTx/>
              <a:buFontTx/>
              <a:buNone/>
            </a:pPr>
            <a:fld id="{0569A50D-7BCC-4B27-8FDB-0F182F9401B9}" type="slidenum">
              <a:rPr lang="en-US" altLang="en-US" sz="1700">
                <a:solidFill>
                  <a:srgbClr val="FFFFFF"/>
                </a:solidFill>
              </a:rPr>
              <a:pPr>
                <a:lnSpc>
                  <a:spcPct val="90000"/>
                </a:lnSpc>
                <a:spcBef>
                  <a:spcPct val="0"/>
                </a:spcBef>
                <a:buClrTx/>
                <a:buSzTx/>
                <a:buFontTx/>
                <a:buNone/>
              </a:pPr>
              <a:t>14</a:t>
            </a:fld>
            <a:endParaRPr lang="en-US" altLang="en-US" sz="1700">
              <a:solidFill>
                <a:srgbClr val="FFFFFF"/>
              </a:solidFill>
            </a:endParaRPr>
          </a:p>
        </p:txBody>
      </p:sp>
      <p:graphicFrame>
        <p:nvGraphicFramePr>
          <p:cNvPr id="10" name="Content Placeholder 9">
            <a:extLst>
              <a:ext uri="{FF2B5EF4-FFF2-40B4-BE49-F238E27FC236}">
                <a16:creationId xmlns:a16="http://schemas.microsoft.com/office/drawing/2014/main" id="{A3751012-9678-8B51-EAEE-ADEC681A81E0}"/>
              </a:ext>
            </a:extLst>
          </p:cNvPr>
          <p:cNvGraphicFramePr>
            <a:graphicFrameLocks noGrp="1"/>
          </p:cNvGraphicFramePr>
          <p:nvPr>
            <p:ph idx="1"/>
            <p:extLst>
              <p:ext uri="{D42A27DB-BD31-4B8C-83A1-F6EECF244321}">
                <p14:modId xmlns:p14="http://schemas.microsoft.com/office/powerpoint/2010/main" val="568431495"/>
              </p:ext>
            </p:extLst>
          </p:nvPr>
        </p:nvGraphicFramePr>
        <p:xfrm>
          <a:off x="357809" y="1825624"/>
          <a:ext cx="11436626" cy="44294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99652268"/>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44DAC-B69F-43B5-A29B-2E5D369A8F95}"/>
              </a:ext>
            </a:extLst>
          </p:cNvPr>
          <p:cNvSpPr>
            <a:spLocks noGrp="1"/>
          </p:cNvSpPr>
          <p:nvPr>
            <p:ph type="title"/>
          </p:nvPr>
        </p:nvSpPr>
        <p:spPr>
          <a:xfrm>
            <a:off x="609600" y="1376855"/>
            <a:ext cx="10972800" cy="1355835"/>
          </a:xfrm>
        </p:spPr>
        <p:txBody>
          <a:bodyPr>
            <a:normAutofit/>
          </a:bodyPr>
          <a:lstStyle/>
          <a:p>
            <a:pPr algn="ctr">
              <a:defRPr/>
            </a:pPr>
            <a:r>
              <a:rPr lang="en-US">
                <a:solidFill>
                  <a:srgbClr val="000099"/>
                </a:solidFill>
              </a:rPr>
              <a:t>Other Available Funds (Offsets)</a:t>
            </a:r>
            <a:br>
              <a:rPr lang="en-US">
                <a:solidFill>
                  <a:srgbClr val="000099"/>
                </a:solidFill>
              </a:rPr>
            </a:br>
            <a:r>
              <a:rPr lang="en-US">
                <a:solidFill>
                  <a:srgbClr val="000099"/>
                </a:solidFill>
              </a:rPr>
              <a:t>Receipts Reserved For Appropriation</a:t>
            </a:r>
          </a:p>
        </p:txBody>
      </p:sp>
      <p:sp>
        <p:nvSpPr>
          <p:cNvPr id="17411" name="Content Placeholder 2">
            <a:extLst>
              <a:ext uri="{FF2B5EF4-FFF2-40B4-BE49-F238E27FC236}">
                <a16:creationId xmlns:a16="http://schemas.microsoft.com/office/drawing/2014/main" id="{436AEC83-7AB8-463C-AEE9-48EA41FEF8A0}"/>
              </a:ext>
            </a:extLst>
          </p:cNvPr>
          <p:cNvSpPr>
            <a:spLocks noGrp="1"/>
          </p:cNvSpPr>
          <p:nvPr>
            <p:ph idx="1"/>
          </p:nvPr>
        </p:nvSpPr>
        <p:spPr>
          <a:xfrm>
            <a:off x="609600" y="2732690"/>
            <a:ext cx="10972800" cy="3841148"/>
          </a:xfrm>
        </p:spPr>
        <p:txBody>
          <a:bodyPr vert="horz" lIns="91440" tIns="45720" rIns="91440" bIns="45720" rtlCol="0" anchor="t">
            <a:normAutofit/>
          </a:bodyPr>
          <a:lstStyle/>
          <a:p>
            <a:pPr>
              <a:buFont typeface="Arial" charset="0"/>
              <a:buChar char="•"/>
              <a:defRPr/>
            </a:pPr>
            <a:r>
              <a:rPr lang="en-US" altLang="en-US" sz="3200" dirty="0">
                <a:latin typeface="Calibri"/>
                <a:cs typeface="Calibri"/>
              </a:rPr>
              <a:t>Waterways Improvement Fund - $250,000 </a:t>
            </a:r>
            <a:endParaRPr lang="en-US" altLang="en-US" sz="3200" dirty="0">
              <a:latin typeface="Calibri" panose="020F0502020204030204" pitchFamily="34" charset="0"/>
              <a:cs typeface="Calibri" panose="020F0502020204030204" pitchFamily="34" charset="0"/>
            </a:endParaRPr>
          </a:p>
          <a:p>
            <a:pPr lvl="1">
              <a:buFont typeface="Arial" charset="0"/>
              <a:buChar char="•"/>
              <a:defRPr/>
            </a:pPr>
            <a:r>
              <a:rPr lang="en-US" altLang="en-US" dirty="0">
                <a:latin typeface="Calibri"/>
                <a:cs typeface="Calibri"/>
              </a:rPr>
              <a:t>Harbormaster Capital &amp; Operating budget(s)</a:t>
            </a:r>
          </a:p>
          <a:p>
            <a:pPr>
              <a:buFont typeface="Arial" charset="0"/>
              <a:buChar char="•"/>
              <a:defRPr/>
            </a:pPr>
            <a:r>
              <a:rPr lang="en-US" sz="3200" dirty="0">
                <a:latin typeface="Calibri"/>
                <a:cs typeface="Calibri"/>
              </a:rPr>
              <a:t>Railroad Museum Fund (operating costs) - $5,000</a:t>
            </a:r>
          </a:p>
          <a:p>
            <a:pPr>
              <a:buFont typeface="Arial" charset="0"/>
              <a:buChar char="•"/>
              <a:defRPr/>
            </a:pPr>
            <a:r>
              <a:rPr lang="en-US" altLang="en-US" sz="3200" dirty="0">
                <a:latin typeface="Calibri"/>
                <a:cs typeface="Calibri"/>
              </a:rPr>
              <a:t>PEG Access Funds - $150,000 </a:t>
            </a:r>
            <a:endParaRPr lang="en-US" altLang="en-US" sz="3200" dirty="0">
              <a:latin typeface="Calibri" panose="020F0502020204030204" pitchFamily="34" charset="0"/>
              <a:cs typeface="Calibri" panose="020F0502020204030204" pitchFamily="34" charset="0"/>
            </a:endParaRPr>
          </a:p>
          <a:p>
            <a:pPr lvl="1">
              <a:buFont typeface="Arial" charset="0"/>
              <a:buChar char="•"/>
              <a:defRPr/>
            </a:pPr>
            <a:r>
              <a:rPr lang="en-US" altLang="en-US" dirty="0">
                <a:latin typeface="Calibri"/>
                <a:cs typeface="Calibri"/>
              </a:rPr>
              <a:t>Chatham TV Capital &amp; Operating budget(s)</a:t>
            </a:r>
          </a:p>
          <a:p>
            <a:pPr>
              <a:buFont typeface="Arial" charset="0"/>
              <a:buChar char="•"/>
              <a:defRPr/>
            </a:pPr>
            <a:r>
              <a:rPr lang="en-US" altLang="en-US" sz="3200" dirty="0">
                <a:latin typeface="Calibri"/>
                <a:cs typeface="Calibri"/>
              </a:rPr>
              <a:t>Sale of Lots &amp; Graves Trust - $35,000</a:t>
            </a:r>
          </a:p>
          <a:p>
            <a:pPr>
              <a:buFont typeface="Arial" charset="0"/>
              <a:buChar char="•"/>
              <a:defRPr/>
            </a:pPr>
            <a:r>
              <a:rPr lang="en-US" altLang="en-US" sz="3200" dirty="0">
                <a:latin typeface="Calibri"/>
                <a:cs typeface="Calibri"/>
              </a:rPr>
              <a:t>Wetlands Protection Fund - $55,000</a:t>
            </a:r>
            <a:endParaRPr lang="en-US" altLang="en-US" sz="3200" dirty="0">
              <a:latin typeface="Calibri" panose="020F0502020204030204" pitchFamily="34" charset="0"/>
              <a:cs typeface="Calibri" panose="020F0502020204030204" pitchFamily="34" charset="0"/>
            </a:endParaRPr>
          </a:p>
          <a:p>
            <a:pPr marL="457200" lvl="1" indent="0">
              <a:buNone/>
              <a:defRPr/>
            </a:pPr>
            <a:endParaRPr lang="en-US" altLang="en-US" dirty="0">
              <a:latin typeface="Calibri" panose="020F0502020204030204" pitchFamily="34" charset="0"/>
              <a:cs typeface="Calibri" panose="020F0502020204030204" pitchFamily="34" charset="0"/>
            </a:endParaRPr>
          </a:p>
          <a:p>
            <a:pPr lvl="1">
              <a:buFont typeface="Arial" charset="0"/>
              <a:buChar char="•"/>
              <a:defRPr/>
            </a:pPr>
            <a:endParaRPr lang="en-US" dirty="0">
              <a:latin typeface="Calibri" panose="020F0502020204030204" pitchFamily="34" charset="0"/>
              <a:cs typeface="Calibri" panose="020F0502020204030204" pitchFamily="34" charset="0"/>
            </a:endParaRPr>
          </a:p>
          <a:p>
            <a:pPr marL="457200" lvl="1" indent="0">
              <a:buNone/>
              <a:defRPr/>
            </a:pPr>
            <a:endParaRPr lang="en-US" altLang="en-US" dirty="0">
              <a:latin typeface="Calibri" panose="020F0502020204030204" pitchFamily="34" charset="0"/>
              <a:cs typeface="Calibri" panose="020F0502020204030204" pitchFamily="34" charset="0"/>
            </a:endParaRPr>
          </a:p>
          <a:p>
            <a:pPr marL="457200" lvl="1" indent="0">
              <a:buNone/>
              <a:defRPr/>
            </a:pPr>
            <a:endParaRPr lang="en-US" altLang="en-US" dirty="0">
              <a:latin typeface="Calibri" panose="020F0502020204030204" pitchFamily="34" charset="0"/>
              <a:cs typeface="Calibri" panose="020F0502020204030204" pitchFamily="34" charset="0"/>
            </a:endParaRPr>
          </a:p>
          <a:p>
            <a:pPr marL="0" indent="0">
              <a:buNone/>
              <a:defRPr/>
            </a:pPr>
            <a:endParaRPr lang="en-US" altLang="en-US" dirty="0">
              <a:latin typeface="Calibri" panose="020F0502020204030204" pitchFamily="34" charset="0"/>
              <a:cs typeface="Calibri" panose="020F0502020204030204" pitchFamily="34" charset="0"/>
            </a:endParaRPr>
          </a:p>
          <a:p>
            <a:pPr>
              <a:buFont typeface="Arial" charset="0"/>
              <a:buChar char="•"/>
              <a:defRPr/>
            </a:pPr>
            <a:endParaRPr lang="en-US" altLang="en-US" dirty="0">
              <a:latin typeface="Calibri" panose="020F0502020204030204" pitchFamily="34" charset="0"/>
              <a:cs typeface="Calibri" panose="020F0502020204030204" pitchFamily="34" charset="0"/>
            </a:endParaRPr>
          </a:p>
          <a:p>
            <a:pPr>
              <a:buFont typeface="Arial" charset="0"/>
              <a:buChar char="•"/>
              <a:defRPr/>
            </a:pPr>
            <a:endParaRPr lang="en-US" altLang="en-US" dirty="0"/>
          </a:p>
          <a:p>
            <a:pPr>
              <a:buFont typeface="Arial" charset="0"/>
              <a:buChar char="•"/>
              <a:defRPr/>
            </a:pPr>
            <a:endParaRPr lang="en-US" altLang="en-US" dirty="0"/>
          </a:p>
          <a:p>
            <a:pPr>
              <a:buFont typeface="Arial" charset="0"/>
              <a:buChar char="•"/>
              <a:defRPr/>
            </a:pPr>
            <a:endParaRPr lang="en-US" altLang="en-US" dirty="0"/>
          </a:p>
          <a:p>
            <a:pPr>
              <a:buFont typeface="Arial" charset="0"/>
              <a:buChar char="•"/>
              <a:defRPr/>
            </a:pPr>
            <a:endParaRPr lang="en-US" altLang="en-US" dirty="0"/>
          </a:p>
          <a:p>
            <a:pPr>
              <a:buFont typeface="Arial" charset="0"/>
              <a:buChar char="•"/>
              <a:defRPr/>
            </a:pPr>
            <a:endParaRPr lang="en-US" altLang="en-US" dirty="0"/>
          </a:p>
          <a:p>
            <a:pPr>
              <a:buFont typeface="Arial" charset="0"/>
              <a:buChar char="•"/>
              <a:defRPr/>
            </a:pPr>
            <a:endParaRPr lang="en-US" altLang="en-US" dirty="0"/>
          </a:p>
          <a:p>
            <a:pPr>
              <a:buFont typeface="Arial" charset="0"/>
              <a:buChar char="•"/>
              <a:defRPr/>
            </a:pPr>
            <a:endParaRPr lang="en-US" altLang="en-US" dirty="0"/>
          </a:p>
          <a:p>
            <a:pPr>
              <a:buFont typeface="Arial" charset="0"/>
              <a:buChar char="•"/>
              <a:defRPr/>
            </a:pPr>
            <a:endParaRPr lang="en-US" altLang="en-US" dirty="0"/>
          </a:p>
          <a:p>
            <a:pPr>
              <a:buFont typeface="Arial" charset="0"/>
              <a:buChar char="•"/>
              <a:defRPr/>
            </a:pPr>
            <a:endParaRPr lang="en-US" altLang="en-US" dirty="0"/>
          </a:p>
          <a:p>
            <a:pPr>
              <a:buFont typeface="Arial" charset="0"/>
              <a:buChar char="•"/>
              <a:defRPr/>
            </a:pPr>
            <a:endParaRPr lang="en-US" altLang="en-US" dirty="0"/>
          </a:p>
          <a:p>
            <a:pPr>
              <a:buFont typeface="Arial" charset="0"/>
              <a:buChar char="•"/>
              <a:defRPr/>
            </a:pPr>
            <a:endParaRPr lang="en-US" altLang="en-US" dirty="0"/>
          </a:p>
          <a:p>
            <a:pPr>
              <a:buFont typeface="Arial" charset="0"/>
              <a:buChar char="•"/>
              <a:defRPr/>
            </a:pPr>
            <a:endParaRPr lang="en-US" altLang="en-US" dirty="0"/>
          </a:p>
          <a:p>
            <a:pPr>
              <a:buFont typeface="Arial" charset="0"/>
              <a:buChar char="•"/>
              <a:defRPr/>
            </a:pPr>
            <a:endParaRPr lang="en-US" altLang="en-US" dirty="0"/>
          </a:p>
          <a:p>
            <a:pPr>
              <a:buFont typeface="Arial" charset="0"/>
              <a:buChar char="•"/>
              <a:defRPr/>
            </a:pPr>
            <a:endParaRPr lang="en-US" altLang="en-US" dirty="0"/>
          </a:p>
          <a:p>
            <a:pPr>
              <a:buFont typeface="Arial" charset="0"/>
              <a:buChar char="•"/>
              <a:defRPr/>
            </a:pPr>
            <a:endParaRPr lang="en-US" altLang="en-US" dirty="0"/>
          </a:p>
          <a:p>
            <a:pPr>
              <a:buFont typeface="Arial" charset="0"/>
              <a:buChar char="•"/>
              <a:defRPr/>
            </a:pPr>
            <a:endParaRPr lang="en-US" altLang="en-US" dirty="0"/>
          </a:p>
          <a:p>
            <a:pPr>
              <a:buFont typeface="Arial" charset="0"/>
              <a:buChar char="•"/>
              <a:defRPr/>
            </a:pPr>
            <a:endParaRPr lang="en-US" altLang="en-US" dirty="0">
              <a:cs typeface="Calibri" panose="020F0502020204030204"/>
            </a:endParaRPr>
          </a:p>
        </p:txBody>
      </p:sp>
      <p:sp>
        <p:nvSpPr>
          <p:cNvPr id="30725" name="Slide Number Placeholder 4">
            <a:extLst>
              <a:ext uri="{FF2B5EF4-FFF2-40B4-BE49-F238E27FC236}">
                <a16:creationId xmlns:a16="http://schemas.microsoft.com/office/drawing/2014/main" id="{E050C684-BD5F-4C64-9A8A-06431A2B2F3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spcBef>
                <a:spcPct val="0"/>
              </a:spcBef>
              <a:buClrTx/>
              <a:buSzTx/>
              <a:buFontTx/>
              <a:buNone/>
            </a:pPr>
            <a:fld id="{7D28B907-8127-4B06-A176-2EE11FA7011E}" type="slidenum">
              <a:rPr lang="en-US" altLang="en-US" sz="1400">
                <a:solidFill>
                  <a:srgbClr val="FFFFFF"/>
                </a:solidFill>
              </a:rPr>
              <a:pPr>
                <a:spcBef>
                  <a:spcPct val="0"/>
                </a:spcBef>
                <a:buClrTx/>
                <a:buSzTx/>
                <a:buFontTx/>
                <a:buNone/>
              </a:pPr>
              <a:t>15</a:t>
            </a:fld>
            <a:endParaRPr lang="en-US" altLang="en-US" sz="1400">
              <a:solidFill>
                <a:srgbClr val="FFFFFF"/>
              </a:solidFill>
            </a:endParaRPr>
          </a:p>
        </p:txBody>
      </p:sp>
    </p:spTree>
    <p:extLst>
      <p:ext uri="{BB962C8B-B14F-4D97-AF65-F5344CB8AC3E}">
        <p14:creationId xmlns:p14="http://schemas.microsoft.com/office/powerpoint/2010/main" val="39180230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CA7E4-9CB2-4749-A6C8-A2A27367B839}"/>
              </a:ext>
            </a:extLst>
          </p:cNvPr>
          <p:cNvSpPr>
            <a:spLocks noGrp="1"/>
          </p:cNvSpPr>
          <p:nvPr>
            <p:ph type="title"/>
          </p:nvPr>
        </p:nvSpPr>
        <p:spPr>
          <a:xfrm>
            <a:off x="609600" y="1376854"/>
            <a:ext cx="10972800" cy="924911"/>
          </a:xfrm>
        </p:spPr>
        <p:txBody>
          <a:bodyPr/>
          <a:lstStyle/>
          <a:p>
            <a:pPr algn="ctr">
              <a:defRPr/>
            </a:pPr>
            <a:r>
              <a:rPr lang="en-US" dirty="0">
                <a:solidFill>
                  <a:srgbClr val="000099"/>
                </a:solidFill>
              </a:rPr>
              <a:t>Other Available Funds (Offsets)	</a:t>
            </a:r>
          </a:p>
        </p:txBody>
      </p:sp>
      <p:sp>
        <p:nvSpPr>
          <p:cNvPr id="3" name="Content Placeholder 2">
            <a:extLst>
              <a:ext uri="{FF2B5EF4-FFF2-40B4-BE49-F238E27FC236}">
                <a16:creationId xmlns:a16="http://schemas.microsoft.com/office/drawing/2014/main" id="{EAB0B07C-FD22-4F39-9918-A51AEA0585CC}"/>
              </a:ext>
            </a:extLst>
          </p:cNvPr>
          <p:cNvSpPr>
            <a:spLocks noGrp="1"/>
          </p:cNvSpPr>
          <p:nvPr>
            <p:ph idx="1"/>
          </p:nvPr>
        </p:nvSpPr>
        <p:spPr>
          <a:xfrm>
            <a:off x="1219200" y="2301765"/>
            <a:ext cx="9525000" cy="3804745"/>
          </a:xfrm>
        </p:spPr>
        <p:txBody>
          <a:bodyPr vert="horz" lIns="91440" tIns="45720" rIns="91440" bIns="45720" rtlCol="0" anchor="t">
            <a:normAutofit fontScale="92500" lnSpcReduction="10000"/>
          </a:bodyPr>
          <a:lstStyle/>
          <a:p>
            <a:pPr>
              <a:buFont typeface="Arial" charset="0"/>
              <a:buChar char="•"/>
              <a:defRPr/>
            </a:pPr>
            <a:r>
              <a:rPr lang="en-US" sz="3200">
                <a:latin typeface="Calibri"/>
                <a:cs typeface="Calibri"/>
              </a:rPr>
              <a:t>Revolving Funds</a:t>
            </a:r>
          </a:p>
          <a:p>
            <a:pPr lvl="1">
              <a:buFont typeface="Arial" charset="0"/>
              <a:buChar char="•"/>
              <a:defRPr/>
            </a:pPr>
            <a:r>
              <a:rPr lang="en-US">
                <a:latin typeface="Calibri"/>
                <a:cs typeface="Calibri"/>
              </a:rPr>
              <a:t>Recreation Revolving (program costs)</a:t>
            </a:r>
          </a:p>
          <a:p>
            <a:pPr lvl="1">
              <a:buFont typeface="Arial" charset="0"/>
              <a:buChar char="•"/>
              <a:defRPr/>
            </a:pPr>
            <a:r>
              <a:rPr lang="en-US">
                <a:latin typeface="Calibri"/>
                <a:cs typeface="Calibri"/>
              </a:rPr>
              <a:t>Shellfish Revolving (for propagation costs)</a:t>
            </a:r>
          </a:p>
          <a:p>
            <a:pPr>
              <a:buFont typeface="Arial" charset="0"/>
              <a:buChar char="•"/>
              <a:defRPr/>
            </a:pPr>
            <a:r>
              <a:rPr lang="en-US" sz="3200">
                <a:latin typeface="Calibri"/>
                <a:cs typeface="Calibri"/>
              </a:rPr>
              <a:t>Chapter 90 (Highway) State Aid Fund</a:t>
            </a:r>
          </a:p>
          <a:p>
            <a:pPr lvl="1">
              <a:buFont typeface="Arial" charset="0"/>
              <a:buChar char="•"/>
              <a:defRPr/>
            </a:pPr>
            <a:r>
              <a:rPr lang="en-US">
                <a:latin typeface="Calibri"/>
                <a:cs typeface="Calibri"/>
              </a:rPr>
              <a:t>$347,000 estimate</a:t>
            </a:r>
          </a:p>
          <a:p>
            <a:pPr>
              <a:buFont typeface="Arial" charset="0"/>
              <a:buChar char="•"/>
              <a:defRPr/>
            </a:pPr>
            <a:r>
              <a:rPr lang="en-US" sz="3200">
                <a:latin typeface="Calibri"/>
                <a:cs typeface="Calibri"/>
              </a:rPr>
              <a:t>Cape Cod &amp; Islands Water Protection Fund - $615,160</a:t>
            </a:r>
          </a:p>
          <a:p>
            <a:pPr lvl="1">
              <a:buFont typeface="Arial" charset="0"/>
              <a:buChar char="•"/>
              <a:defRPr/>
            </a:pPr>
            <a:r>
              <a:rPr lang="en-US" sz="2800">
                <a:latin typeface="Calibri"/>
                <a:cs typeface="Calibri"/>
              </a:rPr>
              <a:t>Debt Service </a:t>
            </a:r>
          </a:p>
          <a:p>
            <a:pPr>
              <a:buFont typeface="Arial" charset="0"/>
              <a:buChar char="•"/>
              <a:defRPr/>
            </a:pPr>
            <a:r>
              <a:rPr lang="en-US" sz="3200">
                <a:latin typeface="Calibri"/>
                <a:cs typeface="Calibri"/>
              </a:rPr>
              <a:t>Waterways User Fees (WUF) $1,819,095.32  - Bond Projects Offset</a:t>
            </a:r>
          </a:p>
          <a:p>
            <a:pPr marL="0" indent="0">
              <a:buNone/>
              <a:defRPr/>
            </a:pPr>
            <a:endParaRPr lang="en-US" sz="3200">
              <a:latin typeface="Calibri"/>
              <a:cs typeface="Calibri"/>
            </a:endParaRPr>
          </a:p>
        </p:txBody>
      </p:sp>
      <p:sp>
        <p:nvSpPr>
          <p:cNvPr id="32773" name="Slide Number Placeholder 4">
            <a:extLst>
              <a:ext uri="{FF2B5EF4-FFF2-40B4-BE49-F238E27FC236}">
                <a16:creationId xmlns:a16="http://schemas.microsoft.com/office/drawing/2014/main" id="{E9283749-AFBC-4AB9-94A0-072A41DA2B3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spcBef>
                <a:spcPct val="0"/>
              </a:spcBef>
              <a:buClrTx/>
              <a:buSzTx/>
              <a:buFontTx/>
              <a:buNone/>
            </a:pPr>
            <a:fld id="{C19E2C83-8623-48CE-8F79-B76C0A96F471}" type="slidenum">
              <a:rPr lang="en-US" altLang="en-US" sz="1400">
                <a:solidFill>
                  <a:srgbClr val="FFFFFF"/>
                </a:solidFill>
              </a:rPr>
              <a:pPr>
                <a:spcBef>
                  <a:spcPct val="0"/>
                </a:spcBef>
                <a:buClrTx/>
                <a:buSzTx/>
                <a:buFontTx/>
                <a:buNone/>
              </a:pPr>
              <a:t>16</a:t>
            </a:fld>
            <a:endParaRPr lang="en-US" altLang="en-US" sz="1400">
              <a:solidFill>
                <a:srgbClr val="FFFFFF"/>
              </a:solidFill>
            </a:endParaRPr>
          </a:p>
        </p:txBody>
      </p:sp>
    </p:spTree>
    <p:extLst>
      <p:ext uri="{BB962C8B-B14F-4D97-AF65-F5344CB8AC3E}">
        <p14:creationId xmlns:p14="http://schemas.microsoft.com/office/powerpoint/2010/main" val="2078763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266" name="Title 1"/>
          <p:cNvSpPr>
            <a:spLocks noGrp="1"/>
          </p:cNvSpPr>
          <p:nvPr>
            <p:ph type="title"/>
          </p:nvPr>
        </p:nvSpPr>
        <p:spPr>
          <a:xfrm>
            <a:off x="1981200" y="1469036"/>
            <a:ext cx="8229600" cy="914400"/>
          </a:xfrm>
        </p:spPr>
        <p:txBody>
          <a:bodyPr/>
          <a:lstStyle/>
          <a:p>
            <a:pPr eaLnBrk="1" hangingPunct="1"/>
            <a:r>
              <a:rPr lang="en-US" altLang="en-US"/>
              <a:t>FY2025 Revenue</a:t>
            </a:r>
          </a:p>
        </p:txBody>
      </p:sp>
      <p:sp>
        <p:nvSpPr>
          <p:cNvPr id="22531" name="Content Placeholder 2"/>
          <p:cNvSpPr>
            <a:spLocks noGrp="1"/>
          </p:cNvSpPr>
          <p:nvPr>
            <p:ph idx="1"/>
          </p:nvPr>
        </p:nvSpPr>
        <p:spPr>
          <a:xfrm>
            <a:off x="1524000" y="2383436"/>
            <a:ext cx="8686800" cy="4093564"/>
          </a:xfrm>
        </p:spPr>
        <p:txBody>
          <a:bodyPr>
            <a:normAutofit lnSpcReduction="10000"/>
          </a:bodyPr>
          <a:lstStyle/>
          <a:p>
            <a:pPr marL="365760" indent="-256032" eaLnBrk="1" fontAlgn="auto" hangingPunct="1">
              <a:spcAft>
                <a:spcPts val="0"/>
              </a:spcAft>
              <a:buClr>
                <a:schemeClr val="accent3"/>
              </a:buClr>
              <a:buFont typeface="Georgia"/>
              <a:buChar char="•"/>
              <a:defRPr/>
            </a:pPr>
            <a:r>
              <a:rPr lang="en-US" sz="3200">
                <a:latin typeface="Calibri" pitchFamily="34" charset="0"/>
              </a:rPr>
              <a:t>Estimated Levy </a:t>
            </a:r>
            <a:r>
              <a:rPr lang="en-US" sz="3200" i="1">
                <a:latin typeface="Calibri" pitchFamily="34" charset="0"/>
              </a:rPr>
              <a:t>Limit</a:t>
            </a:r>
            <a:r>
              <a:rPr lang="en-US" sz="3200">
                <a:latin typeface="Calibri" pitchFamily="34" charset="0"/>
              </a:rPr>
              <a:t>   	$41,709,169</a:t>
            </a:r>
          </a:p>
          <a:p>
            <a:pPr marL="658368" lvl="1" indent="-246888" eaLnBrk="1" fontAlgn="auto" hangingPunct="1">
              <a:spcAft>
                <a:spcPts val="0"/>
              </a:spcAft>
              <a:buFont typeface="Georgia"/>
              <a:buChar char="▫"/>
              <a:defRPr/>
            </a:pPr>
            <a:r>
              <a:rPr lang="en-US" sz="2800">
                <a:solidFill>
                  <a:schemeClr val="accent1"/>
                </a:solidFill>
                <a:latin typeface="Calibri" pitchFamily="34" charset="0"/>
              </a:rPr>
              <a:t>Allowed 2.5% increase - $921,413</a:t>
            </a:r>
          </a:p>
          <a:p>
            <a:pPr marL="658368" lvl="1" indent="-246888" eaLnBrk="1" fontAlgn="auto" hangingPunct="1">
              <a:spcAft>
                <a:spcPts val="0"/>
              </a:spcAft>
              <a:buFont typeface="Georgia"/>
              <a:buChar char="▫"/>
              <a:defRPr/>
            </a:pPr>
            <a:r>
              <a:rPr lang="en-US" sz="2800">
                <a:solidFill>
                  <a:schemeClr val="accent1"/>
                </a:solidFill>
                <a:latin typeface="Calibri" pitchFamily="34" charset="0"/>
              </a:rPr>
              <a:t>“New Growth” - $400,000</a:t>
            </a:r>
          </a:p>
          <a:p>
            <a:pPr marL="274637" lvl="1" indent="0" eaLnBrk="1" fontAlgn="auto" hangingPunct="1">
              <a:spcAft>
                <a:spcPts val="0"/>
              </a:spcAft>
              <a:buNone/>
              <a:defRPr/>
            </a:pPr>
            <a:endParaRPr lang="en-US">
              <a:latin typeface="Calibri" pitchFamily="34" charset="0"/>
            </a:endParaRPr>
          </a:p>
          <a:p>
            <a:pPr marL="365760" indent="-256032" eaLnBrk="1" fontAlgn="auto" hangingPunct="1">
              <a:spcAft>
                <a:spcPts val="0"/>
              </a:spcAft>
              <a:buClr>
                <a:schemeClr val="accent3"/>
              </a:buClr>
              <a:buFont typeface="Georgia"/>
              <a:buChar char="•"/>
              <a:defRPr/>
            </a:pPr>
            <a:r>
              <a:rPr lang="en-US" sz="3200">
                <a:latin typeface="Calibri" pitchFamily="34" charset="0"/>
              </a:rPr>
              <a:t>Estimated Local Receipts	$10,716,760</a:t>
            </a:r>
            <a:r>
              <a:rPr lang="en-US" sz="3200">
                <a:solidFill>
                  <a:srgbClr val="FF0000"/>
                </a:solidFill>
                <a:latin typeface="Calibri" pitchFamily="34" charset="0"/>
              </a:rPr>
              <a:t>		</a:t>
            </a:r>
          </a:p>
          <a:p>
            <a:pPr marL="658368" lvl="1" indent="-246888" eaLnBrk="1" fontAlgn="auto" hangingPunct="1">
              <a:spcAft>
                <a:spcPts val="0"/>
              </a:spcAft>
              <a:buFont typeface="Georgia"/>
              <a:buChar char="▫"/>
              <a:defRPr/>
            </a:pPr>
            <a:r>
              <a:rPr lang="en-US" sz="2800">
                <a:solidFill>
                  <a:schemeClr val="accent1"/>
                </a:solidFill>
                <a:latin typeface="Calibri" pitchFamily="34" charset="0"/>
              </a:rPr>
              <a:t>Approx. 85% of Prior Year (2023)Actual</a:t>
            </a:r>
          </a:p>
          <a:p>
            <a:pPr marL="274637" lvl="1" indent="0" eaLnBrk="1" fontAlgn="auto" hangingPunct="1">
              <a:spcAft>
                <a:spcPts val="0"/>
              </a:spcAft>
              <a:buNone/>
              <a:defRPr/>
            </a:pPr>
            <a:endParaRPr lang="en-US">
              <a:latin typeface="Calibri" pitchFamily="34" charset="0"/>
            </a:endParaRPr>
          </a:p>
          <a:p>
            <a:pPr marL="365760" indent="-256032" eaLnBrk="1" fontAlgn="auto" hangingPunct="1">
              <a:spcAft>
                <a:spcPts val="0"/>
              </a:spcAft>
              <a:buClr>
                <a:schemeClr val="accent3"/>
              </a:buClr>
              <a:buFont typeface="Georgia"/>
              <a:buChar char="•"/>
              <a:defRPr/>
            </a:pPr>
            <a:r>
              <a:rPr lang="en-US" sz="3200">
                <a:highlight>
                  <a:srgbClr val="FFFF00"/>
                </a:highlight>
                <a:latin typeface="Calibri" pitchFamily="34" charset="0"/>
              </a:rPr>
              <a:t>Estimated Other Available Funds</a:t>
            </a:r>
          </a:p>
          <a:p>
            <a:pPr marL="411480" lvl="1" indent="0" eaLnBrk="1" fontAlgn="auto" hangingPunct="1">
              <a:spcAft>
                <a:spcPts val="0"/>
              </a:spcAft>
              <a:buNone/>
              <a:defRPr/>
            </a:pPr>
            <a:r>
              <a:rPr lang="en-US" sz="2800" i="1">
                <a:solidFill>
                  <a:schemeClr val="accent1"/>
                </a:solidFill>
                <a:latin typeface="Calibri" pitchFamily="34" charset="0"/>
              </a:rPr>
              <a:t>		</a:t>
            </a:r>
          </a:p>
        </p:txBody>
      </p:sp>
      <p:sp>
        <p:nvSpPr>
          <p:cNvPr id="11269"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fld id="{C5DDD7AC-EDB1-40FB-BFFB-A599AA18A009}" type="slidenum">
              <a:rPr lang="en-US" altLang="en-US" sz="1400">
                <a:solidFill>
                  <a:srgbClr val="FFFFFF"/>
                </a:solidFill>
                <a:cs typeface="+mn-cs"/>
              </a:rPr>
              <a:pPr eaLnBrk="1" hangingPunct="1">
                <a:defRPr/>
              </a:pPr>
              <a:t>17</a:t>
            </a:fld>
            <a:endParaRPr lang="en-US" altLang="en-US" sz="1400">
              <a:solidFill>
                <a:srgbClr val="FFFFFF"/>
              </a:solidFill>
              <a:cs typeface="+mn-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8D410-53E7-DE8E-0730-73ECDC73A8FF}"/>
              </a:ext>
            </a:extLst>
          </p:cNvPr>
          <p:cNvSpPr>
            <a:spLocks noGrp="1"/>
          </p:cNvSpPr>
          <p:nvPr>
            <p:ph type="title"/>
          </p:nvPr>
        </p:nvSpPr>
        <p:spPr>
          <a:xfrm>
            <a:off x="838200" y="1398522"/>
            <a:ext cx="10661736" cy="991535"/>
          </a:xfrm>
        </p:spPr>
        <p:txBody>
          <a:bodyPr>
            <a:normAutofit fontScale="90000"/>
          </a:bodyPr>
          <a:lstStyle/>
          <a:p>
            <a:r>
              <a:rPr lang="en-US">
                <a:cs typeface="Calibri Light"/>
              </a:rPr>
              <a:t>Traditional &amp; S/T Rooms and Meals Tax Revenues</a:t>
            </a:r>
            <a:endParaRPr lang="en-US"/>
          </a:p>
        </p:txBody>
      </p:sp>
      <p:pic>
        <p:nvPicPr>
          <p:cNvPr id="4" name="Content Placeholder 3">
            <a:extLst>
              <a:ext uri="{FF2B5EF4-FFF2-40B4-BE49-F238E27FC236}">
                <a16:creationId xmlns:a16="http://schemas.microsoft.com/office/drawing/2014/main" id="{CD8ACFF0-09BF-EAFE-6F3C-0EA65C1379AA}"/>
              </a:ext>
            </a:extLst>
          </p:cNvPr>
          <p:cNvPicPr>
            <a:picLocks noGrp="1" noChangeAspect="1"/>
          </p:cNvPicPr>
          <p:nvPr>
            <p:ph idx="1"/>
          </p:nvPr>
        </p:nvPicPr>
        <p:blipFill>
          <a:blip r:embed="rId3"/>
          <a:stretch>
            <a:fillRect/>
          </a:stretch>
        </p:blipFill>
        <p:spPr>
          <a:xfrm>
            <a:off x="1133716" y="2277211"/>
            <a:ext cx="10189922" cy="3751153"/>
          </a:xfrm>
        </p:spPr>
      </p:pic>
    </p:spTree>
    <p:extLst>
      <p:ext uri="{BB962C8B-B14F-4D97-AF65-F5344CB8AC3E}">
        <p14:creationId xmlns:p14="http://schemas.microsoft.com/office/powerpoint/2010/main" val="526356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6D713-ED75-4E4B-AD52-B31CDBE393BF}"/>
              </a:ext>
            </a:extLst>
          </p:cNvPr>
          <p:cNvSpPr>
            <a:spLocks noGrp="1"/>
          </p:cNvSpPr>
          <p:nvPr>
            <p:ph type="title"/>
          </p:nvPr>
        </p:nvSpPr>
        <p:spPr>
          <a:xfrm>
            <a:off x="1981200" y="1199213"/>
            <a:ext cx="8229600" cy="1157907"/>
          </a:xfrm>
        </p:spPr>
        <p:txBody>
          <a:bodyPr/>
          <a:lstStyle/>
          <a:p>
            <a:pPr algn="ctr"/>
            <a:r>
              <a:rPr lang="en-US" altLang="en-US" dirty="0">
                <a:solidFill>
                  <a:srgbClr val="000099"/>
                </a:solidFill>
              </a:rPr>
              <a:t>Assumptions for FY2025</a:t>
            </a:r>
            <a:endParaRPr lang="en-US" dirty="0">
              <a:solidFill>
                <a:srgbClr val="000099"/>
              </a:solidFill>
            </a:endParaRPr>
          </a:p>
        </p:txBody>
      </p:sp>
      <p:sp>
        <p:nvSpPr>
          <p:cNvPr id="3" name="Content Placeholder 2">
            <a:extLst>
              <a:ext uri="{FF2B5EF4-FFF2-40B4-BE49-F238E27FC236}">
                <a16:creationId xmlns:a16="http://schemas.microsoft.com/office/drawing/2014/main" id="{248858DF-5011-42C7-9257-BA479EA8E4E7}"/>
              </a:ext>
            </a:extLst>
          </p:cNvPr>
          <p:cNvSpPr>
            <a:spLocks noGrp="1"/>
          </p:cNvSpPr>
          <p:nvPr>
            <p:ph idx="1"/>
          </p:nvPr>
        </p:nvSpPr>
        <p:spPr>
          <a:xfrm>
            <a:off x="1244184" y="2113613"/>
            <a:ext cx="10109616" cy="4103037"/>
          </a:xfrm>
        </p:spPr>
        <p:txBody>
          <a:bodyPr vert="horz" lIns="91440" tIns="45720" rIns="91440" bIns="45720" rtlCol="0" anchor="t">
            <a:normAutofit/>
          </a:bodyPr>
          <a:lstStyle/>
          <a:p>
            <a:pPr marL="365760" indent="-255905" eaLnBrk="1" fontAlgn="auto" hangingPunct="1">
              <a:spcAft>
                <a:spcPts val="0"/>
              </a:spcAft>
              <a:buClr>
                <a:schemeClr val="accent3"/>
              </a:buClr>
              <a:buFont typeface="Georgia"/>
              <a:buChar char="•"/>
              <a:defRPr/>
            </a:pPr>
            <a:r>
              <a:rPr lang="en-US" sz="3200">
                <a:latin typeface="Calibri"/>
                <a:cs typeface="Calibri"/>
              </a:rPr>
              <a:t>Revenue</a:t>
            </a:r>
          </a:p>
          <a:p>
            <a:pPr marL="868680" lvl="1" indent="-457200" eaLnBrk="1" fontAlgn="auto" hangingPunct="1">
              <a:spcAft>
                <a:spcPts val="0"/>
              </a:spcAft>
              <a:defRPr/>
            </a:pPr>
            <a:r>
              <a:rPr lang="en-US" sz="2800">
                <a:solidFill>
                  <a:srgbClr val="002060"/>
                </a:solidFill>
                <a:latin typeface="Calibri"/>
                <a:cs typeface="Calibri"/>
              </a:rPr>
              <a:t>Increase Estimated Local Receipts</a:t>
            </a:r>
          </a:p>
          <a:p>
            <a:pPr marL="868680" lvl="1" indent="-457200" eaLnBrk="1" fontAlgn="auto" hangingPunct="1">
              <a:spcAft>
                <a:spcPts val="0"/>
              </a:spcAft>
              <a:defRPr/>
            </a:pPr>
            <a:r>
              <a:rPr lang="en-US" sz="2800">
                <a:solidFill>
                  <a:srgbClr val="002060"/>
                </a:solidFill>
                <a:latin typeface="Calibri"/>
                <a:cs typeface="Calibri"/>
              </a:rPr>
              <a:t>Policy of 85% of prior year actual</a:t>
            </a:r>
          </a:p>
          <a:p>
            <a:pPr marL="887730" lvl="1" indent="-457200">
              <a:defRPr/>
            </a:pPr>
            <a:r>
              <a:rPr lang="en-US" sz="2800">
                <a:solidFill>
                  <a:srgbClr val="002060"/>
                </a:solidFill>
                <a:latin typeface="Calibri"/>
                <a:cs typeface="Calibri"/>
              </a:rPr>
              <a:t>Room Occupancy Tax – pending Legislature approval of dedicated funding for Housing (1%) and Chatham Elementary School (1%)</a:t>
            </a:r>
            <a:endParaRPr lang="en-US" sz="3000">
              <a:solidFill>
                <a:srgbClr val="000000"/>
              </a:solidFill>
              <a:latin typeface="Calibri" pitchFamily="34" charset="0"/>
              <a:cs typeface="Calibri"/>
            </a:endParaRPr>
          </a:p>
          <a:p>
            <a:pPr marL="430530">
              <a:defRPr/>
            </a:pPr>
            <a:r>
              <a:rPr lang="en-US" sz="3200">
                <a:solidFill>
                  <a:srgbClr val="000000"/>
                </a:solidFill>
                <a:latin typeface="Calibri"/>
                <a:cs typeface="Calibri"/>
              </a:rPr>
              <a:t>Expenditures</a:t>
            </a:r>
            <a:endParaRPr lang="en-US" sz="3200">
              <a:latin typeface="Calibri" pitchFamily="34" charset="0"/>
              <a:cs typeface="Calibri"/>
            </a:endParaRPr>
          </a:p>
          <a:p>
            <a:pPr marL="868680" lvl="1" indent="-457200">
              <a:defRPr/>
            </a:pPr>
            <a:r>
              <a:rPr lang="en-US" sz="2800">
                <a:solidFill>
                  <a:srgbClr val="002060"/>
                </a:solidFill>
                <a:latin typeface="Calibri"/>
                <a:cs typeface="Calibri"/>
              </a:rPr>
              <a:t>Debt – per schedule </a:t>
            </a:r>
            <a:endParaRPr lang="en-US" sz="2800">
              <a:solidFill>
                <a:srgbClr val="002060"/>
              </a:solidFill>
              <a:latin typeface="Calibri" pitchFamily="34" charset="0"/>
              <a:cs typeface="Calibri"/>
            </a:endParaRPr>
          </a:p>
          <a:p>
            <a:pPr marL="868680" lvl="1" indent="-457200" eaLnBrk="1" fontAlgn="auto" hangingPunct="1">
              <a:spcAft>
                <a:spcPts val="0"/>
              </a:spcAft>
              <a:defRPr/>
            </a:pPr>
            <a:r>
              <a:rPr lang="en-US" sz="2800">
                <a:solidFill>
                  <a:srgbClr val="002060"/>
                </a:solidFill>
                <a:latin typeface="Calibri"/>
                <a:cs typeface="Calibri"/>
              </a:rPr>
              <a:t>Education – MRSD Regional Agreement &amp; CCRTHS</a:t>
            </a:r>
            <a:endParaRPr lang="en-US">
              <a:solidFill>
                <a:srgbClr val="002060"/>
              </a:solidFill>
              <a:latin typeface="Calibri"/>
              <a:cs typeface="Calibri"/>
            </a:endParaRPr>
          </a:p>
          <a:p>
            <a:pPr marL="1141730" lvl="2" indent="-457200" eaLnBrk="1" fontAlgn="auto" hangingPunct="1">
              <a:spcAft>
                <a:spcPts val="0"/>
              </a:spcAft>
              <a:defRPr/>
            </a:pPr>
            <a:endParaRPr lang="en-US">
              <a:solidFill>
                <a:srgbClr val="002060"/>
              </a:solidFill>
              <a:latin typeface="Calibri" pitchFamily="34" charset="0"/>
            </a:endParaRPr>
          </a:p>
          <a:p>
            <a:pPr marL="1141730" lvl="2" indent="-457200" eaLnBrk="1" fontAlgn="auto" hangingPunct="1">
              <a:spcAft>
                <a:spcPts val="0"/>
              </a:spcAft>
              <a:defRPr/>
            </a:pPr>
            <a:endParaRPr lang="en-US">
              <a:solidFill>
                <a:srgbClr val="002060"/>
              </a:solidFill>
              <a:latin typeface="Calibri" pitchFamily="34" charset="0"/>
            </a:endParaRPr>
          </a:p>
          <a:p>
            <a:pPr marL="1141730" lvl="2" indent="-457200" eaLnBrk="1" fontAlgn="auto" hangingPunct="1">
              <a:spcAft>
                <a:spcPts val="0"/>
              </a:spcAft>
              <a:defRPr/>
            </a:pPr>
            <a:endParaRPr lang="en-US">
              <a:solidFill>
                <a:srgbClr val="002060"/>
              </a:solidFill>
              <a:latin typeface="Calibri" pitchFamily="34" charset="0"/>
            </a:endParaRPr>
          </a:p>
          <a:p>
            <a:pPr marL="1141730" lvl="2" indent="-457200" eaLnBrk="1" fontAlgn="auto" hangingPunct="1">
              <a:spcAft>
                <a:spcPts val="0"/>
              </a:spcAft>
              <a:defRPr/>
            </a:pPr>
            <a:endParaRPr lang="en-US">
              <a:solidFill>
                <a:srgbClr val="002060"/>
              </a:solidFill>
              <a:latin typeface="Calibri" pitchFamily="34" charset="0"/>
            </a:endParaRPr>
          </a:p>
          <a:p>
            <a:pPr marL="1141730" lvl="2" indent="-457200" eaLnBrk="1" fontAlgn="auto" hangingPunct="1">
              <a:spcAft>
                <a:spcPts val="0"/>
              </a:spcAft>
              <a:defRPr/>
            </a:pPr>
            <a:endParaRPr lang="en-US">
              <a:solidFill>
                <a:srgbClr val="002060"/>
              </a:solidFill>
              <a:latin typeface="Calibri" pitchFamily="34" charset="0"/>
            </a:endParaRPr>
          </a:p>
          <a:p>
            <a:pPr marL="1141730" lvl="2" indent="-457200" eaLnBrk="1" fontAlgn="auto" hangingPunct="1">
              <a:spcAft>
                <a:spcPts val="0"/>
              </a:spcAft>
              <a:defRPr/>
            </a:pPr>
            <a:endParaRPr lang="en-US">
              <a:solidFill>
                <a:srgbClr val="002060"/>
              </a:solidFill>
              <a:latin typeface="Calibri" pitchFamily="34" charset="0"/>
            </a:endParaRPr>
          </a:p>
          <a:p>
            <a:pPr marL="1141730" lvl="2" indent="-457200" eaLnBrk="1" fontAlgn="auto" hangingPunct="1">
              <a:spcAft>
                <a:spcPts val="0"/>
              </a:spcAft>
              <a:defRPr/>
            </a:pPr>
            <a:endParaRPr lang="en-US">
              <a:solidFill>
                <a:srgbClr val="002060"/>
              </a:solidFill>
              <a:latin typeface="Calibri" pitchFamily="34" charset="0"/>
            </a:endParaRPr>
          </a:p>
          <a:p>
            <a:pPr marL="1141730" lvl="2" indent="-457200" eaLnBrk="1" fontAlgn="auto" hangingPunct="1">
              <a:spcAft>
                <a:spcPts val="0"/>
              </a:spcAft>
              <a:defRPr/>
            </a:pPr>
            <a:endParaRPr lang="en-US">
              <a:solidFill>
                <a:srgbClr val="002060"/>
              </a:solidFill>
              <a:latin typeface="Calibri" pitchFamily="34" charset="0"/>
            </a:endParaRPr>
          </a:p>
          <a:p>
            <a:pPr marL="1141730" lvl="2" indent="-457200" eaLnBrk="1" fontAlgn="auto" hangingPunct="1">
              <a:spcAft>
                <a:spcPts val="0"/>
              </a:spcAft>
              <a:defRPr/>
            </a:pPr>
            <a:endParaRPr lang="en-US">
              <a:solidFill>
                <a:srgbClr val="002060"/>
              </a:solidFill>
              <a:latin typeface="Calibri" pitchFamily="34" charset="0"/>
            </a:endParaRPr>
          </a:p>
          <a:p>
            <a:pPr marL="1141730" lvl="2" indent="-457200" eaLnBrk="1" fontAlgn="auto" hangingPunct="1">
              <a:spcAft>
                <a:spcPts val="0"/>
              </a:spcAft>
              <a:defRPr/>
            </a:pPr>
            <a:endParaRPr lang="en-US">
              <a:solidFill>
                <a:srgbClr val="002060"/>
              </a:solidFill>
              <a:latin typeface="Calibri" pitchFamily="34" charset="0"/>
            </a:endParaRPr>
          </a:p>
          <a:p>
            <a:pPr marL="1141730" lvl="2" indent="-457200" eaLnBrk="1" fontAlgn="auto" hangingPunct="1">
              <a:spcAft>
                <a:spcPts val="0"/>
              </a:spcAft>
              <a:defRPr/>
            </a:pPr>
            <a:endParaRPr lang="en-US">
              <a:solidFill>
                <a:srgbClr val="002060"/>
              </a:solidFill>
              <a:latin typeface="Calibri" pitchFamily="34" charset="0"/>
            </a:endParaRPr>
          </a:p>
          <a:p>
            <a:pPr marL="1141730" lvl="2" indent="-457200" eaLnBrk="1" fontAlgn="auto" hangingPunct="1">
              <a:spcAft>
                <a:spcPts val="0"/>
              </a:spcAft>
              <a:defRPr/>
            </a:pPr>
            <a:endParaRPr lang="en-US">
              <a:solidFill>
                <a:srgbClr val="002060"/>
              </a:solidFill>
              <a:latin typeface="Calibri" pitchFamily="34" charset="0"/>
            </a:endParaRPr>
          </a:p>
          <a:p>
            <a:pPr marL="1141730" lvl="2" indent="-457200" eaLnBrk="1" fontAlgn="auto" hangingPunct="1">
              <a:spcAft>
                <a:spcPts val="0"/>
              </a:spcAft>
              <a:defRPr/>
            </a:pPr>
            <a:endParaRPr lang="en-US">
              <a:solidFill>
                <a:srgbClr val="002060"/>
              </a:solidFill>
              <a:latin typeface="Calibri" pitchFamily="34" charset="0"/>
            </a:endParaRPr>
          </a:p>
          <a:p>
            <a:pPr marL="1141730" lvl="2" indent="-457200" eaLnBrk="1" fontAlgn="auto" hangingPunct="1">
              <a:spcAft>
                <a:spcPts val="0"/>
              </a:spcAft>
              <a:defRPr/>
            </a:pPr>
            <a:endParaRPr lang="en-US">
              <a:solidFill>
                <a:srgbClr val="002060"/>
              </a:solidFill>
              <a:latin typeface="Calibri" pitchFamily="34" charset="0"/>
            </a:endParaRPr>
          </a:p>
          <a:p>
            <a:pPr marL="1141730" lvl="2" indent="-457200" eaLnBrk="1" fontAlgn="auto" hangingPunct="1">
              <a:spcAft>
                <a:spcPts val="0"/>
              </a:spcAft>
              <a:defRPr/>
            </a:pPr>
            <a:endParaRPr lang="en-US">
              <a:solidFill>
                <a:srgbClr val="002060"/>
              </a:solidFill>
              <a:latin typeface="Calibri" pitchFamily="34" charset="0"/>
            </a:endParaRPr>
          </a:p>
          <a:p>
            <a:pPr marL="1141730" lvl="2" indent="-457200" eaLnBrk="1" fontAlgn="auto" hangingPunct="1">
              <a:spcAft>
                <a:spcPts val="0"/>
              </a:spcAft>
              <a:defRPr/>
            </a:pPr>
            <a:endParaRPr lang="en-US">
              <a:solidFill>
                <a:srgbClr val="002060"/>
              </a:solidFill>
              <a:latin typeface="Calibri" pitchFamily="34" charset="0"/>
            </a:endParaRPr>
          </a:p>
          <a:p>
            <a:pPr marL="1141730" lvl="2" indent="-457200" eaLnBrk="1" fontAlgn="auto" hangingPunct="1">
              <a:spcAft>
                <a:spcPts val="0"/>
              </a:spcAft>
              <a:defRPr/>
            </a:pPr>
            <a:endParaRPr lang="en-US">
              <a:solidFill>
                <a:srgbClr val="002060"/>
              </a:solidFill>
              <a:latin typeface="Calibri" pitchFamily="34" charset="0"/>
            </a:endParaRPr>
          </a:p>
          <a:p>
            <a:pPr marL="1141730" lvl="2" indent="-457200" eaLnBrk="1" fontAlgn="auto" hangingPunct="1">
              <a:spcAft>
                <a:spcPts val="0"/>
              </a:spcAft>
              <a:defRPr/>
            </a:pPr>
            <a:endParaRPr lang="en-US">
              <a:solidFill>
                <a:srgbClr val="002060"/>
              </a:solidFill>
              <a:latin typeface="Calibri" pitchFamily="34" charset="0"/>
            </a:endParaRPr>
          </a:p>
          <a:p>
            <a:pPr marL="676275" lvl="2" indent="0" eaLnBrk="1" fontAlgn="auto" hangingPunct="1">
              <a:spcAft>
                <a:spcPts val="0"/>
              </a:spcAft>
              <a:buNone/>
              <a:defRPr/>
            </a:pPr>
            <a:endParaRPr lang="en-US" sz="2500">
              <a:solidFill>
                <a:srgbClr val="002060"/>
              </a:solidFill>
              <a:latin typeface="Calibri" pitchFamily="34" charset="0"/>
              <a:cs typeface="Calibri" pitchFamily="34" charset="0"/>
            </a:endParaRPr>
          </a:p>
          <a:p>
            <a:pPr marL="438785" lvl="1" indent="0" eaLnBrk="1" fontAlgn="auto" hangingPunct="1">
              <a:spcAft>
                <a:spcPts val="0"/>
              </a:spcAft>
              <a:buNone/>
              <a:defRPr/>
            </a:pPr>
            <a:endParaRPr lang="en-US" sz="2200">
              <a:solidFill>
                <a:srgbClr val="002060"/>
              </a:solidFill>
              <a:latin typeface="Calibri" pitchFamily="34" charset="0"/>
              <a:cs typeface="Calibri" pitchFamily="34" charset="0"/>
            </a:endParaRPr>
          </a:p>
          <a:p>
            <a:endParaRPr lang="en-US"/>
          </a:p>
        </p:txBody>
      </p:sp>
      <p:sp>
        <p:nvSpPr>
          <p:cNvPr id="5" name="Slide Number Placeholder 4">
            <a:extLst>
              <a:ext uri="{FF2B5EF4-FFF2-40B4-BE49-F238E27FC236}">
                <a16:creationId xmlns:a16="http://schemas.microsoft.com/office/drawing/2014/main" id="{142DE83E-C212-439E-B54C-790CF3207AC9}"/>
              </a:ext>
            </a:extLst>
          </p:cNvPr>
          <p:cNvSpPr>
            <a:spLocks noGrp="1"/>
          </p:cNvSpPr>
          <p:nvPr>
            <p:ph type="sldNum" sz="quarter" idx="12"/>
          </p:nvPr>
        </p:nvSpPr>
        <p:spPr/>
        <p:txBody>
          <a:bodyPr/>
          <a:lstStyle/>
          <a:p>
            <a:pPr>
              <a:defRPr/>
            </a:pPr>
            <a:fld id="{5A627378-344B-4DCA-9081-BCCA07852689}" type="slidenum">
              <a:rPr lang="en-US" altLang="en-US" smtClean="0"/>
              <a:pPr>
                <a:defRPr/>
              </a:pPr>
              <a:t>19</a:t>
            </a:fld>
            <a:endParaRPr lang="en-US" altLang="en-US"/>
          </a:p>
        </p:txBody>
      </p:sp>
    </p:spTree>
    <p:extLst>
      <p:ext uri="{BB962C8B-B14F-4D97-AF65-F5344CB8AC3E}">
        <p14:creationId xmlns:p14="http://schemas.microsoft.com/office/powerpoint/2010/main" val="2153305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07965-4BB1-9471-8128-AB3328C5E668}"/>
              </a:ext>
            </a:extLst>
          </p:cNvPr>
          <p:cNvSpPr>
            <a:spLocks noGrp="1"/>
          </p:cNvSpPr>
          <p:nvPr>
            <p:ph type="title"/>
          </p:nvPr>
        </p:nvSpPr>
        <p:spPr>
          <a:xfrm>
            <a:off x="831850" y="1709739"/>
            <a:ext cx="10515600" cy="2100262"/>
          </a:xfrm>
        </p:spPr>
        <p:txBody>
          <a:bodyPr/>
          <a:lstStyle/>
          <a:p>
            <a:r>
              <a:rPr lang="en-US">
                <a:solidFill>
                  <a:srgbClr val="000099"/>
                </a:solidFill>
              </a:rPr>
              <a:t>Town’s Fiscal Position </a:t>
            </a:r>
            <a:br>
              <a:rPr lang="en-US">
                <a:solidFill>
                  <a:srgbClr val="000099"/>
                </a:solidFill>
              </a:rPr>
            </a:br>
            <a:r>
              <a:rPr lang="en-US">
                <a:solidFill>
                  <a:srgbClr val="000099"/>
                </a:solidFill>
              </a:rPr>
              <a:t>State of the Town</a:t>
            </a:r>
            <a:endParaRPr lang="en-US"/>
          </a:p>
        </p:txBody>
      </p:sp>
      <p:sp>
        <p:nvSpPr>
          <p:cNvPr id="3" name="Text Placeholder 2">
            <a:extLst>
              <a:ext uri="{FF2B5EF4-FFF2-40B4-BE49-F238E27FC236}">
                <a16:creationId xmlns:a16="http://schemas.microsoft.com/office/drawing/2014/main" id="{2C8C2AF5-93A9-166A-51D7-5DB2FCB72C6B}"/>
              </a:ext>
            </a:extLst>
          </p:cNvPr>
          <p:cNvSpPr>
            <a:spLocks noGrp="1"/>
          </p:cNvSpPr>
          <p:nvPr>
            <p:ph type="body" idx="1"/>
          </p:nvPr>
        </p:nvSpPr>
        <p:spPr>
          <a:xfrm>
            <a:off x="831850" y="3994288"/>
            <a:ext cx="9955420" cy="2095362"/>
          </a:xfrm>
        </p:spPr>
        <p:txBody>
          <a:bodyPr vert="horz" lIns="91440" tIns="45720" rIns="91440" bIns="45720" rtlCol="0" anchor="t">
            <a:normAutofit/>
          </a:bodyPr>
          <a:lstStyle/>
          <a:p>
            <a:pPr algn="ctr"/>
            <a:r>
              <a:rPr lang="en-US" sz="2800" i="1">
                <a:solidFill>
                  <a:schemeClr val="tx1"/>
                </a:solidFill>
              </a:rPr>
              <a:t>Overview of Town Manager’s FY2025 Budget Summary Transmittal </a:t>
            </a:r>
          </a:p>
          <a:p>
            <a:pPr algn="ctr"/>
            <a:r>
              <a:rPr lang="en-US" sz="2800" i="1">
                <a:solidFill>
                  <a:schemeClr val="tx1"/>
                </a:solidFill>
              </a:rPr>
              <a:t>and </a:t>
            </a:r>
            <a:endParaRPr lang="en-US" sz="2800" i="1">
              <a:solidFill>
                <a:schemeClr val="tx1"/>
              </a:solidFill>
              <a:cs typeface="Calibri"/>
            </a:endParaRPr>
          </a:p>
          <a:p>
            <a:pPr algn="ctr"/>
            <a:r>
              <a:rPr lang="en-US" sz="2800" i="1">
                <a:solidFill>
                  <a:schemeClr val="tx1"/>
                </a:solidFill>
              </a:rPr>
              <a:t> Digital Budget Book for FY2025</a:t>
            </a:r>
          </a:p>
          <a:p>
            <a:pPr algn="ctr"/>
            <a:r>
              <a:rPr lang="en-US" sz="2000" b="1" u="sng">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3"/>
              </a:rPr>
              <a:t>https://town-chatham-ma-budget-book.cleargov.com/13703</a:t>
            </a:r>
            <a:endParaRPr lang="en-US" sz="2000" b="1">
              <a:effectLst/>
              <a:latin typeface="Calibri" panose="020F0502020204030204" pitchFamily="34" charset="0"/>
              <a:ea typeface="Calibri" panose="020F0502020204030204" pitchFamily="34" charset="0"/>
              <a:cs typeface="Calibri" panose="020F0502020204030204" pitchFamily="34" charset="0"/>
            </a:endParaRPr>
          </a:p>
          <a:p>
            <a:pPr algn="ctr"/>
            <a:endParaRPr lang="en-US" sz="2800" i="1">
              <a:solidFill>
                <a:schemeClr val="tx1"/>
              </a:solidFill>
              <a:cs typeface="Calibri"/>
            </a:endParaRPr>
          </a:p>
        </p:txBody>
      </p:sp>
    </p:spTree>
    <p:extLst>
      <p:ext uri="{BB962C8B-B14F-4D97-AF65-F5344CB8AC3E}">
        <p14:creationId xmlns:p14="http://schemas.microsoft.com/office/powerpoint/2010/main" val="41393611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620657E4-FDFC-4B20-B4BB-527B448D00BE}"/>
              </a:ext>
            </a:extLst>
          </p:cNvPr>
          <p:cNvSpPr>
            <a:spLocks noGrp="1"/>
          </p:cNvSpPr>
          <p:nvPr>
            <p:ph type="title"/>
          </p:nvPr>
        </p:nvSpPr>
        <p:spPr>
          <a:xfrm>
            <a:off x="2057400" y="1469036"/>
            <a:ext cx="8153400" cy="1222424"/>
          </a:xfrm>
        </p:spPr>
        <p:txBody>
          <a:bodyPr/>
          <a:lstStyle/>
          <a:p>
            <a:pPr algn="ctr" eaLnBrk="1" fontAlgn="auto" hangingPunct="1">
              <a:spcAft>
                <a:spcPts val="0"/>
              </a:spcAft>
              <a:defRPr/>
            </a:pPr>
            <a:r>
              <a:rPr lang="en-US" altLang="en-US" dirty="0">
                <a:solidFill>
                  <a:srgbClr val="000099"/>
                </a:solidFill>
              </a:rPr>
              <a:t>III.  FY2025 Budget Overview </a:t>
            </a:r>
          </a:p>
        </p:txBody>
      </p:sp>
      <p:sp>
        <p:nvSpPr>
          <p:cNvPr id="3" name="Content Placeholder 2">
            <a:extLst>
              <a:ext uri="{FF2B5EF4-FFF2-40B4-BE49-F238E27FC236}">
                <a16:creationId xmlns:a16="http://schemas.microsoft.com/office/drawing/2014/main" id="{34E91C27-C665-4608-8E12-D80C8897ABDC}"/>
              </a:ext>
            </a:extLst>
          </p:cNvPr>
          <p:cNvSpPr>
            <a:spLocks noGrp="1"/>
          </p:cNvSpPr>
          <p:nvPr>
            <p:ph idx="1"/>
          </p:nvPr>
        </p:nvSpPr>
        <p:spPr>
          <a:xfrm>
            <a:off x="2438400" y="3028012"/>
            <a:ext cx="7772400" cy="2991787"/>
          </a:xfrm>
        </p:spPr>
        <p:txBody>
          <a:bodyPr vert="horz" lIns="91440" tIns="45720" rIns="91440" bIns="45720" rtlCol="0" anchor="t">
            <a:normAutofit/>
          </a:bodyPr>
          <a:lstStyle/>
          <a:p>
            <a:pPr marL="365760" indent="-255905">
              <a:buClr>
                <a:schemeClr val="accent3"/>
              </a:buClr>
              <a:buFont typeface="Georgia"/>
              <a:buChar char="•"/>
              <a:defRPr/>
            </a:pPr>
            <a:r>
              <a:rPr lang="en-US" sz="3600">
                <a:latin typeface="Calibri"/>
                <a:ea typeface="Calibri" pitchFamily="34" charset="0"/>
                <a:cs typeface="Calibri"/>
              </a:rPr>
              <a:t>Operating (Town)     $40,016,023</a:t>
            </a:r>
          </a:p>
          <a:p>
            <a:pPr marL="365760" indent="-255905" eaLnBrk="1" fontAlgn="auto" hangingPunct="1">
              <a:spcAft>
                <a:spcPts val="0"/>
              </a:spcAft>
              <a:buClr>
                <a:schemeClr val="accent3"/>
              </a:buClr>
              <a:buFont typeface="Georgia"/>
              <a:buChar char="•"/>
              <a:defRPr/>
            </a:pPr>
            <a:r>
              <a:rPr lang="en-US" sz="3600">
                <a:latin typeface="Calibri"/>
                <a:ea typeface="Calibri" pitchFamily="34" charset="0"/>
                <a:cs typeface="Calibri"/>
              </a:rPr>
              <a:t>School Assessments $11,069,927</a:t>
            </a:r>
          </a:p>
          <a:p>
            <a:pPr marL="365760" indent="-255905">
              <a:buClr>
                <a:schemeClr val="accent3"/>
              </a:buClr>
              <a:buFont typeface="Georgia"/>
              <a:buChar char="•"/>
              <a:defRPr/>
            </a:pPr>
            <a:r>
              <a:rPr lang="en-US" sz="3600">
                <a:latin typeface="Calibri"/>
                <a:ea typeface="Calibri" pitchFamily="34" charset="0"/>
                <a:cs typeface="Calibri"/>
              </a:rPr>
              <a:t>Water Budget            $ 4,399,250</a:t>
            </a:r>
          </a:p>
          <a:p>
            <a:pPr marL="365760" indent="-255905">
              <a:buClr>
                <a:schemeClr val="accent3"/>
              </a:buClr>
              <a:buFont typeface="Georgia"/>
              <a:buChar char="•"/>
              <a:defRPr/>
            </a:pPr>
            <a:r>
              <a:rPr lang="en-US" sz="3600">
                <a:latin typeface="Calibri"/>
                <a:ea typeface="Calibri" pitchFamily="34" charset="0"/>
                <a:cs typeface="Calibri"/>
              </a:rPr>
              <a:t>Capital Budget           $ 2,367,200</a:t>
            </a:r>
          </a:p>
          <a:p>
            <a:pPr marL="365760" indent="-255905" eaLnBrk="1" fontAlgn="auto" hangingPunct="1">
              <a:spcAft>
                <a:spcPts val="0"/>
              </a:spcAft>
              <a:buClr>
                <a:schemeClr val="accent3"/>
              </a:buClr>
              <a:buFont typeface="Georgia"/>
              <a:buChar char="•"/>
              <a:defRPr/>
            </a:pPr>
            <a:endParaRPr lang="en-US" sz="3600">
              <a:latin typeface="Calibri" pitchFamily="34" charset="0"/>
              <a:ea typeface="Calibri" pitchFamily="34" charset="0"/>
              <a:cs typeface="Calibri" pitchFamily="34" charset="0"/>
            </a:endParaRPr>
          </a:p>
          <a:p>
            <a:pPr marL="657860" lvl="1" indent="-246380" eaLnBrk="1" fontAlgn="auto" hangingPunct="1">
              <a:spcAft>
                <a:spcPts val="0"/>
              </a:spcAft>
              <a:buFont typeface="Georgia"/>
              <a:buChar char="▫"/>
              <a:defRPr/>
            </a:pPr>
            <a:endParaRPr lang="en-US" sz="3600">
              <a:latin typeface="Calibri" pitchFamily="34" charset="0"/>
              <a:ea typeface="Calibri" pitchFamily="34" charset="0"/>
              <a:cs typeface="Calibri" pitchFamily="34" charset="0"/>
            </a:endParaRPr>
          </a:p>
          <a:p>
            <a:pPr marL="109220" indent="0" eaLnBrk="1" fontAlgn="auto" hangingPunct="1">
              <a:spcAft>
                <a:spcPts val="0"/>
              </a:spcAft>
              <a:buNone/>
              <a:defRPr/>
            </a:pPr>
            <a:endParaRPr lang="en-US" sz="3200">
              <a:cs typeface="Calibri" panose="020F0502020204030204"/>
            </a:endParaRPr>
          </a:p>
        </p:txBody>
      </p:sp>
      <p:sp>
        <p:nvSpPr>
          <p:cNvPr id="36868" name="Slide Number Placeholder 4">
            <a:extLst>
              <a:ext uri="{FF2B5EF4-FFF2-40B4-BE49-F238E27FC236}">
                <a16:creationId xmlns:a16="http://schemas.microsoft.com/office/drawing/2014/main" id="{CFA940E3-D605-478B-9A9E-42904726889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lnSpc>
                <a:spcPct val="90000"/>
              </a:lnSpc>
              <a:spcBef>
                <a:spcPct val="0"/>
              </a:spcBef>
              <a:buClrTx/>
              <a:buSzTx/>
              <a:buFontTx/>
              <a:buNone/>
            </a:pPr>
            <a:fld id="{086128EC-D6A9-4D28-BBB7-EC5276011426}" type="slidenum">
              <a:rPr lang="en-US" altLang="en-US" sz="1700">
                <a:solidFill>
                  <a:srgbClr val="FFFFFF"/>
                </a:solidFill>
              </a:rPr>
              <a:pPr>
                <a:lnSpc>
                  <a:spcPct val="90000"/>
                </a:lnSpc>
                <a:spcBef>
                  <a:spcPct val="0"/>
                </a:spcBef>
                <a:buClrTx/>
                <a:buSzTx/>
                <a:buFontTx/>
                <a:buNone/>
              </a:pPr>
              <a:t>20</a:t>
            </a:fld>
            <a:endParaRPr lang="en-US" altLang="en-US" sz="1700">
              <a:solidFill>
                <a:srgbClr val="FFFFFF"/>
              </a:solidFill>
            </a:endParaRPr>
          </a:p>
        </p:txBody>
      </p:sp>
    </p:spTree>
    <p:extLst>
      <p:ext uri="{BB962C8B-B14F-4D97-AF65-F5344CB8AC3E}">
        <p14:creationId xmlns:p14="http://schemas.microsoft.com/office/powerpoint/2010/main" val="26688838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Slide Number Placeholder 4">
            <a:extLst>
              <a:ext uri="{FF2B5EF4-FFF2-40B4-BE49-F238E27FC236}">
                <a16:creationId xmlns:a16="http://schemas.microsoft.com/office/drawing/2014/main" id="{467E0F08-42AC-491C-B167-25D12177413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lnSpc>
                <a:spcPct val="90000"/>
              </a:lnSpc>
              <a:spcBef>
                <a:spcPct val="0"/>
              </a:spcBef>
              <a:buClrTx/>
              <a:buSzTx/>
              <a:buFontTx/>
              <a:buNone/>
            </a:pPr>
            <a:fld id="{539242D9-E5A8-4599-A2D1-09F010A95EA5}" type="slidenum">
              <a:rPr lang="en-US" altLang="en-US" sz="1700">
                <a:solidFill>
                  <a:schemeClr val="bg1"/>
                </a:solidFill>
              </a:rPr>
              <a:pPr>
                <a:lnSpc>
                  <a:spcPct val="90000"/>
                </a:lnSpc>
                <a:spcBef>
                  <a:spcPct val="0"/>
                </a:spcBef>
                <a:buClrTx/>
                <a:buSzTx/>
                <a:buFontTx/>
                <a:buNone/>
              </a:pPr>
              <a:t>21</a:t>
            </a:fld>
            <a:endParaRPr lang="en-US" altLang="en-US" sz="1700">
              <a:solidFill>
                <a:schemeClr val="bg1"/>
              </a:solidFill>
            </a:endParaRPr>
          </a:p>
        </p:txBody>
      </p:sp>
      <p:graphicFrame>
        <p:nvGraphicFramePr>
          <p:cNvPr id="2" name="Chart 1">
            <a:extLst>
              <a:ext uri="{FF2B5EF4-FFF2-40B4-BE49-F238E27FC236}">
                <a16:creationId xmlns:a16="http://schemas.microsoft.com/office/drawing/2014/main" id="{A9018C41-317D-4516-B26A-A989B8C3E9A2}"/>
              </a:ext>
              <a:ext uri="{147F2762-F138-4A5C-976F-8EAC2B608ADB}">
                <a16:predDERef xmlns:a16="http://schemas.microsoft.com/office/drawing/2014/main" pred="{F277754A-2FE5-4C3E-8A53-7AF08404A884}"/>
              </a:ext>
            </a:extLst>
          </p:cNvPr>
          <p:cNvGraphicFramePr>
            <a:graphicFrameLocks/>
          </p:cNvGraphicFramePr>
          <p:nvPr>
            <p:extLst>
              <p:ext uri="{D42A27DB-BD31-4B8C-83A1-F6EECF244321}">
                <p14:modId xmlns:p14="http://schemas.microsoft.com/office/powerpoint/2010/main" val="2808464407"/>
              </p:ext>
            </p:extLst>
          </p:nvPr>
        </p:nvGraphicFramePr>
        <p:xfrm>
          <a:off x="582550" y="1312820"/>
          <a:ext cx="10990861" cy="496487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20224096"/>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2057400" y="1250731"/>
            <a:ext cx="8229600" cy="843233"/>
          </a:xfrm>
        </p:spPr>
        <p:txBody>
          <a:bodyPr/>
          <a:lstStyle/>
          <a:p>
            <a:pPr algn="ctr" eaLnBrk="1" hangingPunct="1"/>
            <a:r>
              <a:rPr lang="en-US" altLang="en-US" dirty="0">
                <a:solidFill>
                  <a:srgbClr val="000099"/>
                </a:solidFill>
              </a:rPr>
              <a:t>FY2025 Factors</a:t>
            </a:r>
          </a:p>
        </p:txBody>
      </p:sp>
      <p:sp>
        <p:nvSpPr>
          <p:cNvPr id="3" name="Content Placeholder 2"/>
          <p:cNvSpPr>
            <a:spLocks noGrp="1"/>
          </p:cNvSpPr>
          <p:nvPr>
            <p:ph idx="1"/>
          </p:nvPr>
        </p:nvSpPr>
        <p:spPr>
          <a:xfrm>
            <a:off x="1371599" y="2238702"/>
            <a:ext cx="9527117" cy="3972911"/>
          </a:xfrm>
        </p:spPr>
        <p:txBody>
          <a:bodyPr rtlCol="0">
            <a:normAutofit fontScale="85000" lnSpcReduction="10000"/>
          </a:bodyPr>
          <a:lstStyle/>
          <a:p>
            <a:pPr marL="182880" indent="-182880" eaLnBrk="1" fontAlgn="auto" hangingPunct="1">
              <a:spcAft>
                <a:spcPts val="0"/>
              </a:spcAft>
              <a:buClr>
                <a:schemeClr val="accent3"/>
              </a:buClr>
              <a:buFont typeface="Arial" pitchFamily="34" charset="0"/>
              <a:buChar char="•"/>
              <a:defRPr/>
            </a:pPr>
            <a:r>
              <a:rPr lang="en-US" sz="3000">
                <a:latin typeface="Calibri" pitchFamily="34" charset="0"/>
              </a:rPr>
              <a:t>New Compensation Plan Implementation in FY2024 (ATM 2022) </a:t>
            </a:r>
          </a:p>
          <a:p>
            <a:pPr marL="182880" indent="-182880" eaLnBrk="1" fontAlgn="auto" hangingPunct="1">
              <a:spcAft>
                <a:spcPts val="0"/>
              </a:spcAft>
              <a:buClr>
                <a:schemeClr val="accent3"/>
              </a:buClr>
              <a:buFont typeface="Arial" pitchFamily="34" charset="0"/>
              <a:buChar char="•"/>
              <a:defRPr/>
            </a:pPr>
            <a:r>
              <a:rPr lang="en-US" sz="3000">
                <a:latin typeface="Calibri" pitchFamily="34" charset="0"/>
              </a:rPr>
              <a:t>All Five Collective Bargaining Agreements Expire June 30, 2024 (In negotiations)</a:t>
            </a:r>
          </a:p>
          <a:p>
            <a:pPr marL="182880" indent="-182880" eaLnBrk="1" fontAlgn="auto" hangingPunct="1">
              <a:spcAft>
                <a:spcPts val="0"/>
              </a:spcAft>
              <a:buClr>
                <a:schemeClr val="accent3"/>
              </a:buClr>
              <a:buFont typeface="Arial" pitchFamily="34" charset="0"/>
              <a:buChar char="•"/>
              <a:defRPr/>
            </a:pPr>
            <a:r>
              <a:rPr lang="en-US" sz="3000">
                <a:latin typeface="Calibri" pitchFamily="34" charset="0"/>
              </a:rPr>
              <a:t>Contractual Obligations/Fixed Costs/Budget Drivers</a:t>
            </a:r>
          </a:p>
          <a:p>
            <a:pPr marL="182880" indent="-182880" eaLnBrk="1" fontAlgn="auto" hangingPunct="1">
              <a:spcAft>
                <a:spcPts val="0"/>
              </a:spcAft>
              <a:buClr>
                <a:schemeClr val="accent3"/>
              </a:buClr>
              <a:buFont typeface="Arial" pitchFamily="34" charset="0"/>
              <a:buChar char="•"/>
              <a:defRPr/>
            </a:pPr>
            <a:r>
              <a:rPr lang="en-US" sz="3000">
                <a:latin typeface="Calibri" pitchFamily="34" charset="0"/>
              </a:rPr>
              <a:t>Small/Annual Capital items moved to Operating Budgets</a:t>
            </a:r>
          </a:p>
          <a:p>
            <a:pPr marL="182880" indent="-182880" eaLnBrk="1" fontAlgn="auto" hangingPunct="1">
              <a:spcAft>
                <a:spcPts val="0"/>
              </a:spcAft>
              <a:buClr>
                <a:schemeClr val="accent3"/>
              </a:buClr>
              <a:buFont typeface="Arial" pitchFamily="34" charset="0"/>
              <a:buChar char="•"/>
              <a:defRPr/>
            </a:pPr>
            <a:r>
              <a:rPr lang="en-US" sz="3000">
                <a:latin typeface="Calibri" pitchFamily="34" charset="0"/>
              </a:rPr>
              <a:t>Town Facilities/Maintenance/Resiliency – continued needs</a:t>
            </a:r>
          </a:p>
          <a:p>
            <a:pPr marL="182880" indent="-182880" eaLnBrk="1" fontAlgn="auto" hangingPunct="1">
              <a:spcAft>
                <a:spcPts val="0"/>
              </a:spcAft>
              <a:buClr>
                <a:schemeClr val="accent3"/>
              </a:buClr>
              <a:buFont typeface="Arial" pitchFamily="34" charset="0"/>
              <a:buChar char="•"/>
              <a:defRPr/>
            </a:pPr>
            <a:r>
              <a:rPr lang="en-US" sz="3000">
                <a:latin typeface="Calibri" pitchFamily="34" charset="0"/>
              </a:rPr>
              <a:t>OPEB</a:t>
            </a:r>
          </a:p>
          <a:p>
            <a:pPr marL="182880" indent="-182880" eaLnBrk="1" fontAlgn="auto" hangingPunct="1">
              <a:spcAft>
                <a:spcPts val="0"/>
              </a:spcAft>
              <a:buClr>
                <a:schemeClr val="accent3"/>
              </a:buClr>
              <a:buFont typeface="Arial" pitchFamily="34" charset="0"/>
              <a:buChar char="•"/>
              <a:defRPr/>
            </a:pPr>
            <a:r>
              <a:rPr lang="en-US" sz="3000">
                <a:latin typeface="Calibri" pitchFamily="34" charset="0"/>
              </a:rPr>
              <a:t>Debt Schedule</a:t>
            </a:r>
          </a:p>
          <a:p>
            <a:pPr marL="182880" indent="-182880" eaLnBrk="1" fontAlgn="auto" hangingPunct="1">
              <a:spcAft>
                <a:spcPts val="0"/>
              </a:spcAft>
              <a:buClr>
                <a:schemeClr val="accent3"/>
              </a:buClr>
              <a:buFont typeface="Arial" pitchFamily="34" charset="0"/>
              <a:buChar char="•"/>
              <a:defRPr/>
            </a:pPr>
            <a:r>
              <a:rPr lang="en-US" sz="3000">
                <a:latin typeface="Calibri" pitchFamily="34" charset="0"/>
              </a:rPr>
              <a:t>Educational Assessments</a:t>
            </a:r>
          </a:p>
        </p:txBody>
      </p:sp>
      <p:sp>
        <p:nvSpPr>
          <p:cNvPr id="16389"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0A96714-3E7E-446F-BFE3-4358CE49F5E7}" type="slidenum">
              <a:rPr lang="en-US" altLang="en-US" sz="1400">
                <a:solidFill>
                  <a:srgbClr val="FFFFFF"/>
                </a:solidFill>
              </a:rPr>
              <a:pPr eaLnBrk="1" hangingPunct="1"/>
              <a:t>22</a:t>
            </a:fld>
            <a:endParaRPr lang="en-US" altLang="en-US" sz="1400">
              <a:solidFill>
                <a:srgbClr val="FFFFFF"/>
              </a:solidFill>
            </a:endParaRPr>
          </a:p>
        </p:txBody>
      </p:sp>
    </p:spTree>
    <p:extLst>
      <p:ext uri="{BB962C8B-B14F-4D97-AF65-F5344CB8AC3E}">
        <p14:creationId xmlns:p14="http://schemas.microsoft.com/office/powerpoint/2010/main" val="36486377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CC1928-E7D8-0BFF-04F5-514FF169FAA3}"/>
              </a:ext>
            </a:extLst>
          </p:cNvPr>
          <p:cNvSpPr>
            <a:spLocks noGrp="1"/>
          </p:cNvSpPr>
          <p:nvPr>
            <p:ph type="title"/>
          </p:nvPr>
        </p:nvSpPr>
        <p:spPr>
          <a:xfrm>
            <a:off x="990876" y="2991678"/>
            <a:ext cx="10515600" cy="2852737"/>
          </a:xfrm>
        </p:spPr>
        <p:txBody>
          <a:bodyPr>
            <a:normAutofit/>
          </a:bodyPr>
          <a:lstStyle/>
          <a:p>
            <a:pPr algn="ctr"/>
            <a:r>
              <a:rPr lang="en-US" dirty="0">
                <a:solidFill>
                  <a:srgbClr val="000099"/>
                </a:solidFill>
              </a:rPr>
              <a:t>Operating Budget – Proposed Staffing by Departments (Not Recommended at this Time)</a:t>
            </a:r>
            <a:endParaRPr lang="en-US" dirty="0"/>
          </a:p>
        </p:txBody>
      </p:sp>
    </p:spTree>
    <p:extLst>
      <p:ext uri="{BB962C8B-B14F-4D97-AF65-F5344CB8AC3E}">
        <p14:creationId xmlns:p14="http://schemas.microsoft.com/office/powerpoint/2010/main" val="41436662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Slide Number Placeholder 4">
            <a:extLst>
              <a:ext uri="{FF2B5EF4-FFF2-40B4-BE49-F238E27FC236}">
                <a16:creationId xmlns:a16="http://schemas.microsoft.com/office/drawing/2014/main" id="{4A1A48C0-7C1D-48A8-A173-BA791B7392B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spcBef>
                <a:spcPct val="0"/>
              </a:spcBef>
              <a:buClrTx/>
              <a:buSzTx/>
              <a:buFontTx/>
              <a:buNone/>
            </a:pPr>
            <a:fld id="{229DC802-66A5-4EEC-BC70-5CC9AD6B5135}" type="slidenum">
              <a:rPr lang="en-US" altLang="en-US" sz="1400">
                <a:solidFill>
                  <a:srgbClr val="FFFFFF"/>
                </a:solidFill>
              </a:rPr>
              <a:pPr>
                <a:spcBef>
                  <a:spcPct val="0"/>
                </a:spcBef>
                <a:buClrTx/>
                <a:buSzTx/>
                <a:buFontTx/>
                <a:buNone/>
              </a:pPr>
              <a:t>24</a:t>
            </a:fld>
            <a:endParaRPr lang="en-US" altLang="en-US" sz="1400">
              <a:solidFill>
                <a:srgbClr val="FFFFFF"/>
              </a:solidFill>
            </a:endParaRPr>
          </a:p>
        </p:txBody>
      </p:sp>
      <p:sp>
        <p:nvSpPr>
          <p:cNvPr id="3" name="Content Placeholder 2">
            <a:extLst>
              <a:ext uri="{FF2B5EF4-FFF2-40B4-BE49-F238E27FC236}">
                <a16:creationId xmlns:a16="http://schemas.microsoft.com/office/drawing/2014/main" id="{8925394F-10FC-4E2E-B25A-9F77AAB93E2F}"/>
              </a:ext>
            </a:extLst>
          </p:cNvPr>
          <p:cNvSpPr>
            <a:spLocks noGrp="1"/>
          </p:cNvSpPr>
          <p:nvPr>
            <p:ph idx="4294967295"/>
          </p:nvPr>
        </p:nvSpPr>
        <p:spPr>
          <a:xfrm>
            <a:off x="0" y="1825625"/>
            <a:ext cx="10515600" cy="4351338"/>
          </a:xfrm>
        </p:spPr>
        <p:txBody>
          <a:bodyPr/>
          <a:lstStyle/>
          <a:p>
            <a:pPr marL="0" indent="0">
              <a:buNone/>
              <a:defRPr/>
            </a:pPr>
            <a:endParaRPr lang="en-US"/>
          </a:p>
          <a:p>
            <a:pPr marL="0" indent="0">
              <a:buNone/>
              <a:defRPr/>
            </a:pPr>
            <a:endParaRPr lang="en-US"/>
          </a:p>
          <a:p>
            <a:pPr>
              <a:buFont typeface="Arial" charset="0"/>
              <a:buChar char="•"/>
              <a:defRPr/>
            </a:pPr>
            <a:endParaRPr lang="en-US"/>
          </a:p>
        </p:txBody>
      </p:sp>
      <p:graphicFrame>
        <p:nvGraphicFramePr>
          <p:cNvPr id="4" name="Table 3">
            <a:extLst>
              <a:ext uri="{FF2B5EF4-FFF2-40B4-BE49-F238E27FC236}">
                <a16:creationId xmlns:a16="http://schemas.microsoft.com/office/drawing/2014/main" id="{A4C06C2E-8F5A-4A4A-A666-20C489E31CEE}"/>
              </a:ext>
            </a:extLst>
          </p:cNvPr>
          <p:cNvGraphicFramePr>
            <a:graphicFrameLocks noGrp="1"/>
          </p:cNvGraphicFramePr>
          <p:nvPr>
            <p:extLst>
              <p:ext uri="{D42A27DB-BD31-4B8C-83A1-F6EECF244321}">
                <p14:modId xmlns:p14="http://schemas.microsoft.com/office/powerpoint/2010/main" val="2422738148"/>
              </p:ext>
            </p:extLst>
          </p:nvPr>
        </p:nvGraphicFramePr>
        <p:xfrm>
          <a:off x="316147" y="1649170"/>
          <a:ext cx="11559705" cy="4456982"/>
        </p:xfrm>
        <a:graphic>
          <a:graphicData uri="http://schemas.openxmlformats.org/drawingml/2006/table">
            <a:tbl>
              <a:tblPr firstRow="1" firstCol="1" bandRow="1">
                <a:tableStyleId>{5C22544A-7EE6-4342-B048-85BDC9FD1C3A}</a:tableStyleId>
              </a:tblPr>
              <a:tblGrid>
                <a:gridCol w="2317460">
                  <a:extLst>
                    <a:ext uri="{9D8B030D-6E8A-4147-A177-3AD203B41FA5}">
                      <a16:colId xmlns:a16="http://schemas.microsoft.com/office/drawing/2014/main" val="342709621"/>
                    </a:ext>
                  </a:extLst>
                </a:gridCol>
                <a:gridCol w="2103126">
                  <a:extLst>
                    <a:ext uri="{9D8B030D-6E8A-4147-A177-3AD203B41FA5}">
                      <a16:colId xmlns:a16="http://schemas.microsoft.com/office/drawing/2014/main" val="113393533"/>
                    </a:ext>
                  </a:extLst>
                </a:gridCol>
                <a:gridCol w="5076979">
                  <a:extLst>
                    <a:ext uri="{9D8B030D-6E8A-4147-A177-3AD203B41FA5}">
                      <a16:colId xmlns:a16="http://schemas.microsoft.com/office/drawing/2014/main" val="2267821405"/>
                    </a:ext>
                  </a:extLst>
                </a:gridCol>
                <a:gridCol w="2062140">
                  <a:extLst>
                    <a:ext uri="{9D8B030D-6E8A-4147-A177-3AD203B41FA5}">
                      <a16:colId xmlns:a16="http://schemas.microsoft.com/office/drawing/2014/main" val="4014385943"/>
                    </a:ext>
                  </a:extLst>
                </a:gridCol>
              </a:tblGrid>
              <a:tr h="684325">
                <a:tc>
                  <a:txBody>
                    <a:bodyPr/>
                    <a:lstStyle/>
                    <a:p>
                      <a:pPr marL="0" marR="0">
                        <a:spcBef>
                          <a:spcPts val="0"/>
                        </a:spcBef>
                        <a:spcAft>
                          <a:spcPts val="0"/>
                        </a:spcAft>
                      </a:pPr>
                      <a:r>
                        <a:rPr lang="en-US" sz="1600">
                          <a:solidFill>
                            <a:schemeClr val="bg1"/>
                          </a:solidFill>
                          <a:effectLst/>
                          <a:latin typeface="Calibri"/>
                          <a:ea typeface="Times New Roman" panose="02020603050405020304" pitchFamily="18" charset="0"/>
                        </a:rPr>
                        <a:t> </a:t>
                      </a:r>
                      <a:r>
                        <a:rPr lang="en-US" sz="1600" b="1">
                          <a:solidFill>
                            <a:schemeClr val="bg1"/>
                          </a:solidFill>
                          <a:effectLst/>
                          <a:latin typeface="Calibri"/>
                          <a:ea typeface="Times New Roman" panose="02020603050405020304" pitchFamily="18" charset="0"/>
                        </a:rPr>
                        <a:t>DEPARTMENT</a:t>
                      </a:r>
                      <a:endParaRPr lang="en-US" sz="1600">
                        <a:solidFill>
                          <a:schemeClr val="bg1"/>
                        </a:solidFill>
                        <a:effectLst/>
                        <a:latin typeface="Calibri"/>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b="1">
                          <a:solidFill>
                            <a:schemeClr val="bg1"/>
                          </a:solidFill>
                          <a:effectLst/>
                          <a:latin typeface="Calibri"/>
                          <a:ea typeface="Times New Roman" panose="02020603050405020304" pitchFamily="18" charset="0"/>
                        </a:rPr>
                        <a:t>REQUESTED FTE = Full-time Equivalent</a:t>
                      </a:r>
                      <a:endParaRPr lang="en-US" sz="1600">
                        <a:solidFill>
                          <a:schemeClr val="bg1"/>
                        </a:solidFill>
                        <a:effectLst/>
                        <a:latin typeface="Calibri"/>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b="1">
                          <a:solidFill>
                            <a:schemeClr val="bg1"/>
                          </a:solidFill>
                          <a:effectLst/>
                          <a:latin typeface="Calibri"/>
                          <a:ea typeface="Times New Roman" panose="02020603050405020304" pitchFamily="18" charset="0"/>
                        </a:rPr>
                        <a:t>DESCRIPTION</a:t>
                      </a:r>
                      <a:endParaRPr lang="en-US" sz="1600">
                        <a:solidFill>
                          <a:schemeClr val="bg1"/>
                        </a:solidFill>
                        <a:effectLst/>
                        <a:latin typeface="Calibri"/>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a:solidFill>
                            <a:schemeClr val="bg1"/>
                          </a:solidFill>
                          <a:effectLst/>
                          <a:latin typeface="Calibri"/>
                          <a:ea typeface="Times New Roman" panose="02020603050405020304" pitchFamily="18" charset="0"/>
                        </a:rPr>
                        <a:t>FISCAL IMPACT</a:t>
                      </a:r>
                      <a:endParaRPr lang="en-US" sz="1600">
                        <a:solidFill>
                          <a:schemeClr val="bg1"/>
                        </a:solidFill>
                        <a:effectLst/>
                        <a:latin typeface="Calibri"/>
                        <a:ea typeface="Times New Roman" panose="02020603050405020304" pitchFamily="18" charset="0"/>
                      </a:endParaRPr>
                    </a:p>
                  </a:txBody>
                  <a:tcPr marL="68580" marR="68580" marT="0" marB="0"/>
                </a:tc>
                <a:extLst>
                  <a:ext uri="{0D108BD9-81ED-4DB2-BD59-A6C34878D82A}">
                    <a16:rowId xmlns:a16="http://schemas.microsoft.com/office/drawing/2014/main" val="2416101574"/>
                  </a:ext>
                </a:extLst>
              </a:tr>
              <a:tr h="701254">
                <a:tc>
                  <a:txBody>
                    <a:bodyPr/>
                    <a:lstStyle/>
                    <a:p>
                      <a:pPr marL="0" marR="0" lvl="0" algn="l" defTabSz="914400" rtl="0" eaLnBrk="1" latinLnBrk="0" hangingPunct="1">
                        <a:spcBef>
                          <a:spcPts val="0"/>
                        </a:spcBef>
                        <a:spcAft>
                          <a:spcPts val="0"/>
                        </a:spcAft>
                        <a:buNone/>
                      </a:pPr>
                      <a:r>
                        <a:rPr lang="en-US" sz="1600" b="1" kern="1200">
                          <a:solidFill>
                            <a:schemeClr val="lt1"/>
                          </a:solidFill>
                          <a:effectLst/>
                          <a:latin typeface="Calibri"/>
                          <a:ea typeface="Times New Roman" panose="02020603050405020304" pitchFamily="18" charset="0"/>
                          <a:cs typeface="+mn-cs"/>
                        </a:rPr>
                        <a:t>GENERAL GOVT.</a:t>
                      </a:r>
                    </a:p>
                    <a:p>
                      <a:pPr marL="0" marR="0" lvl="0" algn="l" defTabSz="914400" rtl="0" eaLnBrk="1" latinLnBrk="0" hangingPunct="1">
                        <a:spcBef>
                          <a:spcPts val="0"/>
                        </a:spcBef>
                        <a:spcAft>
                          <a:spcPts val="0"/>
                        </a:spcAft>
                        <a:buNone/>
                      </a:pPr>
                      <a:r>
                        <a:rPr lang="en-US" sz="1600" b="1" kern="1200">
                          <a:solidFill>
                            <a:schemeClr val="lt1"/>
                          </a:solidFill>
                          <a:effectLst/>
                          <a:latin typeface="Calibri"/>
                          <a:ea typeface="Times New Roman" panose="02020603050405020304" pitchFamily="18" charset="0"/>
                          <a:cs typeface="+mn-cs"/>
                        </a:rPr>
                        <a:t>Accounting </a:t>
                      </a:r>
                    </a:p>
                  </a:txBody>
                  <a:tcPr marL="68580" marR="68580" marT="0" marB="0"/>
                </a:tc>
                <a:tc>
                  <a:txBody>
                    <a:bodyPr/>
                    <a:lstStyle/>
                    <a:p>
                      <a:pPr marL="0" marR="0" lvl="0" algn="ctr" defTabSz="914400" rtl="0" eaLnBrk="1" latinLnBrk="0" hangingPunct="1">
                        <a:lnSpc>
                          <a:spcPct val="100000"/>
                        </a:lnSpc>
                        <a:spcBef>
                          <a:spcPts val="0"/>
                        </a:spcBef>
                        <a:spcAft>
                          <a:spcPts val="0"/>
                        </a:spcAft>
                        <a:buNone/>
                      </a:pPr>
                      <a:r>
                        <a:rPr lang="en-US" sz="1600" kern="1200" dirty="0">
                          <a:solidFill>
                            <a:schemeClr val="dk1"/>
                          </a:solidFill>
                          <a:effectLst/>
                          <a:latin typeface="Calibri"/>
                          <a:ea typeface="Times New Roman" panose="02020603050405020304" pitchFamily="18" charset="0"/>
                          <a:cs typeface="+mn-cs"/>
                        </a:rPr>
                        <a:t>(</a:t>
                      </a:r>
                      <a:r>
                        <a:rPr lang="en-US" sz="1600" b="0" kern="1200" dirty="0">
                          <a:solidFill>
                            <a:schemeClr val="tx1"/>
                          </a:solidFill>
                          <a:effectLst/>
                          <a:latin typeface="Calibri"/>
                          <a:ea typeface="Times New Roman" panose="02020603050405020304" pitchFamily="18" charset="0"/>
                          <a:cs typeface="+mn-cs"/>
                        </a:rPr>
                        <a:t>1 FTE)</a:t>
                      </a:r>
                    </a:p>
                    <a:p>
                      <a:pPr marL="0" marR="0" lvl="0" algn="l" defTabSz="914400" rtl="0" eaLnBrk="1" latinLnBrk="0" hangingPunct="1">
                        <a:spcBef>
                          <a:spcPts val="0"/>
                        </a:spcBef>
                        <a:spcAft>
                          <a:spcPts val="0"/>
                        </a:spcAft>
                        <a:buNone/>
                      </a:pPr>
                      <a:endParaRPr lang="en-US" sz="1600" b="0" kern="1200" dirty="0">
                        <a:solidFill>
                          <a:schemeClr val="tx1"/>
                        </a:solidFill>
                        <a:effectLst/>
                        <a:latin typeface="Calibri"/>
                        <a:ea typeface="Times New Roman" panose="02020603050405020304" pitchFamily="18" charset="0"/>
                        <a:cs typeface="+mn-cs"/>
                      </a:endParaRPr>
                    </a:p>
                    <a:p>
                      <a:pPr marL="0" marR="0" lvl="0" algn="l" defTabSz="914400" rtl="0" eaLnBrk="1" latinLnBrk="0" hangingPunct="1">
                        <a:spcBef>
                          <a:spcPts val="0"/>
                        </a:spcBef>
                        <a:spcAft>
                          <a:spcPts val="0"/>
                        </a:spcAft>
                        <a:buNone/>
                      </a:pPr>
                      <a:endParaRPr lang="en-US" sz="1600" b="0" kern="1200" dirty="0">
                        <a:solidFill>
                          <a:schemeClr val="tx1"/>
                        </a:solidFill>
                        <a:effectLst/>
                        <a:latin typeface="Calibri"/>
                        <a:ea typeface="Times New Roman" panose="02020603050405020304" pitchFamily="18" charset="0"/>
                        <a:cs typeface="+mn-cs"/>
                      </a:endParaRPr>
                    </a:p>
                  </a:txBody>
                  <a:tcPr marL="68580" marR="68580" marT="0" marB="0"/>
                </a:tc>
                <a:tc>
                  <a:txBody>
                    <a:bodyPr/>
                    <a:lstStyle/>
                    <a:p>
                      <a:pPr marL="0" marR="0" lvl="0" algn="l" defTabSz="914400" rtl="0" eaLnBrk="1" latinLnBrk="0" hangingPunct="1">
                        <a:spcBef>
                          <a:spcPts val="0"/>
                        </a:spcBef>
                        <a:spcAft>
                          <a:spcPts val="0"/>
                        </a:spcAft>
                        <a:buNone/>
                      </a:pPr>
                      <a:r>
                        <a:rPr lang="en-US" sz="1600" b="0" kern="1200" dirty="0">
                          <a:solidFill>
                            <a:schemeClr val="tx1"/>
                          </a:solidFill>
                          <a:effectLst/>
                          <a:latin typeface="Calibri"/>
                          <a:ea typeface="Times New Roman" panose="02020603050405020304" pitchFamily="18" charset="0"/>
                          <a:cs typeface="+mn-cs"/>
                        </a:rPr>
                        <a:t>1 new position - Budget Analyst/Sticker Officer Administrator</a:t>
                      </a:r>
                    </a:p>
                  </a:txBody>
                  <a:tcPr marL="68580" marR="68580" marT="0" marB="0"/>
                </a:tc>
                <a:tc>
                  <a:txBody>
                    <a:bodyPr/>
                    <a:lstStyle/>
                    <a:p>
                      <a:pPr marL="0" marR="0" lvl="0" algn="ctr" defTabSz="914400" rtl="0" eaLnBrk="1" latinLnBrk="0" hangingPunct="1">
                        <a:spcBef>
                          <a:spcPts val="0"/>
                        </a:spcBef>
                        <a:spcAft>
                          <a:spcPts val="0"/>
                        </a:spcAft>
                        <a:buNone/>
                      </a:pPr>
                      <a:r>
                        <a:rPr lang="en-US" sz="1600" b="0" kern="1200" dirty="0">
                          <a:solidFill>
                            <a:schemeClr val="tx1"/>
                          </a:solidFill>
                          <a:effectLst/>
                          <a:latin typeface="Calibri"/>
                          <a:ea typeface="Times New Roman" panose="02020603050405020304" pitchFamily="18" charset="0"/>
                          <a:cs typeface="+mn-cs"/>
                        </a:rPr>
                        <a:t>$62,046</a:t>
                      </a:r>
                    </a:p>
                    <a:p>
                      <a:pPr marL="0" marR="0" lvl="0" algn="ctr" defTabSz="914400">
                        <a:spcBef>
                          <a:spcPts val="0"/>
                        </a:spcBef>
                        <a:spcAft>
                          <a:spcPts val="0"/>
                        </a:spcAft>
                        <a:buNone/>
                      </a:pPr>
                      <a:r>
                        <a:rPr lang="en-US" sz="1600" b="0" kern="1200" dirty="0">
                          <a:solidFill>
                            <a:schemeClr val="tx1"/>
                          </a:solidFill>
                          <a:effectLst/>
                          <a:latin typeface="Calibri"/>
                          <a:ea typeface="Times New Roman" panose="02020603050405020304" pitchFamily="18" charset="0"/>
                          <a:cs typeface="+mn-cs"/>
                        </a:rPr>
                        <a:t>HOLD – Further Review</a:t>
                      </a:r>
                      <a:endParaRPr lang="en-US" dirty="0"/>
                    </a:p>
                  </a:txBody>
                  <a:tcPr marL="68580" marR="68580" marT="0" marB="0"/>
                </a:tc>
                <a:extLst>
                  <a:ext uri="{0D108BD9-81ED-4DB2-BD59-A6C34878D82A}">
                    <a16:rowId xmlns:a16="http://schemas.microsoft.com/office/drawing/2014/main" val="3155536502"/>
                  </a:ext>
                </a:extLst>
              </a:tr>
              <a:tr h="743732">
                <a:tc>
                  <a:txBody>
                    <a:bodyPr/>
                    <a:lstStyle/>
                    <a:p>
                      <a:pPr marL="0" marR="0">
                        <a:spcBef>
                          <a:spcPts val="0"/>
                        </a:spcBef>
                        <a:spcAft>
                          <a:spcPts val="0"/>
                        </a:spcAft>
                      </a:pPr>
                      <a:r>
                        <a:rPr lang="en-US" sz="1600">
                          <a:effectLst/>
                          <a:latin typeface="Calibri"/>
                          <a:ea typeface="Times New Roman" panose="02020603050405020304" pitchFamily="18" charset="0"/>
                        </a:rPr>
                        <a:t>PUBLIC SAFETY</a:t>
                      </a:r>
                    </a:p>
                    <a:p>
                      <a:pPr marL="0" marR="0">
                        <a:spcBef>
                          <a:spcPts val="0"/>
                        </a:spcBef>
                        <a:spcAft>
                          <a:spcPts val="0"/>
                        </a:spcAft>
                      </a:pPr>
                      <a:r>
                        <a:rPr lang="en-US" sz="1600">
                          <a:effectLst/>
                          <a:latin typeface="Calibri"/>
                          <a:ea typeface="Times New Roman" panose="02020603050405020304" pitchFamily="18" charset="0"/>
                        </a:rPr>
                        <a:t>Police Dept</a:t>
                      </a:r>
                    </a:p>
                  </a:txBody>
                  <a:tcPr marL="68580" marR="68580" marT="0" marB="0"/>
                </a:tc>
                <a:tc>
                  <a:txBody>
                    <a:bodyPr/>
                    <a:lstStyle/>
                    <a:p>
                      <a:pPr marL="0" marR="0" lvl="0" algn="ctr">
                        <a:spcBef>
                          <a:spcPts val="0"/>
                        </a:spcBef>
                        <a:spcAft>
                          <a:spcPts val="0"/>
                        </a:spcAft>
                        <a:buNone/>
                      </a:pPr>
                      <a:r>
                        <a:rPr lang="en-US" sz="1600" dirty="0">
                          <a:effectLst/>
                          <a:latin typeface="Calibri"/>
                          <a:ea typeface="Times New Roman" panose="02020603050405020304" pitchFamily="18" charset="0"/>
                        </a:rPr>
                        <a:t>(1 FTE)</a:t>
                      </a:r>
                    </a:p>
                  </a:txBody>
                  <a:tcPr marL="68580" marR="68580" marT="0" marB="0"/>
                </a:tc>
                <a:tc>
                  <a:txBody>
                    <a:bodyPr/>
                    <a:lstStyle/>
                    <a:p>
                      <a:pPr marL="0" marR="0" lvl="0" indent="0" algn="l" rtl="0" eaLnBrk="1" fontAlgn="auto" latinLnBrk="0" hangingPunct="1">
                        <a:lnSpc>
                          <a:spcPct val="100000"/>
                        </a:lnSpc>
                        <a:spcBef>
                          <a:spcPts val="0"/>
                        </a:spcBef>
                        <a:spcAft>
                          <a:spcPts val="0"/>
                        </a:spcAft>
                        <a:buClrTx/>
                        <a:buSzTx/>
                        <a:buFontTx/>
                        <a:buNone/>
                      </a:pPr>
                      <a:r>
                        <a:rPr lang="en-US" sz="1600">
                          <a:effectLst/>
                          <a:latin typeface="+mn-lt"/>
                          <a:ea typeface="Times New Roman" panose="02020603050405020304" pitchFamily="18" charset="0"/>
                        </a:rPr>
                        <a:t> 1 new position -Full Time Police Officer</a:t>
                      </a:r>
                    </a:p>
                    <a:p>
                      <a:pPr marL="0" marR="0">
                        <a:spcBef>
                          <a:spcPts val="0"/>
                        </a:spcBef>
                        <a:spcAft>
                          <a:spcPts val="0"/>
                        </a:spcAft>
                      </a:pPr>
                      <a:endParaRPr lang="en-US" sz="1600">
                        <a:effectLst/>
                        <a:latin typeface="Calibri"/>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0">
                          <a:effectLst/>
                          <a:latin typeface="Calibri"/>
                          <a:ea typeface="Times New Roman" panose="02020603050405020304" pitchFamily="18" charset="0"/>
                        </a:rPr>
                        <a:t>$91,299</a:t>
                      </a:r>
                    </a:p>
                    <a:p>
                      <a:pPr marL="0" marR="0" lvl="0" algn="ctr">
                        <a:spcBef>
                          <a:spcPts val="0"/>
                        </a:spcBef>
                        <a:spcAft>
                          <a:spcPts val="0"/>
                        </a:spcAft>
                        <a:buNone/>
                      </a:pPr>
                      <a:r>
                        <a:rPr lang="en-US" sz="1600" b="0">
                          <a:effectLst/>
                          <a:latin typeface="Calibri"/>
                          <a:ea typeface="Times New Roman" panose="02020603050405020304" pitchFamily="18" charset="0"/>
                        </a:rPr>
                        <a:t>HOLD – Further Review</a:t>
                      </a:r>
                    </a:p>
                  </a:txBody>
                  <a:tcPr marL="68580" marR="68580" marT="0" marB="0"/>
                </a:tc>
                <a:extLst>
                  <a:ext uri="{0D108BD9-81ED-4DB2-BD59-A6C34878D82A}">
                    <a16:rowId xmlns:a16="http://schemas.microsoft.com/office/drawing/2014/main" val="2174734900"/>
                  </a:ext>
                </a:extLst>
              </a:tr>
              <a:tr h="807649">
                <a:tc>
                  <a:txBody>
                    <a:bodyPr/>
                    <a:lstStyle/>
                    <a:p>
                      <a:pPr marL="0" marR="0" lvl="0">
                        <a:spcBef>
                          <a:spcPts val="0"/>
                        </a:spcBef>
                        <a:spcAft>
                          <a:spcPts val="0"/>
                        </a:spcAft>
                        <a:buNone/>
                      </a:pPr>
                      <a:r>
                        <a:rPr lang="en-US" sz="1600">
                          <a:effectLst/>
                          <a:latin typeface="Calibri"/>
                          <a:ea typeface="Times New Roman" panose="02020603050405020304" pitchFamily="18" charset="0"/>
                        </a:rPr>
                        <a:t>NATURAL RESOURCES</a:t>
                      </a:r>
                      <a:endParaRPr lang="en-US" sz="1600">
                        <a:effectLst/>
                        <a:latin typeface="Times New Roman"/>
                        <a:ea typeface="Times New Roman" panose="02020603050405020304" pitchFamily="18" charset="0"/>
                      </a:endParaRPr>
                    </a:p>
                    <a:p>
                      <a:pPr marL="0" marR="0" lvl="0">
                        <a:spcBef>
                          <a:spcPts val="0"/>
                        </a:spcBef>
                        <a:spcAft>
                          <a:spcPts val="0"/>
                        </a:spcAft>
                        <a:buNone/>
                      </a:pPr>
                      <a:r>
                        <a:rPr lang="en-US" sz="1600">
                          <a:effectLst/>
                          <a:latin typeface="Calibri"/>
                          <a:ea typeface="Times New Roman" panose="02020603050405020304" pitchFamily="18" charset="0"/>
                        </a:rPr>
                        <a:t>Harbormaster Division</a:t>
                      </a:r>
                      <a:endParaRPr lang="en-US" sz="1600">
                        <a:effectLst/>
                        <a:latin typeface="Times New Roman"/>
                        <a:ea typeface="Times New Roman" panose="02020603050405020304" pitchFamily="18" charset="0"/>
                      </a:endParaRPr>
                    </a:p>
                  </a:txBody>
                  <a:tcPr marL="68580" marR="68580" marT="0" marB="0"/>
                </a:tc>
                <a:tc>
                  <a:txBody>
                    <a:bodyPr/>
                    <a:lstStyle/>
                    <a:p>
                      <a:pPr marL="0" marR="0" lvl="0" algn="ctr">
                        <a:spcBef>
                          <a:spcPts val="0"/>
                        </a:spcBef>
                        <a:spcAft>
                          <a:spcPts val="0"/>
                        </a:spcAft>
                        <a:buNone/>
                      </a:pPr>
                      <a:r>
                        <a:rPr lang="en-US" sz="1600">
                          <a:effectLst/>
                          <a:latin typeface="Calibri"/>
                          <a:ea typeface="Times New Roman" panose="02020603050405020304" pitchFamily="18" charset="0"/>
                        </a:rPr>
                        <a:t>(1 FTE)</a:t>
                      </a:r>
                      <a:endParaRPr lang="en-US" sz="1600">
                        <a:effectLst/>
                        <a:latin typeface="Times New Roman"/>
                        <a:ea typeface="Times New Roman" panose="02020603050405020304" pitchFamily="18" charset="0"/>
                      </a:endParaRPr>
                    </a:p>
                  </a:txBody>
                  <a:tcPr marL="68580" marR="68580" marT="0" marB="0"/>
                </a:tc>
                <a:tc>
                  <a:txBody>
                    <a:bodyPr/>
                    <a:lstStyle/>
                    <a:p>
                      <a:pPr marL="0" marR="0" lvl="0">
                        <a:spcBef>
                          <a:spcPts val="0"/>
                        </a:spcBef>
                        <a:spcAft>
                          <a:spcPts val="0"/>
                        </a:spcAft>
                        <a:buNone/>
                      </a:pPr>
                      <a:r>
                        <a:rPr lang="en-US" sz="1600" dirty="0">
                          <a:effectLst/>
                          <a:latin typeface="+mn-lt"/>
                          <a:ea typeface="Times New Roman" panose="02020603050405020304" pitchFamily="18" charset="0"/>
                        </a:rPr>
                        <a:t>1 new position -Boat Operator/ Marine Mechanic</a:t>
                      </a:r>
                      <a:endParaRPr lang="en-US" sz="1600" dirty="0">
                        <a:effectLst/>
                        <a:latin typeface="Times New Roman"/>
                        <a:ea typeface="Times New Roman" panose="02020603050405020304" pitchFamily="18" charset="0"/>
                      </a:endParaRPr>
                    </a:p>
                  </a:txBody>
                  <a:tcPr marL="68580" marR="68580" marT="0" marB="0"/>
                </a:tc>
                <a:tc>
                  <a:txBody>
                    <a:bodyPr/>
                    <a:lstStyle/>
                    <a:p>
                      <a:pPr marL="0" marR="0" lvl="0" algn="ctr">
                        <a:spcBef>
                          <a:spcPts val="0"/>
                        </a:spcBef>
                        <a:spcAft>
                          <a:spcPts val="0"/>
                        </a:spcAft>
                        <a:buNone/>
                      </a:pPr>
                      <a:r>
                        <a:rPr lang="en-US" sz="1600" dirty="0">
                          <a:effectLst/>
                          <a:latin typeface="Calibri"/>
                          <a:ea typeface="Times New Roman" panose="02020603050405020304" pitchFamily="18" charset="0"/>
                        </a:rPr>
                        <a:t>$65,146</a:t>
                      </a:r>
                    </a:p>
                    <a:p>
                      <a:pPr marL="0" marR="0" lvl="0" algn="ctr">
                        <a:spcBef>
                          <a:spcPts val="0"/>
                        </a:spcBef>
                        <a:spcAft>
                          <a:spcPts val="0"/>
                        </a:spcAft>
                        <a:buNone/>
                      </a:pPr>
                      <a:r>
                        <a:rPr lang="en-US" sz="1600" dirty="0">
                          <a:effectLst/>
                          <a:latin typeface="Calibri"/>
                          <a:ea typeface="Times New Roman" panose="02020603050405020304" pitchFamily="18" charset="0"/>
                        </a:rPr>
                        <a:t>HOLD – Further Review</a:t>
                      </a:r>
                      <a:endParaRPr lang="en-US" sz="1600" dirty="0">
                        <a:effectLst/>
                        <a:latin typeface="Times New Roman"/>
                        <a:ea typeface="Times New Roman" panose="02020603050405020304" pitchFamily="18" charset="0"/>
                      </a:endParaRPr>
                    </a:p>
                  </a:txBody>
                  <a:tcPr marL="68580" marR="68580" marT="0" marB="0"/>
                </a:tc>
                <a:extLst>
                  <a:ext uri="{0D108BD9-81ED-4DB2-BD59-A6C34878D82A}">
                    <a16:rowId xmlns:a16="http://schemas.microsoft.com/office/drawing/2014/main" val="1180058127"/>
                  </a:ext>
                </a:extLst>
              </a:tr>
              <a:tr h="849676">
                <a:tc>
                  <a:txBody>
                    <a:bodyPr/>
                    <a:lstStyle/>
                    <a:p>
                      <a:pPr marL="0" lvl="0">
                        <a:spcBef>
                          <a:spcPts val="0"/>
                        </a:spcBef>
                        <a:spcAft>
                          <a:spcPts val="0"/>
                        </a:spcAft>
                        <a:buNone/>
                      </a:pPr>
                      <a:r>
                        <a:rPr lang="en-US" sz="1600">
                          <a:effectLst/>
                          <a:latin typeface="Calibri"/>
                          <a:ea typeface="Times New Roman" panose="02020603050405020304" pitchFamily="18" charset="0"/>
                        </a:rPr>
                        <a:t>COMMUNITY DEVEL.</a:t>
                      </a:r>
                    </a:p>
                    <a:p>
                      <a:pPr marL="0" lvl="0">
                        <a:spcBef>
                          <a:spcPts val="0"/>
                        </a:spcBef>
                        <a:spcAft>
                          <a:spcPts val="0"/>
                        </a:spcAft>
                        <a:buNone/>
                      </a:pPr>
                      <a:r>
                        <a:rPr lang="en-US" sz="1600">
                          <a:effectLst/>
                          <a:latin typeface="Calibri"/>
                          <a:ea typeface="Times New Roman" panose="02020603050405020304" pitchFamily="18" charset="0"/>
                        </a:rPr>
                        <a:t>Building Division</a:t>
                      </a:r>
                    </a:p>
                  </a:txBody>
                  <a:tcPr marL="68580" marR="68580" marT="0" marB="0"/>
                </a:tc>
                <a:tc>
                  <a:txBody>
                    <a:bodyPr/>
                    <a:lstStyle/>
                    <a:p>
                      <a:pPr marL="0" lvl="0" algn="ctr">
                        <a:spcBef>
                          <a:spcPts val="0"/>
                        </a:spcBef>
                        <a:spcAft>
                          <a:spcPts val="0"/>
                        </a:spcAft>
                        <a:buNone/>
                      </a:pPr>
                      <a:r>
                        <a:rPr lang="en-US" sz="1600">
                          <a:effectLst/>
                          <a:latin typeface="Calibri"/>
                          <a:ea typeface="Times New Roman" panose="02020603050405020304" pitchFamily="18" charset="0"/>
                        </a:rPr>
                        <a:t>(1 FTE)</a:t>
                      </a:r>
                    </a:p>
                  </a:txBody>
                  <a:tcPr marL="68580" marR="68580" marT="0" marB="0"/>
                </a:tc>
                <a:tc>
                  <a:txBody>
                    <a:bodyPr/>
                    <a:lstStyle/>
                    <a:p>
                      <a:pPr marL="0" lvl="0">
                        <a:spcBef>
                          <a:spcPts val="0"/>
                        </a:spcBef>
                        <a:spcAft>
                          <a:spcPts val="0"/>
                        </a:spcAft>
                        <a:buNone/>
                      </a:pPr>
                      <a:r>
                        <a:rPr lang="en-US" sz="1600" dirty="0">
                          <a:effectLst/>
                          <a:latin typeface="+mn-lt"/>
                          <a:ea typeface="Times New Roman" panose="02020603050405020304" pitchFamily="18" charset="0"/>
                        </a:rPr>
                        <a:t>1 new position – Local Inspector </a:t>
                      </a:r>
                      <a:r>
                        <a:rPr lang="en-US" sz="1600" b="0" i="0" u="none" strike="noStrike" noProof="0" dirty="0">
                          <a:solidFill>
                            <a:srgbClr val="000000"/>
                          </a:solidFill>
                          <a:effectLst/>
                        </a:rPr>
                        <a:t>(due to possible Building Code changes requiring annual inspections of Short-Term Rentals) Not the same as the FY2024 funded position</a:t>
                      </a:r>
                    </a:p>
                  </a:txBody>
                  <a:tcPr marL="68580" marR="68580" marT="0" marB="0"/>
                </a:tc>
                <a:tc>
                  <a:txBody>
                    <a:bodyPr/>
                    <a:lstStyle/>
                    <a:p>
                      <a:pPr marL="0" marR="0" lvl="0" algn="ctr" defTabSz="914400" rtl="0" eaLnBrk="1" latinLnBrk="0" hangingPunct="1">
                        <a:spcBef>
                          <a:spcPts val="0"/>
                        </a:spcBef>
                        <a:spcAft>
                          <a:spcPts val="0"/>
                        </a:spcAft>
                        <a:buNone/>
                      </a:pPr>
                      <a:r>
                        <a:rPr lang="en-US" sz="1600" b="0" kern="1200">
                          <a:solidFill>
                            <a:schemeClr val="dk1"/>
                          </a:solidFill>
                          <a:effectLst/>
                          <a:latin typeface="Calibri"/>
                          <a:ea typeface="Times New Roman" panose="02020603050405020304" pitchFamily="18" charset="0"/>
                          <a:cs typeface="+mn-cs"/>
                        </a:rPr>
                        <a:t>$70,464</a:t>
                      </a:r>
                    </a:p>
                    <a:p>
                      <a:pPr marL="0" marR="0" lvl="0" algn="ctr" defTabSz="914400" rtl="0" eaLnBrk="1" latinLnBrk="0" hangingPunct="1">
                        <a:spcBef>
                          <a:spcPts val="0"/>
                        </a:spcBef>
                        <a:spcAft>
                          <a:spcPts val="0"/>
                        </a:spcAft>
                        <a:buNone/>
                      </a:pPr>
                      <a:r>
                        <a:rPr lang="en-US" sz="1600" b="0" kern="1200">
                          <a:solidFill>
                            <a:schemeClr val="dk1"/>
                          </a:solidFill>
                          <a:effectLst/>
                          <a:latin typeface="Calibri"/>
                          <a:ea typeface="Times New Roman" panose="02020603050405020304" pitchFamily="18" charset="0"/>
                          <a:cs typeface="+mn-cs"/>
                        </a:rPr>
                        <a:t>HOLD – Further Review</a:t>
                      </a:r>
                    </a:p>
                  </a:txBody>
                  <a:tcPr marL="68580" marR="68580" marT="0" marB="0"/>
                </a:tc>
                <a:extLst>
                  <a:ext uri="{0D108BD9-81ED-4DB2-BD59-A6C34878D82A}">
                    <a16:rowId xmlns:a16="http://schemas.microsoft.com/office/drawing/2014/main" val="4129427947"/>
                  </a:ext>
                </a:extLst>
              </a:tr>
              <a:tr h="640080">
                <a:tc>
                  <a:txBody>
                    <a:bodyPr/>
                    <a:lstStyle/>
                    <a:p>
                      <a:pPr marL="457200" lvl="1">
                        <a:spcBef>
                          <a:spcPts val="0"/>
                        </a:spcBef>
                        <a:spcAft>
                          <a:spcPts val="0"/>
                        </a:spcAft>
                        <a:buNone/>
                      </a:pPr>
                      <a:r>
                        <a:rPr lang="en-US" sz="1600">
                          <a:effectLst/>
                          <a:latin typeface="Calibri"/>
                          <a:ea typeface="Times New Roman" panose="02020603050405020304" pitchFamily="18" charset="0"/>
                        </a:rPr>
                        <a:t>TOTAL</a:t>
                      </a:r>
                    </a:p>
                  </a:txBody>
                  <a:tcPr marL="68580" marR="68580" marT="0" marB="0" anchor="ctr"/>
                </a:tc>
                <a:tc>
                  <a:txBody>
                    <a:bodyPr/>
                    <a:lstStyle/>
                    <a:p>
                      <a:pPr marL="0" lvl="0" algn="ctr">
                        <a:spcBef>
                          <a:spcPts val="0"/>
                        </a:spcBef>
                        <a:spcAft>
                          <a:spcPts val="0"/>
                        </a:spcAft>
                        <a:buNone/>
                      </a:pPr>
                      <a:r>
                        <a:rPr lang="en-US" sz="1600" dirty="0">
                          <a:effectLst/>
                          <a:latin typeface="Calibri"/>
                          <a:ea typeface="Times New Roman" panose="02020603050405020304" pitchFamily="18" charset="0"/>
                        </a:rPr>
                        <a:t>4 FTEs</a:t>
                      </a:r>
                    </a:p>
                  </a:txBody>
                  <a:tcPr marL="68580" marR="68580" marT="0" marB="0" anchor="ctr"/>
                </a:tc>
                <a:tc>
                  <a:txBody>
                    <a:bodyPr/>
                    <a:lstStyle/>
                    <a:p>
                      <a:pPr marL="0" lvl="0" algn="ctr">
                        <a:spcBef>
                          <a:spcPts val="0"/>
                        </a:spcBef>
                        <a:spcAft>
                          <a:spcPts val="0"/>
                        </a:spcAft>
                        <a:buNone/>
                      </a:pPr>
                      <a:endParaRPr lang="en-US" sz="1600" dirty="0">
                        <a:effectLst/>
                        <a:latin typeface="+mn-lt"/>
                        <a:ea typeface="Times New Roman" panose="02020603050405020304" pitchFamily="18" charset="0"/>
                      </a:endParaRPr>
                    </a:p>
                  </a:txBody>
                  <a:tcPr marL="68580" marR="68580" marT="0" marB="0" anchor="ctr"/>
                </a:tc>
                <a:tc>
                  <a:txBody>
                    <a:bodyPr/>
                    <a:lstStyle/>
                    <a:p>
                      <a:pPr marL="0" lvl="0" algn="ctr">
                        <a:spcBef>
                          <a:spcPts val="0"/>
                        </a:spcBef>
                        <a:spcAft>
                          <a:spcPts val="0"/>
                        </a:spcAft>
                        <a:buNone/>
                      </a:pPr>
                      <a:r>
                        <a:rPr lang="en-US" sz="1600" b="1" dirty="0">
                          <a:effectLst/>
                          <a:latin typeface="Calibri"/>
                          <a:ea typeface="Times New Roman" panose="02020603050405020304" pitchFamily="18" charset="0"/>
                        </a:rPr>
                        <a:t>$288,955</a:t>
                      </a:r>
                    </a:p>
                  </a:txBody>
                  <a:tcPr marL="68580" marR="68580" marT="0" marB="0" anchor="ctr"/>
                </a:tc>
                <a:extLst>
                  <a:ext uri="{0D108BD9-81ED-4DB2-BD59-A6C34878D82A}">
                    <a16:rowId xmlns:a16="http://schemas.microsoft.com/office/drawing/2014/main" val="2434546167"/>
                  </a:ext>
                </a:extLst>
              </a:tr>
            </a:tbl>
          </a:graphicData>
        </a:graphic>
      </p:graphicFrame>
    </p:spTree>
    <p:extLst>
      <p:ext uri="{BB962C8B-B14F-4D97-AF65-F5344CB8AC3E}">
        <p14:creationId xmlns:p14="http://schemas.microsoft.com/office/powerpoint/2010/main" val="4114585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4F5B1-4C9A-FC00-6F1B-690681789E32}"/>
              </a:ext>
            </a:extLst>
          </p:cNvPr>
          <p:cNvSpPr>
            <a:spLocks noGrp="1"/>
          </p:cNvSpPr>
          <p:nvPr>
            <p:ph type="title"/>
          </p:nvPr>
        </p:nvSpPr>
        <p:spPr>
          <a:xfrm>
            <a:off x="567559" y="1492469"/>
            <a:ext cx="10779891" cy="3216166"/>
          </a:xfrm>
        </p:spPr>
        <p:txBody>
          <a:bodyPr>
            <a:normAutofit/>
          </a:bodyPr>
          <a:lstStyle/>
          <a:p>
            <a:pPr algn="ctr"/>
            <a:r>
              <a:rPr lang="en-US" dirty="0">
                <a:solidFill>
                  <a:srgbClr val="000099"/>
                </a:solidFill>
              </a:rPr>
              <a:t>        FY2025 Operational Increases Budget Drivers</a:t>
            </a:r>
            <a:endParaRPr lang="en-US" dirty="0"/>
          </a:p>
        </p:txBody>
      </p:sp>
      <p:sp>
        <p:nvSpPr>
          <p:cNvPr id="3" name="Text Placeholder 2">
            <a:extLst>
              <a:ext uri="{FF2B5EF4-FFF2-40B4-BE49-F238E27FC236}">
                <a16:creationId xmlns:a16="http://schemas.microsoft.com/office/drawing/2014/main" id="{627221D4-851B-5A37-F425-37C30612369E}"/>
              </a:ext>
            </a:extLst>
          </p:cNvPr>
          <p:cNvSpPr>
            <a:spLocks noGrp="1"/>
          </p:cNvSpPr>
          <p:nvPr>
            <p:ph type="body" idx="1"/>
          </p:nvPr>
        </p:nvSpPr>
        <p:spPr/>
        <p:txBody>
          <a:bodyPr/>
          <a:lstStyle/>
          <a:p>
            <a:r>
              <a:rPr lang="en-US" dirty="0"/>
              <a:t>Expense line items </a:t>
            </a:r>
          </a:p>
        </p:txBody>
      </p:sp>
    </p:spTree>
    <p:extLst>
      <p:ext uri="{BB962C8B-B14F-4D97-AF65-F5344CB8AC3E}">
        <p14:creationId xmlns:p14="http://schemas.microsoft.com/office/powerpoint/2010/main" val="40285863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Slide Number Placeholder 4">
            <a:extLst>
              <a:ext uri="{FF2B5EF4-FFF2-40B4-BE49-F238E27FC236}">
                <a16:creationId xmlns:a16="http://schemas.microsoft.com/office/drawing/2014/main" id="{2DFF2C0D-63A7-4669-A037-D7042B4E3E2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spcBef>
                <a:spcPct val="0"/>
              </a:spcBef>
              <a:buClrTx/>
              <a:buSzTx/>
              <a:buFontTx/>
              <a:buNone/>
            </a:pPr>
            <a:fld id="{E3BBA01B-DCCF-47D6-ACB4-08E0F588D4A7}" type="slidenum">
              <a:rPr lang="en-US" altLang="en-US" sz="1400">
                <a:solidFill>
                  <a:srgbClr val="FFFFFF"/>
                </a:solidFill>
              </a:rPr>
              <a:pPr>
                <a:spcBef>
                  <a:spcPct val="0"/>
                </a:spcBef>
                <a:buClrTx/>
                <a:buSzTx/>
                <a:buFontTx/>
                <a:buNone/>
              </a:pPr>
              <a:t>26</a:t>
            </a:fld>
            <a:endParaRPr lang="en-US" altLang="en-US" sz="1400">
              <a:solidFill>
                <a:srgbClr val="FFFFFF"/>
              </a:solidFill>
            </a:endParaRPr>
          </a:p>
        </p:txBody>
      </p:sp>
      <p:sp>
        <p:nvSpPr>
          <p:cNvPr id="3" name="Content Placeholder 2">
            <a:extLst>
              <a:ext uri="{FF2B5EF4-FFF2-40B4-BE49-F238E27FC236}">
                <a16:creationId xmlns:a16="http://schemas.microsoft.com/office/drawing/2014/main" id="{8925394F-10FC-4E2E-B25A-9F77AAB93E2F}"/>
              </a:ext>
            </a:extLst>
          </p:cNvPr>
          <p:cNvSpPr>
            <a:spLocks noGrp="1"/>
          </p:cNvSpPr>
          <p:nvPr>
            <p:ph idx="4294967295"/>
          </p:nvPr>
        </p:nvSpPr>
        <p:spPr>
          <a:xfrm>
            <a:off x="0" y="1825625"/>
            <a:ext cx="10515600" cy="4351338"/>
          </a:xfrm>
        </p:spPr>
        <p:txBody>
          <a:bodyPr/>
          <a:lstStyle/>
          <a:p>
            <a:pPr marL="0" indent="0">
              <a:buNone/>
              <a:defRPr/>
            </a:pPr>
            <a:endParaRPr lang="en-US"/>
          </a:p>
          <a:p>
            <a:pPr marL="0" indent="0">
              <a:buNone/>
              <a:defRPr/>
            </a:pPr>
            <a:endParaRPr lang="en-US"/>
          </a:p>
          <a:p>
            <a:pPr>
              <a:buFont typeface="Arial" charset="0"/>
              <a:buChar char="•"/>
              <a:defRPr/>
            </a:pPr>
            <a:endParaRPr lang="en-US"/>
          </a:p>
        </p:txBody>
      </p:sp>
      <p:graphicFrame>
        <p:nvGraphicFramePr>
          <p:cNvPr id="6" name="Table 5">
            <a:extLst>
              <a:ext uri="{FF2B5EF4-FFF2-40B4-BE49-F238E27FC236}">
                <a16:creationId xmlns:a16="http://schemas.microsoft.com/office/drawing/2014/main" id="{D3DF2720-FFD3-4C42-8993-DBF20BF69FAF}"/>
              </a:ext>
            </a:extLst>
          </p:cNvPr>
          <p:cNvGraphicFramePr>
            <a:graphicFrameLocks noGrp="1"/>
          </p:cNvGraphicFramePr>
          <p:nvPr>
            <p:extLst>
              <p:ext uri="{D42A27DB-BD31-4B8C-83A1-F6EECF244321}">
                <p14:modId xmlns:p14="http://schemas.microsoft.com/office/powerpoint/2010/main" val="2671691568"/>
              </p:ext>
            </p:extLst>
          </p:nvPr>
        </p:nvGraphicFramePr>
        <p:xfrm>
          <a:off x="990600" y="1668253"/>
          <a:ext cx="10363200" cy="4404860"/>
        </p:xfrm>
        <a:graphic>
          <a:graphicData uri="http://schemas.openxmlformats.org/drawingml/2006/table">
            <a:tbl>
              <a:tblPr firstRow="1" bandRow="1">
                <a:tableStyleId>{5C22544A-7EE6-4342-B048-85BDC9FD1C3A}</a:tableStyleId>
              </a:tblPr>
              <a:tblGrid>
                <a:gridCol w="3200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5105400">
                  <a:extLst>
                    <a:ext uri="{9D8B030D-6E8A-4147-A177-3AD203B41FA5}">
                      <a16:colId xmlns:a16="http://schemas.microsoft.com/office/drawing/2014/main" val="20002"/>
                    </a:ext>
                  </a:extLst>
                </a:gridCol>
              </a:tblGrid>
              <a:tr h="546422">
                <a:tc>
                  <a:txBody>
                    <a:bodyPr/>
                    <a:lstStyle/>
                    <a:p>
                      <a:r>
                        <a:rPr lang="en-US" sz="2400">
                          <a:latin typeface="Calibri" panose="020F0502020204030204" pitchFamily="34" charset="0"/>
                          <a:cs typeface="Calibri" panose="020F0502020204030204" pitchFamily="34" charset="0"/>
                        </a:rPr>
                        <a:t>Budget </a:t>
                      </a:r>
                    </a:p>
                  </a:txBody>
                  <a:tcPr marT="45734" marB="45734"/>
                </a:tc>
                <a:tc>
                  <a:txBody>
                    <a:bodyPr/>
                    <a:lstStyle/>
                    <a:p>
                      <a:pPr algn="ctr"/>
                      <a:r>
                        <a:rPr lang="en-US" sz="2400">
                          <a:latin typeface="Calibri" panose="020F0502020204030204" pitchFamily="34" charset="0"/>
                          <a:cs typeface="Calibri" panose="020F0502020204030204" pitchFamily="34" charset="0"/>
                        </a:rPr>
                        <a:t>Amount</a:t>
                      </a:r>
                    </a:p>
                  </a:txBody>
                  <a:tcPr marT="45734" marB="45734"/>
                </a:tc>
                <a:tc>
                  <a:txBody>
                    <a:bodyPr/>
                    <a:lstStyle/>
                    <a:p>
                      <a:r>
                        <a:rPr lang="en-US" sz="2400">
                          <a:latin typeface="Calibri" panose="020F0502020204030204" pitchFamily="34" charset="0"/>
                          <a:cs typeface="Calibri" panose="020F0502020204030204" pitchFamily="34" charset="0"/>
                        </a:rPr>
                        <a:t>Comments</a:t>
                      </a:r>
                    </a:p>
                  </a:txBody>
                  <a:tcPr marT="45734" marB="45734"/>
                </a:tc>
                <a:extLst>
                  <a:ext uri="{0D108BD9-81ED-4DB2-BD59-A6C34878D82A}">
                    <a16:rowId xmlns:a16="http://schemas.microsoft.com/office/drawing/2014/main" val="10000"/>
                  </a:ext>
                </a:extLst>
              </a:tr>
              <a:tr h="740092">
                <a:tc>
                  <a:txBody>
                    <a:bodyPr/>
                    <a:lstStyle/>
                    <a:p>
                      <a:r>
                        <a:rPr lang="en-US" sz="2200">
                          <a:latin typeface="Calibri" panose="020F0502020204030204" pitchFamily="34" charset="0"/>
                          <a:cs typeface="Calibri" panose="020F0502020204030204" pitchFamily="34" charset="0"/>
                        </a:rPr>
                        <a:t>Town Manager</a:t>
                      </a:r>
                    </a:p>
                  </a:txBody>
                  <a:tcPr marT="45734" marB="45734"/>
                </a:tc>
                <a:tc>
                  <a:txBody>
                    <a:bodyPr/>
                    <a:lstStyle/>
                    <a:p>
                      <a:pPr algn="r"/>
                      <a:r>
                        <a:rPr lang="en-US" sz="2200">
                          <a:latin typeface="Calibri" panose="020F0502020204030204" pitchFamily="34" charset="0"/>
                          <a:cs typeface="Calibri" panose="020F0502020204030204" pitchFamily="34" charset="0"/>
                        </a:rPr>
                        <a:t>+$16,800</a:t>
                      </a:r>
                    </a:p>
                  </a:txBody>
                  <a:tcPr marT="45734" marB="45734"/>
                </a:tc>
                <a:tc>
                  <a:txBody>
                    <a:bodyPr/>
                    <a:lstStyle/>
                    <a:p>
                      <a:r>
                        <a:rPr lang="en-US" sz="2200">
                          <a:latin typeface="Calibri" panose="020F0502020204030204" pitchFamily="34" charset="0"/>
                          <a:cs typeface="Calibri" panose="020F0502020204030204" pitchFamily="34" charset="0"/>
                        </a:rPr>
                        <a:t>Increase for cost of Printing, Postage, Meetings and Office Supplies.</a:t>
                      </a:r>
                    </a:p>
                  </a:txBody>
                  <a:tcPr marT="45734" marB="45734"/>
                </a:tc>
                <a:extLst>
                  <a:ext uri="{0D108BD9-81ED-4DB2-BD59-A6C34878D82A}">
                    <a16:rowId xmlns:a16="http://schemas.microsoft.com/office/drawing/2014/main" val="10001"/>
                  </a:ext>
                </a:extLst>
              </a:tr>
              <a:tr h="1065721">
                <a:tc>
                  <a:txBody>
                    <a:bodyPr/>
                    <a:lstStyle/>
                    <a:p>
                      <a:r>
                        <a:rPr lang="en-US" sz="2200">
                          <a:latin typeface="Calibri" panose="020F0502020204030204" pitchFamily="34" charset="0"/>
                          <a:cs typeface="Calibri" panose="020F0502020204030204" pitchFamily="34" charset="0"/>
                        </a:rPr>
                        <a:t>Human Resources</a:t>
                      </a:r>
                    </a:p>
                  </a:txBody>
                  <a:tcPr marT="45734" marB="45734"/>
                </a:tc>
                <a:tc>
                  <a:txBody>
                    <a:bodyPr/>
                    <a:lstStyle/>
                    <a:p>
                      <a:pPr algn="r"/>
                      <a:r>
                        <a:rPr lang="en-US" sz="2200">
                          <a:latin typeface="Calibri" panose="020F0502020204030204" pitchFamily="34" charset="0"/>
                          <a:cs typeface="Calibri" panose="020F0502020204030204" pitchFamily="34" charset="0"/>
                        </a:rPr>
                        <a:t>+$6,050</a:t>
                      </a:r>
                    </a:p>
                  </a:txBody>
                  <a:tcPr marT="45734" marB="45734"/>
                </a:tc>
                <a:tc>
                  <a:txBody>
                    <a:bodyPr/>
                    <a:lstStyle/>
                    <a:p>
                      <a:r>
                        <a:rPr lang="en-US" sz="2200">
                          <a:latin typeface="Calibri" panose="020F0502020204030204" pitchFamily="34" charset="0"/>
                          <a:cs typeface="Calibri" panose="020F0502020204030204" pitchFamily="34" charset="0"/>
                        </a:rPr>
                        <a:t>Increase cost for Physicals, Boots (Contractual), Meetings and Professional &amp; Consulting costs.</a:t>
                      </a:r>
                    </a:p>
                  </a:txBody>
                  <a:tcPr marT="45734" marB="45734"/>
                </a:tc>
                <a:extLst>
                  <a:ext uri="{0D108BD9-81ED-4DB2-BD59-A6C34878D82A}">
                    <a16:rowId xmlns:a16="http://schemas.microsoft.com/office/drawing/2014/main" val="3359970333"/>
                  </a:ext>
                </a:extLst>
              </a:tr>
              <a:tr h="999551">
                <a:tc>
                  <a:txBody>
                    <a:bodyPr/>
                    <a:lstStyle/>
                    <a:p>
                      <a:r>
                        <a:rPr lang="en-US" sz="2200">
                          <a:latin typeface="Calibri" panose="020F0502020204030204" pitchFamily="34" charset="0"/>
                          <a:cs typeface="Calibri" panose="020F0502020204030204" pitchFamily="34" charset="0"/>
                        </a:rPr>
                        <a:t>Legal</a:t>
                      </a:r>
                    </a:p>
                  </a:txBody>
                  <a:tcPr marT="45734" marB="45734"/>
                </a:tc>
                <a:tc>
                  <a:txBody>
                    <a:bodyPr/>
                    <a:lstStyle/>
                    <a:p>
                      <a:pPr algn="r"/>
                      <a:r>
                        <a:rPr lang="en-US" sz="2200">
                          <a:solidFill>
                            <a:schemeClr val="tx1"/>
                          </a:solidFill>
                          <a:latin typeface="Calibri" panose="020F0502020204030204" pitchFamily="34" charset="0"/>
                          <a:cs typeface="Calibri" panose="020F0502020204030204" pitchFamily="34" charset="0"/>
                        </a:rPr>
                        <a:t>+$10,000</a:t>
                      </a:r>
                    </a:p>
                  </a:txBody>
                  <a:tcPr marT="45734" marB="45734"/>
                </a:tc>
                <a:tc>
                  <a:txBody>
                    <a:bodyPr/>
                    <a:lstStyle/>
                    <a:p>
                      <a:r>
                        <a:rPr lang="en-US" sz="2200">
                          <a:latin typeface="Calibri" panose="020F0502020204030204" pitchFamily="34" charset="0"/>
                          <a:cs typeface="Calibri" panose="020F0502020204030204" pitchFamily="34" charset="0"/>
                        </a:rPr>
                        <a:t>Increase costs for Legal fees.</a:t>
                      </a:r>
                    </a:p>
                  </a:txBody>
                  <a:tcPr marT="45734" marB="45734"/>
                </a:tc>
                <a:extLst>
                  <a:ext uri="{0D108BD9-81ED-4DB2-BD59-A6C34878D82A}">
                    <a16:rowId xmlns:a16="http://schemas.microsoft.com/office/drawing/2014/main" val="3578355870"/>
                  </a:ext>
                </a:extLst>
              </a:tr>
              <a:tr h="999551">
                <a:tc>
                  <a:txBody>
                    <a:bodyPr/>
                    <a:lstStyle/>
                    <a:p>
                      <a:r>
                        <a:rPr lang="en-US" sz="2200">
                          <a:latin typeface="Calibri" panose="020F0502020204030204" pitchFamily="34" charset="0"/>
                          <a:cs typeface="Calibri" panose="020F0502020204030204" pitchFamily="34" charset="0"/>
                        </a:rPr>
                        <a:t>Assessing</a:t>
                      </a:r>
                    </a:p>
                  </a:txBody>
                  <a:tcPr marT="45734" marB="45734"/>
                </a:tc>
                <a:tc>
                  <a:txBody>
                    <a:bodyPr/>
                    <a:lstStyle/>
                    <a:p>
                      <a:pPr algn="r"/>
                      <a:r>
                        <a:rPr lang="en-US" sz="2200">
                          <a:solidFill>
                            <a:schemeClr val="tx1"/>
                          </a:solidFill>
                          <a:latin typeface="Calibri" panose="020F0502020204030204" pitchFamily="34" charset="0"/>
                          <a:cs typeface="Calibri" panose="020F0502020204030204" pitchFamily="34" charset="0"/>
                        </a:rPr>
                        <a:t>+$13,000</a:t>
                      </a:r>
                    </a:p>
                  </a:txBody>
                  <a:tcPr marT="45734" marB="45734"/>
                </a:tc>
                <a:tc>
                  <a:txBody>
                    <a:bodyPr/>
                    <a:lstStyle/>
                    <a:p>
                      <a:r>
                        <a:rPr lang="en-US" sz="2200">
                          <a:latin typeface="Calibri" panose="020F0502020204030204" pitchFamily="34" charset="0"/>
                          <a:cs typeface="Calibri" panose="020F0502020204030204" pitchFamily="34" charset="0"/>
                        </a:rPr>
                        <a:t>Increased costs for Revaluation Contract.</a:t>
                      </a:r>
                    </a:p>
                  </a:txBody>
                  <a:tcPr marT="45734" marB="45734"/>
                </a:tc>
                <a:extLst>
                  <a:ext uri="{0D108BD9-81ED-4DB2-BD59-A6C34878D82A}">
                    <a16:rowId xmlns:a16="http://schemas.microsoft.com/office/drawing/2014/main" val="219433071"/>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Slide Number Placeholder 4">
            <a:extLst>
              <a:ext uri="{FF2B5EF4-FFF2-40B4-BE49-F238E27FC236}">
                <a16:creationId xmlns:a16="http://schemas.microsoft.com/office/drawing/2014/main" id="{4A1A48C0-7C1D-48A8-A173-BA791B7392B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spcBef>
                <a:spcPct val="0"/>
              </a:spcBef>
              <a:buClrTx/>
              <a:buSzTx/>
              <a:buFontTx/>
              <a:buNone/>
            </a:pPr>
            <a:fld id="{229DC802-66A5-4EEC-BC70-5CC9AD6B5135}" type="slidenum">
              <a:rPr lang="en-US" altLang="en-US" sz="1400">
                <a:solidFill>
                  <a:srgbClr val="FFFFFF"/>
                </a:solidFill>
              </a:rPr>
              <a:pPr>
                <a:spcBef>
                  <a:spcPct val="0"/>
                </a:spcBef>
                <a:buClrTx/>
                <a:buSzTx/>
                <a:buFontTx/>
                <a:buNone/>
              </a:pPr>
              <a:t>27</a:t>
            </a:fld>
            <a:endParaRPr lang="en-US" altLang="en-US" sz="1400">
              <a:solidFill>
                <a:srgbClr val="FFFFFF"/>
              </a:solidFill>
            </a:endParaRPr>
          </a:p>
        </p:txBody>
      </p:sp>
      <p:sp>
        <p:nvSpPr>
          <p:cNvPr id="3" name="Content Placeholder 2">
            <a:extLst>
              <a:ext uri="{FF2B5EF4-FFF2-40B4-BE49-F238E27FC236}">
                <a16:creationId xmlns:a16="http://schemas.microsoft.com/office/drawing/2014/main" id="{8925394F-10FC-4E2E-B25A-9F77AAB93E2F}"/>
              </a:ext>
            </a:extLst>
          </p:cNvPr>
          <p:cNvSpPr>
            <a:spLocks noGrp="1"/>
          </p:cNvSpPr>
          <p:nvPr>
            <p:ph idx="4294967295"/>
          </p:nvPr>
        </p:nvSpPr>
        <p:spPr>
          <a:xfrm>
            <a:off x="0" y="1825625"/>
            <a:ext cx="10515600" cy="4351338"/>
          </a:xfrm>
        </p:spPr>
        <p:txBody>
          <a:bodyPr/>
          <a:lstStyle/>
          <a:p>
            <a:pPr marL="0" indent="0">
              <a:buNone/>
              <a:defRPr/>
            </a:pPr>
            <a:endParaRPr lang="en-US"/>
          </a:p>
          <a:p>
            <a:pPr marL="0" indent="0">
              <a:buNone/>
              <a:defRPr/>
            </a:pPr>
            <a:endParaRPr lang="en-US"/>
          </a:p>
          <a:p>
            <a:pPr>
              <a:buFont typeface="Arial" charset="0"/>
              <a:buChar char="•"/>
              <a:defRPr/>
            </a:pPr>
            <a:endParaRPr lang="en-US"/>
          </a:p>
        </p:txBody>
      </p:sp>
      <p:graphicFrame>
        <p:nvGraphicFramePr>
          <p:cNvPr id="6" name="Table 5">
            <a:extLst>
              <a:ext uri="{FF2B5EF4-FFF2-40B4-BE49-F238E27FC236}">
                <a16:creationId xmlns:a16="http://schemas.microsoft.com/office/drawing/2014/main" id="{D3DF2720-FFD3-4C42-8993-DBF20BF69FAF}"/>
              </a:ext>
            </a:extLst>
          </p:cNvPr>
          <p:cNvGraphicFramePr>
            <a:graphicFrameLocks noGrp="1"/>
          </p:cNvGraphicFramePr>
          <p:nvPr>
            <p:extLst>
              <p:ext uri="{D42A27DB-BD31-4B8C-83A1-F6EECF244321}">
                <p14:modId xmlns:p14="http://schemas.microsoft.com/office/powerpoint/2010/main" val="1280129096"/>
              </p:ext>
            </p:extLst>
          </p:nvPr>
        </p:nvGraphicFramePr>
        <p:xfrm>
          <a:off x="762000" y="1930400"/>
          <a:ext cx="10363199" cy="3864837"/>
        </p:xfrm>
        <a:graphic>
          <a:graphicData uri="http://schemas.openxmlformats.org/drawingml/2006/table">
            <a:tbl>
              <a:tblPr firstRow="1" bandRow="1">
                <a:tableStyleId>{5C22544A-7EE6-4342-B048-85BDC9FD1C3A}</a:tableStyleId>
              </a:tblPr>
              <a:tblGrid>
                <a:gridCol w="4015879">
                  <a:extLst>
                    <a:ext uri="{9D8B030D-6E8A-4147-A177-3AD203B41FA5}">
                      <a16:colId xmlns:a16="http://schemas.microsoft.com/office/drawing/2014/main" val="20000"/>
                    </a:ext>
                  </a:extLst>
                </a:gridCol>
                <a:gridCol w="1686669">
                  <a:extLst>
                    <a:ext uri="{9D8B030D-6E8A-4147-A177-3AD203B41FA5}">
                      <a16:colId xmlns:a16="http://schemas.microsoft.com/office/drawing/2014/main" val="20001"/>
                    </a:ext>
                  </a:extLst>
                </a:gridCol>
                <a:gridCol w="4660651">
                  <a:extLst>
                    <a:ext uri="{9D8B030D-6E8A-4147-A177-3AD203B41FA5}">
                      <a16:colId xmlns:a16="http://schemas.microsoft.com/office/drawing/2014/main" val="20002"/>
                    </a:ext>
                  </a:extLst>
                </a:gridCol>
              </a:tblGrid>
              <a:tr h="655395">
                <a:tc>
                  <a:txBody>
                    <a:bodyPr/>
                    <a:lstStyle/>
                    <a:p>
                      <a:r>
                        <a:rPr lang="en-US" sz="2600">
                          <a:latin typeface="Calibri" panose="020F0502020204030204" pitchFamily="34" charset="0"/>
                          <a:cs typeface="Calibri" panose="020F0502020204030204" pitchFamily="34" charset="0"/>
                        </a:rPr>
                        <a:t>Budget </a:t>
                      </a:r>
                    </a:p>
                  </a:txBody>
                  <a:tcPr marT="45729" marB="45729"/>
                </a:tc>
                <a:tc>
                  <a:txBody>
                    <a:bodyPr/>
                    <a:lstStyle/>
                    <a:p>
                      <a:r>
                        <a:rPr lang="en-US" sz="2600">
                          <a:latin typeface="Calibri" panose="020F0502020204030204" pitchFamily="34" charset="0"/>
                          <a:cs typeface="Calibri" panose="020F0502020204030204" pitchFamily="34" charset="0"/>
                        </a:rPr>
                        <a:t>Amount</a:t>
                      </a:r>
                    </a:p>
                  </a:txBody>
                  <a:tcPr marT="45729" marB="45729"/>
                </a:tc>
                <a:tc>
                  <a:txBody>
                    <a:bodyPr/>
                    <a:lstStyle/>
                    <a:p>
                      <a:r>
                        <a:rPr lang="en-US" sz="2600">
                          <a:latin typeface="Calibri" panose="020F0502020204030204" pitchFamily="34" charset="0"/>
                          <a:cs typeface="Calibri" panose="020F0502020204030204" pitchFamily="34" charset="0"/>
                        </a:rPr>
                        <a:t>Comments</a:t>
                      </a:r>
                    </a:p>
                  </a:txBody>
                  <a:tcPr marT="45729" marB="45729"/>
                </a:tc>
                <a:extLst>
                  <a:ext uri="{0D108BD9-81ED-4DB2-BD59-A6C34878D82A}">
                    <a16:rowId xmlns:a16="http://schemas.microsoft.com/office/drawing/2014/main" val="10000"/>
                  </a:ext>
                </a:extLst>
              </a:tr>
              <a:tr h="1026818">
                <a:tc>
                  <a:txBody>
                    <a:bodyPr/>
                    <a:lstStyle/>
                    <a:p>
                      <a:r>
                        <a:rPr lang="en-US" sz="2200">
                          <a:latin typeface="Calibri" panose="020F0502020204030204" pitchFamily="34" charset="0"/>
                          <a:cs typeface="Calibri" panose="020F0502020204030204" pitchFamily="34" charset="0"/>
                        </a:rPr>
                        <a:t>Information Technology -IT</a:t>
                      </a:r>
                    </a:p>
                  </a:txBody>
                  <a:tcPr marT="45734" marB="45734"/>
                </a:tc>
                <a:tc>
                  <a:txBody>
                    <a:bodyPr/>
                    <a:lstStyle/>
                    <a:p>
                      <a:pPr algn="r"/>
                      <a:r>
                        <a:rPr lang="en-US" sz="2200">
                          <a:latin typeface="Calibri" panose="020F0502020204030204" pitchFamily="34" charset="0"/>
                          <a:cs typeface="Calibri" panose="020F0502020204030204" pitchFamily="34" charset="0"/>
                        </a:rPr>
                        <a:t>+$60,250</a:t>
                      </a:r>
                    </a:p>
                    <a:p>
                      <a:pPr algn="r"/>
                      <a:endParaRPr lang="en-US" sz="2200">
                        <a:latin typeface="Calibri" panose="020F0502020204030204" pitchFamily="34" charset="0"/>
                        <a:cs typeface="Calibri" panose="020F0502020204030204" pitchFamily="34" charset="0"/>
                      </a:endParaRPr>
                    </a:p>
                  </a:txBody>
                  <a:tcPr marT="45734" marB="45734"/>
                </a:tc>
                <a:tc>
                  <a:txBody>
                    <a:bodyPr/>
                    <a:lstStyle/>
                    <a:p>
                      <a:r>
                        <a:rPr lang="en-US" sz="2200">
                          <a:latin typeface="Calibri" panose="020F0502020204030204" pitchFamily="34" charset="0"/>
                          <a:cs typeface="Calibri" panose="020F0502020204030204" pitchFamily="34" charset="0"/>
                        </a:rPr>
                        <a:t>Increased Costs for Purchase of services &amp; Capital Outlay </a:t>
                      </a:r>
                    </a:p>
                  </a:txBody>
                  <a:tcPr marT="45734" marB="45734"/>
                </a:tc>
                <a:extLst>
                  <a:ext uri="{0D108BD9-81ED-4DB2-BD59-A6C34878D82A}">
                    <a16:rowId xmlns:a16="http://schemas.microsoft.com/office/drawing/2014/main" val="10002"/>
                  </a:ext>
                </a:extLst>
              </a:tr>
              <a:tr h="1068717">
                <a:tc>
                  <a:txBody>
                    <a:bodyPr/>
                    <a:lstStyle/>
                    <a:p>
                      <a:r>
                        <a:rPr lang="en-US" sz="2200">
                          <a:latin typeface="Calibri" panose="020F0502020204030204" pitchFamily="34" charset="0"/>
                          <a:cs typeface="Calibri" panose="020F0502020204030204" pitchFamily="34" charset="0"/>
                        </a:rPr>
                        <a:t>Town Elections</a:t>
                      </a:r>
                    </a:p>
                  </a:txBody>
                  <a:tcPr marT="45729" marB="45729"/>
                </a:tc>
                <a:tc>
                  <a:txBody>
                    <a:bodyPr/>
                    <a:lstStyle/>
                    <a:p>
                      <a:pPr algn="r"/>
                      <a:r>
                        <a:rPr lang="en-US" sz="2200">
                          <a:solidFill>
                            <a:schemeClr val="tx1"/>
                          </a:solidFill>
                          <a:latin typeface="Calibri" panose="020F0502020204030204" pitchFamily="34" charset="0"/>
                          <a:cs typeface="Calibri" panose="020F0502020204030204" pitchFamily="34" charset="0"/>
                        </a:rPr>
                        <a:t>+$45,250</a:t>
                      </a:r>
                    </a:p>
                  </a:txBody>
                  <a:tcPr marT="45729" marB="45729"/>
                </a:tc>
                <a:tc>
                  <a:txBody>
                    <a:bodyPr/>
                    <a:lstStyle/>
                    <a:p>
                      <a:r>
                        <a:rPr lang="en-US" sz="2200">
                          <a:latin typeface="Calibri" panose="020F0502020204030204" pitchFamily="34" charset="0"/>
                          <a:cs typeface="Calibri" panose="020F0502020204030204" pitchFamily="34" charset="0"/>
                        </a:rPr>
                        <a:t>Increase costs for Election Year</a:t>
                      </a:r>
                    </a:p>
                  </a:txBody>
                  <a:tcPr marT="45729" marB="45729"/>
                </a:tc>
                <a:extLst>
                  <a:ext uri="{0D108BD9-81ED-4DB2-BD59-A6C34878D82A}">
                    <a16:rowId xmlns:a16="http://schemas.microsoft.com/office/drawing/2014/main" val="2639602551"/>
                  </a:ext>
                </a:extLst>
              </a:tr>
              <a:tr h="1113907">
                <a:tc>
                  <a:txBody>
                    <a:bodyPr/>
                    <a:lstStyle/>
                    <a:p>
                      <a:r>
                        <a:rPr lang="en-US" sz="2200">
                          <a:latin typeface="Calibri" panose="020F0502020204030204" pitchFamily="34" charset="0"/>
                          <a:cs typeface="Calibri" panose="020F0502020204030204" pitchFamily="34" charset="0"/>
                        </a:rPr>
                        <a:t>Public Safety – Police Dept.</a:t>
                      </a:r>
                    </a:p>
                  </a:txBody>
                  <a:tcPr marT="45729" marB="45729"/>
                </a:tc>
                <a:tc>
                  <a:txBody>
                    <a:bodyPr/>
                    <a:lstStyle/>
                    <a:p>
                      <a:pPr algn="r"/>
                      <a:r>
                        <a:rPr lang="en-US" sz="2200">
                          <a:latin typeface="Calibri" panose="020F0502020204030204" pitchFamily="34" charset="0"/>
                          <a:cs typeface="Calibri" panose="020F0502020204030204" pitchFamily="34" charset="0"/>
                        </a:rPr>
                        <a:t>+$5,640</a:t>
                      </a:r>
                    </a:p>
                  </a:txBody>
                  <a:tcPr marT="45729" marB="45729"/>
                </a:tc>
                <a:tc>
                  <a:txBody>
                    <a:bodyPr/>
                    <a:lstStyle/>
                    <a:p>
                      <a:r>
                        <a:rPr lang="en-US" sz="2200">
                          <a:latin typeface="Calibri" panose="020F0502020204030204" pitchFamily="34" charset="0"/>
                          <a:cs typeface="Calibri" panose="020F0502020204030204" pitchFamily="34" charset="0"/>
                        </a:rPr>
                        <a:t>Increase costs for Uniforms, Meetings/Dues/Travel and Purchase of Services.</a:t>
                      </a:r>
                    </a:p>
                  </a:txBody>
                  <a:tcPr marT="45729" marB="45729"/>
                </a:tc>
                <a:extLst>
                  <a:ext uri="{0D108BD9-81ED-4DB2-BD59-A6C34878D82A}">
                    <a16:rowId xmlns:a16="http://schemas.microsoft.com/office/drawing/2014/main" val="2200974083"/>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Slide Number Placeholder 4">
            <a:extLst>
              <a:ext uri="{FF2B5EF4-FFF2-40B4-BE49-F238E27FC236}">
                <a16:creationId xmlns:a16="http://schemas.microsoft.com/office/drawing/2014/main" id="{D436AA31-C05E-4C8E-AD6B-04E9B1932D1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spcBef>
                <a:spcPct val="0"/>
              </a:spcBef>
              <a:buClrTx/>
              <a:buSzTx/>
              <a:buFontTx/>
              <a:buNone/>
            </a:pPr>
            <a:fld id="{8BB4E1AB-B62B-4904-96F0-3E376D640B1D}" type="slidenum">
              <a:rPr lang="en-US" altLang="en-US" sz="1400">
                <a:solidFill>
                  <a:srgbClr val="FFFFFF"/>
                </a:solidFill>
              </a:rPr>
              <a:pPr>
                <a:spcBef>
                  <a:spcPct val="0"/>
                </a:spcBef>
                <a:buClrTx/>
                <a:buSzTx/>
                <a:buFontTx/>
                <a:buNone/>
              </a:pPr>
              <a:t>28</a:t>
            </a:fld>
            <a:endParaRPr lang="en-US" altLang="en-US" sz="1400">
              <a:solidFill>
                <a:srgbClr val="FFFFFF"/>
              </a:solidFill>
            </a:endParaRPr>
          </a:p>
        </p:txBody>
      </p:sp>
      <p:sp>
        <p:nvSpPr>
          <p:cNvPr id="3" name="Content Placeholder 2">
            <a:extLst>
              <a:ext uri="{FF2B5EF4-FFF2-40B4-BE49-F238E27FC236}">
                <a16:creationId xmlns:a16="http://schemas.microsoft.com/office/drawing/2014/main" id="{0C626FB2-A204-4982-8F34-67BA11606BE3}"/>
              </a:ext>
            </a:extLst>
          </p:cNvPr>
          <p:cNvSpPr>
            <a:spLocks noGrp="1"/>
          </p:cNvSpPr>
          <p:nvPr>
            <p:ph idx="4294967295"/>
          </p:nvPr>
        </p:nvSpPr>
        <p:spPr>
          <a:xfrm>
            <a:off x="0" y="1825625"/>
            <a:ext cx="10515600" cy="4351338"/>
          </a:xfrm>
        </p:spPr>
        <p:txBody>
          <a:bodyPr/>
          <a:lstStyle/>
          <a:p>
            <a:pPr marL="0" indent="0">
              <a:buNone/>
              <a:defRPr/>
            </a:pPr>
            <a:endParaRPr lang="en-US"/>
          </a:p>
          <a:p>
            <a:pPr marL="0" indent="0">
              <a:buNone/>
              <a:defRPr/>
            </a:pPr>
            <a:endParaRPr lang="en-US"/>
          </a:p>
          <a:p>
            <a:pPr>
              <a:buFont typeface="Arial" charset="0"/>
              <a:buChar char="•"/>
              <a:defRPr/>
            </a:pPr>
            <a:endParaRPr lang="en-US"/>
          </a:p>
        </p:txBody>
      </p:sp>
      <p:graphicFrame>
        <p:nvGraphicFramePr>
          <p:cNvPr id="6" name="Table 5">
            <a:extLst>
              <a:ext uri="{FF2B5EF4-FFF2-40B4-BE49-F238E27FC236}">
                <a16:creationId xmlns:a16="http://schemas.microsoft.com/office/drawing/2014/main" id="{7B17A1CD-27D5-43F7-9815-8E0A19EA02AE}"/>
              </a:ext>
            </a:extLst>
          </p:cNvPr>
          <p:cNvGraphicFramePr>
            <a:graphicFrameLocks noGrp="1"/>
          </p:cNvGraphicFramePr>
          <p:nvPr>
            <p:extLst>
              <p:ext uri="{D42A27DB-BD31-4B8C-83A1-F6EECF244321}">
                <p14:modId xmlns:p14="http://schemas.microsoft.com/office/powerpoint/2010/main" val="1182948557"/>
              </p:ext>
            </p:extLst>
          </p:nvPr>
        </p:nvGraphicFramePr>
        <p:xfrm>
          <a:off x="983974" y="1625600"/>
          <a:ext cx="10293625" cy="4426557"/>
        </p:xfrm>
        <a:graphic>
          <a:graphicData uri="http://schemas.openxmlformats.org/drawingml/2006/table">
            <a:tbl>
              <a:tblPr firstRow="1" bandRow="1">
                <a:tableStyleId>{5C22544A-7EE6-4342-B048-85BDC9FD1C3A}</a:tableStyleId>
              </a:tblPr>
              <a:tblGrid>
                <a:gridCol w="3567511">
                  <a:extLst>
                    <a:ext uri="{9D8B030D-6E8A-4147-A177-3AD203B41FA5}">
                      <a16:colId xmlns:a16="http://schemas.microsoft.com/office/drawing/2014/main" val="20000"/>
                    </a:ext>
                  </a:extLst>
                </a:gridCol>
                <a:gridCol w="1978269">
                  <a:extLst>
                    <a:ext uri="{9D8B030D-6E8A-4147-A177-3AD203B41FA5}">
                      <a16:colId xmlns:a16="http://schemas.microsoft.com/office/drawing/2014/main" val="20001"/>
                    </a:ext>
                  </a:extLst>
                </a:gridCol>
                <a:gridCol w="4747845">
                  <a:extLst>
                    <a:ext uri="{9D8B030D-6E8A-4147-A177-3AD203B41FA5}">
                      <a16:colId xmlns:a16="http://schemas.microsoft.com/office/drawing/2014/main" val="20002"/>
                    </a:ext>
                  </a:extLst>
                </a:gridCol>
              </a:tblGrid>
              <a:tr h="475337">
                <a:tc>
                  <a:txBody>
                    <a:bodyPr/>
                    <a:lstStyle/>
                    <a:p>
                      <a:r>
                        <a:rPr lang="en-US" sz="2600">
                          <a:latin typeface="Calibri" panose="020F0502020204030204" pitchFamily="34" charset="0"/>
                          <a:cs typeface="Calibri" panose="020F0502020204030204" pitchFamily="34" charset="0"/>
                        </a:rPr>
                        <a:t>Budget </a:t>
                      </a:r>
                    </a:p>
                  </a:txBody>
                  <a:tcPr/>
                </a:tc>
                <a:tc>
                  <a:txBody>
                    <a:bodyPr/>
                    <a:lstStyle/>
                    <a:p>
                      <a:pPr algn="ctr"/>
                      <a:r>
                        <a:rPr lang="en-US" sz="2600">
                          <a:latin typeface="Calibri" panose="020F0502020204030204" pitchFamily="34" charset="0"/>
                          <a:cs typeface="Calibri" panose="020F0502020204030204" pitchFamily="34" charset="0"/>
                        </a:rPr>
                        <a:t>Amount</a:t>
                      </a:r>
                    </a:p>
                  </a:txBody>
                  <a:tcPr/>
                </a:tc>
                <a:tc>
                  <a:txBody>
                    <a:bodyPr/>
                    <a:lstStyle/>
                    <a:p>
                      <a:r>
                        <a:rPr lang="en-US" sz="2600">
                          <a:latin typeface="Calibri" panose="020F0502020204030204" pitchFamily="34" charset="0"/>
                          <a:cs typeface="Calibri" panose="020F0502020204030204" pitchFamily="34" charset="0"/>
                        </a:rPr>
                        <a:t>Comments</a:t>
                      </a:r>
                    </a:p>
                  </a:txBody>
                  <a:tcPr/>
                </a:tc>
                <a:extLst>
                  <a:ext uri="{0D108BD9-81ED-4DB2-BD59-A6C34878D82A}">
                    <a16:rowId xmlns:a16="http://schemas.microsoft.com/office/drawing/2014/main" val="10000"/>
                  </a:ext>
                </a:extLst>
              </a:tr>
              <a:tr h="1369703">
                <a:tc>
                  <a:txBody>
                    <a:bodyPr/>
                    <a:lstStyle/>
                    <a:p>
                      <a:pPr algn="l"/>
                      <a:r>
                        <a:rPr lang="en-US" sz="2200">
                          <a:latin typeface="Calibri" panose="020F0502020204030204" pitchFamily="34" charset="0"/>
                          <a:cs typeface="Calibri" panose="020F0502020204030204" pitchFamily="34" charset="0"/>
                        </a:rPr>
                        <a:t>Public Safety – Fire Dept.</a:t>
                      </a:r>
                    </a:p>
                  </a:txBody>
                  <a:tcPr marT="45729" marB="45729"/>
                </a:tc>
                <a:tc>
                  <a:txBody>
                    <a:bodyPr/>
                    <a:lstStyle/>
                    <a:p>
                      <a:pPr algn="r"/>
                      <a:r>
                        <a:rPr lang="en-US" sz="2200">
                          <a:solidFill>
                            <a:schemeClr val="tx1"/>
                          </a:solidFill>
                          <a:latin typeface="Calibri" panose="020F0502020204030204" pitchFamily="34" charset="0"/>
                          <a:cs typeface="Calibri" panose="020F0502020204030204" pitchFamily="34" charset="0"/>
                        </a:rPr>
                        <a:t>+$23,102</a:t>
                      </a:r>
                    </a:p>
                  </a:txBody>
                  <a:tcPr marT="45729" marB="45729"/>
                </a:tc>
                <a:tc>
                  <a:txBody>
                    <a:bodyPr/>
                    <a:lstStyle/>
                    <a:p>
                      <a:r>
                        <a:rPr lang="en-US" sz="2200">
                          <a:solidFill>
                            <a:schemeClr val="tx1"/>
                          </a:solidFill>
                          <a:latin typeface="Calibri" panose="020F0502020204030204" pitchFamily="34" charset="0"/>
                          <a:cs typeface="Calibri" panose="020F0502020204030204" pitchFamily="34" charset="0"/>
                        </a:rPr>
                        <a:t>Increased Costs for Meetings/Dues/Travel, Trainings, Purchase of Services, Medical Supplies &amp; Vehicle Maintenance. </a:t>
                      </a:r>
                    </a:p>
                  </a:txBody>
                  <a:tcPr marT="45729" marB="45729"/>
                </a:tc>
                <a:extLst>
                  <a:ext uri="{0D108BD9-81ED-4DB2-BD59-A6C34878D82A}">
                    <a16:rowId xmlns:a16="http://schemas.microsoft.com/office/drawing/2014/main" val="10006"/>
                  </a:ext>
                </a:extLst>
              </a:tr>
              <a:tr h="1049138">
                <a:tc>
                  <a:txBody>
                    <a:bodyPr/>
                    <a:lstStyle/>
                    <a:p>
                      <a:pPr algn="l"/>
                      <a:r>
                        <a:rPr lang="en-US" sz="2200">
                          <a:latin typeface="Calibri" panose="020F0502020204030204" pitchFamily="34" charset="0"/>
                          <a:cs typeface="Calibri" panose="020F0502020204030204" pitchFamily="34" charset="0"/>
                        </a:rPr>
                        <a:t>Community Development</a:t>
                      </a:r>
                    </a:p>
                  </a:txBody>
                  <a:tcPr marT="45729" marB="45729"/>
                </a:tc>
                <a:tc>
                  <a:txBody>
                    <a:bodyPr/>
                    <a:lstStyle/>
                    <a:p>
                      <a:pPr algn="r"/>
                      <a:r>
                        <a:rPr lang="en-US" sz="2200">
                          <a:latin typeface="Calibri" panose="020F0502020204030204" pitchFamily="34" charset="0"/>
                          <a:cs typeface="Calibri" panose="020F0502020204030204" pitchFamily="34" charset="0"/>
                        </a:rPr>
                        <a:t>+$13,000</a:t>
                      </a:r>
                    </a:p>
                  </a:txBody>
                  <a:tcPr marT="45729" marB="45729"/>
                </a:tc>
                <a:tc>
                  <a:txBody>
                    <a:bodyPr/>
                    <a:lstStyle/>
                    <a:p>
                      <a:r>
                        <a:rPr lang="en-US" sz="2200">
                          <a:latin typeface="Calibri" panose="020F0502020204030204" pitchFamily="34" charset="0"/>
                          <a:cs typeface="Calibri" panose="020F0502020204030204" pitchFamily="34" charset="0"/>
                        </a:rPr>
                        <a:t>Increased costs for Purchase of services &amp; Publications and Subscriptions</a:t>
                      </a:r>
                    </a:p>
                  </a:txBody>
                  <a:tcPr marT="45729" marB="45729"/>
                </a:tc>
                <a:extLst>
                  <a:ext uri="{0D108BD9-81ED-4DB2-BD59-A6C34878D82A}">
                    <a16:rowId xmlns:a16="http://schemas.microsoft.com/office/drawing/2014/main" val="2112422146"/>
                  </a:ext>
                </a:extLst>
              </a:tr>
              <a:tr h="728573">
                <a:tc>
                  <a:txBody>
                    <a:bodyPr/>
                    <a:lstStyle/>
                    <a:p>
                      <a:r>
                        <a:rPr lang="en-US" sz="2200">
                          <a:latin typeface="Calibri" panose="020F0502020204030204" pitchFamily="34" charset="0"/>
                          <a:cs typeface="Calibri" panose="020F0502020204030204" pitchFamily="34" charset="0"/>
                        </a:rPr>
                        <a:t>DPW -   Transfer Station</a:t>
                      </a:r>
                    </a:p>
                  </a:txBody>
                  <a:tcPr marT="45729" marB="45729"/>
                </a:tc>
                <a:tc>
                  <a:txBody>
                    <a:bodyPr/>
                    <a:lstStyle/>
                    <a:p>
                      <a:pPr algn="r"/>
                      <a:r>
                        <a:rPr lang="en-US" sz="2200">
                          <a:latin typeface="Calibri" panose="020F0502020204030204" pitchFamily="34" charset="0"/>
                          <a:cs typeface="Calibri" panose="020F0502020204030204" pitchFamily="34" charset="0"/>
                        </a:rPr>
                        <a:t>+$30,420 </a:t>
                      </a:r>
                    </a:p>
                  </a:txBody>
                  <a:tcPr marT="45729" marB="45729"/>
                </a:tc>
                <a:tc>
                  <a:txBody>
                    <a:bodyPr/>
                    <a:lstStyle/>
                    <a:p>
                      <a:r>
                        <a:rPr lang="en-US" sz="2200">
                          <a:latin typeface="Calibri" panose="020F0502020204030204" pitchFamily="34" charset="0"/>
                          <a:cs typeface="Calibri" panose="020F0502020204030204" pitchFamily="34" charset="0"/>
                        </a:rPr>
                        <a:t>Contracted Services - SEAMASS</a:t>
                      </a:r>
                    </a:p>
                  </a:txBody>
                  <a:tcPr marT="45729" marB="45729"/>
                </a:tc>
                <a:extLst>
                  <a:ext uri="{0D108BD9-81ED-4DB2-BD59-A6C34878D82A}">
                    <a16:rowId xmlns:a16="http://schemas.microsoft.com/office/drawing/2014/main" val="2397010763"/>
                  </a:ext>
                </a:extLst>
              </a:tr>
              <a:tr h="728588">
                <a:tc>
                  <a:txBody>
                    <a:bodyPr/>
                    <a:lstStyle/>
                    <a:p>
                      <a:r>
                        <a:rPr lang="en-US" sz="2200">
                          <a:latin typeface="Calibri" panose="020F0502020204030204" pitchFamily="34" charset="0"/>
                          <a:cs typeface="Calibri" panose="020F0502020204030204" pitchFamily="34" charset="0"/>
                        </a:rPr>
                        <a:t>DPW – Sewer</a:t>
                      </a:r>
                    </a:p>
                  </a:txBody>
                  <a:tcPr marT="45729" marB="45729"/>
                </a:tc>
                <a:tc>
                  <a:txBody>
                    <a:bodyPr/>
                    <a:lstStyle/>
                    <a:p>
                      <a:pPr algn="r"/>
                      <a:r>
                        <a:rPr lang="en-US" sz="2200">
                          <a:solidFill>
                            <a:schemeClr val="tx1"/>
                          </a:solidFill>
                          <a:latin typeface="Calibri" panose="020F0502020204030204" pitchFamily="34" charset="0"/>
                          <a:cs typeface="Calibri" panose="020F0502020204030204" pitchFamily="34" charset="0"/>
                        </a:rPr>
                        <a:t>+$126,000</a:t>
                      </a:r>
                    </a:p>
                  </a:txBody>
                  <a:tcPr marT="45737" marB="45737"/>
                </a:tc>
                <a:tc>
                  <a:txBody>
                    <a:bodyPr/>
                    <a:lstStyle/>
                    <a:p>
                      <a:r>
                        <a:rPr lang="en-US" sz="2200">
                          <a:latin typeface="Calibri" panose="020F0502020204030204" pitchFamily="34" charset="0"/>
                          <a:cs typeface="Calibri" panose="020F0502020204030204" pitchFamily="34" charset="0"/>
                        </a:rPr>
                        <a:t>Contracted Services</a:t>
                      </a:r>
                    </a:p>
                  </a:txBody>
                  <a:tcPr marT="45737" marB="45737"/>
                </a:tc>
                <a:extLst>
                  <a:ext uri="{0D108BD9-81ED-4DB2-BD59-A6C34878D82A}">
                    <a16:rowId xmlns:a16="http://schemas.microsoft.com/office/drawing/2014/main" val="280760086"/>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Slide Number Placeholder 4">
            <a:extLst>
              <a:ext uri="{FF2B5EF4-FFF2-40B4-BE49-F238E27FC236}">
                <a16:creationId xmlns:a16="http://schemas.microsoft.com/office/drawing/2014/main" id="{4A1A48C0-7C1D-48A8-A173-BA791B7392B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spcBef>
                <a:spcPct val="0"/>
              </a:spcBef>
              <a:buClrTx/>
              <a:buSzTx/>
              <a:buFontTx/>
              <a:buNone/>
            </a:pPr>
            <a:fld id="{229DC802-66A5-4EEC-BC70-5CC9AD6B5135}" type="slidenum">
              <a:rPr lang="en-US" altLang="en-US" sz="1400">
                <a:solidFill>
                  <a:srgbClr val="FFFFFF"/>
                </a:solidFill>
              </a:rPr>
              <a:pPr>
                <a:spcBef>
                  <a:spcPct val="0"/>
                </a:spcBef>
                <a:buClrTx/>
                <a:buSzTx/>
                <a:buFontTx/>
                <a:buNone/>
              </a:pPr>
              <a:t>29</a:t>
            </a:fld>
            <a:endParaRPr lang="en-US" altLang="en-US" sz="1400">
              <a:solidFill>
                <a:srgbClr val="FFFFFF"/>
              </a:solidFill>
            </a:endParaRPr>
          </a:p>
        </p:txBody>
      </p:sp>
      <p:sp>
        <p:nvSpPr>
          <p:cNvPr id="3" name="Content Placeholder 2">
            <a:extLst>
              <a:ext uri="{FF2B5EF4-FFF2-40B4-BE49-F238E27FC236}">
                <a16:creationId xmlns:a16="http://schemas.microsoft.com/office/drawing/2014/main" id="{8925394F-10FC-4E2E-B25A-9F77AAB93E2F}"/>
              </a:ext>
            </a:extLst>
          </p:cNvPr>
          <p:cNvSpPr>
            <a:spLocks noGrp="1"/>
          </p:cNvSpPr>
          <p:nvPr>
            <p:ph idx="4294967295"/>
          </p:nvPr>
        </p:nvSpPr>
        <p:spPr>
          <a:xfrm>
            <a:off x="0" y="1825625"/>
            <a:ext cx="10515600" cy="4351338"/>
          </a:xfrm>
        </p:spPr>
        <p:txBody>
          <a:bodyPr/>
          <a:lstStyle/>
          <a:p>
            <a:pPr marL="0" indent="0">
              <a:buNone/>
              <a:defRPr/>
            </a:pPr>
            <a:endParaRPr lang="en-US"/>
          </a:p>
          <a:p>
            <a:pPr marL="0" indent="0">
              <a:buNone/>
              <a:defRPr/>
            </a:pPr>
            <a:endParaRPr lang="en-US"/>
          </a:p>
          <a:p>
            <a:pPr>
              <a:buFont typeface="Arial" charset="0"/>
              <a:buChar char="•"/>
              <a:defRPr/>
            </a:pPr>
            <a:endParaRPr lang="en-US"/>
          </a:p>
        </p:txBody>
      </p:sp>
      <p:graphicFrame>
        <p:nvGraphicFramePr>
          <p:cNvPr id="6" name="Table 5">
            <a:extLst>
              <a:ext uri="{FF2B5EF4-FFF2-40B4-BE49-F238E27FC236}">
                <a16:creationId xmlns:a16="http://schemas.microsoft.com/office/drawing/2014/main" id="{D3DF2720-FFD3-4C42-8993-DBF20BF69FAF}"/>
              </a:ext>
            </a:extLst>
          </p:cNvPr>
          <p:cNvGraphicFramePr>
            <a:graphicFrameLocks noGrp="1"/>
          </p:cNvGraphicFramePr>
          <p:nvPr>
            <p:extLst>
              <p:ext uri="{D42A27DB-BD31-4B8C-83A1-F6EECF244321}">
                <p14:modId xmlns:p14="http://schemas.microsoft.com/office/powerpoint/2010/main" val="2506306475"/>
              </p:ext>
            </p:extLst>
          </p:nvPr>
        </p:nvGraphicFramePr>
        <p:xfrm>
          <a:off x="1162878" y="1737746"/>
          <a:ext cx="10038521" cy="4449728"/>
        </p:xfrm>
        <a:graphic>
          <a:graphicData uri="http://schemas.openxmlformats.org/drawingml/2006/table">
            <a:tbl>
              <a:tblPr firstRow="1" bandRow="1">
                <a:tableStyleId>{5C22544A-7EE6-4342-B048-85BDC9FD1C3A}</a:tableStyleId>
              </a:tblPr>
              <a:tblGrid>
                <a:gridCol w="3877887">
                  <a:extLst>
                    <a:ext uri="{9D8B030D-6E8A-4147-A177-3AD203B41FA5}">
                      <a16:colId xmlns:a16="http://schemas.microsoft.com/office/drawing/2014/main" val="20000"/>
                    </a:ext>
                  </a:extLst>
                </a:gridCol>
                <a:gridCol w="1637061">
                  <a:extLst>
                    <a:ext uri="{9D8B030D-6E8A-4147-A177-3AD203B41FA5}">
                      <a16:colId xmlns:a16="http://schemas.microsoft.com/office/drawing/2014/main" val="20001"/>
                    </a:ext>
                  </a:extLst>
                </a:gridCol>
                <a:gridCol w="4523573">
                  <a:extLst>
                    <a:ext uri="{9D8B030D-6E8A-4147-A177-3AD203B41FA5}">
                      <a16:colId xmlns:a16="http://schemas.microsoft.com/office/drawing/2014/main" val="20002"/>
                    </a:ext>
                  </a:extLst>
                </a:gridCol>
              </a:tblGrid>
              <a:tr h="428579">
                <a:tc>
                  <a:txBody>
                    <a:bodyPr/>
                    <a:lstStyle/>
                    <a:p>
                      <a:r>
                        <a:rPr lang="en-US" sz="2000">
                          <a:latin typeface="Calibri" panose="020F0502020204030204" pitchFamily="34" charset="0"/>
                          <a:cs typeface="Calibri" panose="020F0502020204030204" pitchFamily="34" charset="0"/>
                        </a:rPr>
                        <a:t>Budget </a:t>
                      </a:r>
                    </a:p>
                  </a:txBody>
                  <a:tcPr marT="45729" marB="45729"/>
                </a:tc>
                <a:tc>
                  <a:txBody>
                    <a:bodyPr/>
                    <a:lstStyle/>
                    <a:p>
                      <a:r>
                        <a:rPr lang="en-US" sz="2000">
                          <a:latin typeface="Calibri" panose="020F0502020204030204" pitchFamily="34" charset="0"/>
                          <a:cs typeface="Calibri" panose="020F0502020204030204" pitchFamily="34" charset="0"/>
                        </a:rPr>
                        <a:t>Amount</a:t>
                      </a:r>
                    </a:p>
                  </a:txBody>
                  <a:tcPr marT="45729" marB="45729"/>
                </a:tc>
                <a:tc>
                  <a:txBody>
                    <a:bodyPr/>
                    <a:lstStyle/>
                    <a:p>
                      <a:r>
                        <a:rPr lang="en-US" sz="2000">
                          <a:latin typeface="Calibri" panose="020F0502020204030204" pitchFamily="34" charset="0"/>
                          <a:cs typeface="Calibri" panose="020F0502020204030204" pitchFamily="34" charset="0"/>
                        </a:rPr>
                        <a:t>Comments</a:t>
                      </a:r>
                    </a:p>
                  </a:txBody>
                  <a:tcPr marT="45729" marB="45729"/>
                </a:tc>
                <a:extLst>
                  <a:ext uri="{0D108BD9-81ED-4DB2-BD59-A6C34878D82A}">
                    <a16:rowId xmlns:a16="http://schemas.microsoft.com/office/drawing/2014/main" val="10000"/>
                  </a:ext>
                </a:extLst>
              </a:tr>
              <a:tr h="1031153">
                <a:tc>
                  <a:txBody>
                    <a:bodyPr/>
                    <a:lstStyle/>
                    <a:p>
                      <a:r>
                        <a:rPr lang="en-US" sz="2000">
                          <a:latin typeface="Calibri" panose="020F0502020204030204" pitchFamily="34" charset="0"/>
                          <a:cs typeface="Calibri" panose="020F0502020204030204" pitchFamily="34" charset="0"/>
                        </a:rPr>
                        <a:t>DPW- Cemetery</a:t>
                      </a:r>
                    </a:p>
                  </a:txBody>
                  <a:tcPr marT="45734" marB="45734"/>
                </a:tc>
                <a:tc>
                  <a:txBody>
                    <a:bodyPr/>
                    <a:lstStyle/>
                    <a:p>
                      <a:pPr algn="r"/>
                      <a:r>
                        <a:rPr lang="en-US" sz="2000">
                          <a:latin typeface="Calibri" panose="020F0502020204030204" pitchFamily="34" charset="0"/>
                          <a:cs typeface="Calibri" panose="020F0502020204030204" pitchFamily="34" charset="0"/>
                        </a:rPr>
                        <a:t>+$20,000</a:t>
                      </a:r>
                    </a:p>
                  </a:txBody>
                  <a:tcPr marT="45734" marB="45734"/>
                </a:tc>
                <a:tc>
                  <a:txBody>
                    <a:bodyPr/>
                    <a:lstStyle/>
                    <a:p>
                      <a:r>
                        <a:rPr lang="en-US" sz="2000">
                          <a:latin typeface="Calibri" panose="020F0502020204030204" pitchFamily="34" charset="0"/>
                          <a:cs typeface="Calibri" panose="020F0502020204030204" pitchFamily="34" charset="0"/>
                        </a:rPr>
                        <a:t>Increased costs for Buildings Grounds &amp; Maintenance. </a:t>
                      </a:r>
                    </a:p>
                  </a:txBody>
                  <a:tcPr marT="45734" marB="45734"/>
                </a:tc>
                <a:extLst>
                  <a:ext uri="{0D108BD9-81ED-4DB2-BD59-A6C34878D82A}">
                    <a16:rowId xmlns:a16="http://schemas.microsoft.com/office/drawing/2014/main" val="10002"/>
                  </a:ext>
                </a:extLst>
              </a:tr>
              <a:tr h="954873">
                <a:tc>
                  <a:txBody>
                    <a:bodyPr/>
                    <a:lstStyle/>
                    <a:p>
                      <a:r>
                        <a:rPr lang="en-US" sz="2000">
                          <a:latin typeface="Calibri" panose="020F0502020204030204" pitchFamily="34" charset="0"/>
                          <a:cs typeface="Calibri" panose="020F0502020204030204" pitchFamily="34" charset="0"/>
                        </a:rPr>
                        <a:t>DPW- Parks &amp; Grounds</a:t>
                      </a:r>
                    </a:p>
                  </a:txBody>
                  <a:tcPr marT="45729" marB="45729"/>
                </a:tc>
                <a:tc>
                  <a:txBody>
                    <a:bodyPr/>
                    <a:lstStyle/>
                    <a:p>
                      <a:pPr algn="r"/>
                      <a:r>
                        <a:rPr lang="en-US" sz="2000">
                          <a:solidFill>
                            <a:schemeClr val="tx1"/>
                          </a:solidFill>
                          <a:latin typeface="Calibri" panose="020F0502020204030204" pitchFamily="34" charset="0"/>
                          <a:cs typeface="Calibri" panose="020F0502020204030204" pitchFamily="34" charset="0"/>
                        </a:rPr>
                        <a:t>+$18,250</a:t>
                      </a:r>
                    </a:p>
                  </a:txBody>
                  <a:tcPr marT="45729" marB="45729"/>
                </a:tc>
                <a:tc>
                  <a:txBody>
                    <a:bodyPr/>
                    <a:lstStyle/>
                    <a:p>
                      <a:r>
                        <a:rPr lang="en-US" sz="2000">
                          <a:latin typeface="Calibri" panose="020F0502020204030204" pitchFamily="34" charset="0"/>
                          <a:cs typeface="Calibri" panose="020F0502020204030204" pitchFamily="34" charset="0"/>
                        </a:rPr>
                        <a:t>Increased costs for Buildings Grounds &amp; Maintenance, and Vehicle Maintenance</a:t>
                      </a:r>
                    </a:p>
                  </a:txBody>
                  <a:tcPr marT="45729" marB="45729"/>
                </a:tc>
                <a:extLst>
                  <a:ext uri="{0D108BD9-81ED-4DB2-BD59-A6C34878D82A}">
                    <a16:rowId xmlns:a16="http://schemas.microsoft.com/office/drawing/2014/main" val="2639602551"/>
                  </a:ext>
                </a:extLst>
              </a:tr>
              <a:tr h="1029249">
                <a:tc>
                  <a:txBody>
                    <a:bodyPr/>
                    <a:lstStyle/>
                    <a:p>
                      <a:r>
                        <a:rPr lang="en-US" sz="2000">
                          <a:latin typeface="Calibri" panose="020F0502020204030204" pitchFamily="34" charset="0"/>
                          <a:cs typeface="Calibri" panose="020F0502020204030204" pitchFamily="34" charset="0"/>
                        </a:rPr>
                        <a:t>Insurance</a:t>
                      </a:r>
                    </a:p>
                  </a:txBody>
                  <a:tcPr marT="45729" marB="45729"/>
                </a:tc>
                <a:tc>
                  <a:txBody>
                    <a:bodyPr/>
                    <a:lstStyle/>
                    <a:p>
                      <a:pPr algn="r"/>
                      <a:r>
                        <a:rPr lang="en-US" sz="2000">
                          <a:latin typeface="Calibri" panose="020F0502020204030204" pitchFamily="34" charset="0"/>
                          <a:cs typeface="Calibri" panose="020F0502020204030204" pitchFamily="34" charset="0"/>
                        </a:rPr>
                        <a:t>+$127,648</a:t>
                      </a:r>
                    </a:p>
                  </a:txBody>
                  <a:tcPr marT="45729" marB="45729"/>
                </a:tc>
                <a:tc>
                  <a:txBody>
                    <a:bodyPr/>
                    <a:lstStyle/>
                    <a:p>
                      <a:r>
                        <a:rPr lang="en-US" sz="2000">
                          <a:latin typeface="Calibri" panose="020F0502020204030204" pitchFamily="34" charset="0"/>
                          <a:cs typeface="Calibri" panose="020F0502020204030204" pitchFamily="34" charset="0"/>
                        </a:rPr>
                        <a:t>Increase for Property Insurance (15%), Flood Insurance</a:t>
                      </a:r>
                    </a:p>
                  </a:txBody>
                  <a:tcPr marT="45729" marB="45729"/>
                </a:tc>
                <a:extLst>
                  <a:ext uri="{0D108BD9-81ED-4DB2-BD59-A6C34878D82A}">
                    <a16:rowId xmlns:a16="http://schemas.microsoft.com/office/drawing/2014/main" val="2200974083"/>
                  </a:ext>
                </a:extLst>
              </a:tr>
              <a:tr h="954873">
                <a:tc>
                  <a:txBody>
                    <a:bodyPr/>
                    <a:lstStyle/>
                    <a:p>
                      <a:r>
                        <a:rPr lang="en-US" sz="2000">
                          <a:latin typeface="Calibri" panose="020F0502020204030204" pitchFamily="34" charset="0"/>
                          <a:cs typeface="Calibri" panose="020F0502020204030204" pitchFamily="34" charset="0"/>
                        </a:rPr>
                        <a:t>Employee Benefits</a:t>
                      </a:r>
                    </a:p>
                  </a:txBody>
                  <a:tcPr marT="45737" marB="45737"/>
                </a:tc>
                <a:tc>
                  <a:txBody>
                    <a:bodyPr/>
                    <a:lstStyle/>
                    <a:p>
                      <a:pPr algn="r"/>
                      <a:r>
                        <a:rPr lang="en-US" sz="2000">
                          <a:solidFill>
                            <a:schemeClr val="tx1"/>
                          </a:solidFill>
                          <a:latin typeface="Calibri" panose="020F0502020204030204" pitchFamily="34" charset="0"/>
                          <a:cs typeface="Calibri" panose="020F0502020204030204" pitchFamily="34" charset="0"/>
                        </a:rPr>
                        <a:t>+$383,430</a:t>
                      </a:r>
                    </a:p>
                  </a:txBody>
                  <a:tcPr marT="45737" marB="4573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a:latin typeface="Calibri" panose="020F0502020204030204" pitchFamily="34" charset="0"/>
                          <a:cs typeface="Calibri" panose="020F0502020204030204" pitchFamily="34" charset="0"/>
                        </a:rPr>
                        <a:t>Projected increase in Health Insurance (released mid-February)</a:t>
                      </a:r>
                    </a:p>
                    <a:p>
                      <a:endParaRPr lang="en-US" sz="2000">
                        <a:solidFill>
                          <a:schemeClr val="tx1"/>
                        </a:solidFill>
                        <a:latin typeface="Calibri" panose="020F0502020204030204" pitchFamily="34" charset="0"/>
                        <a:cs typeface="Calibri" panose="020F0502020204030204" pitchFamily="34" charset="0"/>
                      </a:endParaRPr>
                    </a:p>
                  </a:txBody>
                  <a:tcPr marT="45737" marB="45737"/>
                </a:tc>
                <a:extLst>
                  <a:ext uri="{0D108BD9-81ED-4DB2-BD59-A6C34878D82A}">
                    <a16:rowId xmlns:a16="http://schemas.microsoft.com/office/drawing/2014/main" val="40080847"/>
                  </a:ext>
                </a:extLst>
              </a:tr>
            </a:tbl>
          </a:graphicData>
        </a:graphic>
      </p:graphicFrame>
    </p:spTree>
    <p:extLst>
      <p:ext uri="{BB962C8B-B14F-4D97-AF65-F5344CB8AC3E}">
        <p14:creationId xmlns:p14="http://schemas.microsoft.com/office/powerpoint/2010/main" val="3736279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48DBF-2126-4E19-BB9E-E141036D9942}"/>
              </a:ext>
            </a:extLst>
          </p:cNvPr>
          <p:cNvSpPr>
            <a:spLocks noGrp="1"/>
          </p:cNvSpPr>
          <p:nvPr>
            <p:ph type="title"/>
          </p:nvPr>
        </p:nvSpPr>
        <p:spPr>
          <a:xfrm>
            <a:off x="1981200" y="1481206"/>
            <a:ext cx="8229600" cy="809468"/>
          </a:xfrm>
        </p:spPr>
        <p:txBody>
          <a:bodyPr>
            <a:normAutofit fontScale="90000"/>
          </a:bodyPr>
          <a:lstStyle/>
          <a:p>
            <a:pPr>
              <a:defRPr/>
            </a:pPr>
            <a:br>
              <a:rPr lang="en-US"/>
            </a:br>
            <a:br>
              <a:rPr lang="en-US"/>
            </a:br>
            <a:endParaRPr lang="en-US"/>
          </a:p>
        </p:txBody>
      </p:sp>
      <p:sp>
        <p:nvSpPr>
          <p:cNvPr id="10243" name="Content Placeholder 2">
            <a:extLst>
              <a:ext uri="{FF2B5EF4-FFF2-40B4-BE49-F238E27FC236}">
                <a16:creationId xmlns:a16="http://schemas.microsoft.com/office/drawing/2014/main" id="{3553978E-22E1-495D-A31C-775340AF71B8}"/>
              </a:ext>
            </a:extLst>
          </p:cNvPr>
          <p:cNvSpPr>
            <a:spLocks noGrp="1"/>
          </p:cNvSpPr>
          <p:nvPr>
            <p:ph idx="1"/>
          </p:nvPr>
        </p:nvSpPr>
        <p:spPr>
          <a:xfrm>
            <a:off x="1451240" y="1554480"/>
            <a:ext cx="9731421" cy="4622800"/>
          </a:xfrm>
        </p:spPr>
        <p:txBody>
          <a:bodyPr vert="horz" lIns="91440" tIns="45720" rIns="91440" bIns="45720" rtlCol="0" anchor="t">
            <a:normAutofit/>
          </a:bodyPr>
          <a:lstStyle/>
          <a:p>
            <a:pPr marL="0" indent="0">
              <a:buNone/>
            </a:pPr>
            <a:r>
              <a:rPr lang="en-US">
                <a:solidFill>
                  <a:srgbClr val="000099"/>
                </a:solidFill>
              </a:rPr>
              <a:t>State of the Town</a:t>
            </a:r>
            <a:endParaRPr lang="en-US" altLang="en-US">
              <a:latin typeface="Calibri"/>
              <a:cs typeface="Calibri"/>
            </a:endParaRPr>
          </a:p>
          <a:p>
            <a:r>
              <a:rPr lang="en-US" altLang="en-US">
                <a:latin typeface="Calibri"/>
                <a:cs typeface="Calibri"/>
              </a:rPr>
              <a:t>Property values remain high </a:t>
            </a:r>
            <a:endParaRPr lang="en-US" altLang="en-US">
              <a:latin typeface="Calibri" panose="020F0502020204030204" pitchFamily="34" charset="0"/>
              <a:cs typeface="Calibri" panose="020F0502020204030204" pitchFamily="34" charset="0"/>
            </a:endParaRPr>
          </a:p>
          <a:p>
            <a:r>
              <a:rPr lang="en-US" altLang="en-US">
                <a:latin typeface="Calibri"/>
                <a:cs typeface="Calibri"/>
              </a:rPr>
              <a:t>Tax rate remains low ($3.57)</a:t>
            </a:r>
            <a:endParaRPr lang="en-US" altLang="en-US">
              <a:latin typeface="Calibri" panose="020F0502020204030204" pitchFamily="34" charset="0"/>
              <a:cs typeface="Calibri" panose="020F0502020204030204" pitchFamily="34" charset="0"/>
            </a:endParaRPr>
          </a:p>
          <a:p>
            <a:r>
              <a:rPr lang="en-US" altLang="en-US">
                <a:latin typeface="Calibri"/>
                <a:cs typeface="Calibri"/>
              </a:rPr>
              <a:t>AAA Bond Rating (affirmed May 25, 2023) </a:t>
            </a:r>
            <a:endParaRPr lang="en-US" altLang="en-US">
              <a:latin typeface="Calibri" panose="020F0502020204030204" pitchFamily="34" charset="0"/>
              <a:cs typeface="Calibri" panose="020F0502020204030204" pitchFamily="34" charset="0"/>
            </a:endParaRPr>
          </a:p>
          <a:p>
            <a:r>
              <a:rPr lang="en-US" altLang="en-US">
                <a:latin typeface="Calibri"/>
                <a:cs typeface="Calibri"/>
              </a:rPr>
              <a:t>Reserves stable to FY2023</a:t>
            </a:r>
            <a:endParaRPr lang="en-US" altLang="en-US">
              <a:latin typeface="Calibri" panose="020F0502020204030204" pitchFamily="34" charset="0"/>
              <a:cs typeface="Calibri" panose="020F0502020204030204" pitchFamily="34" charset="0"/>
            </a:endParaRPr>
          </a:p>
          <a:p>
            <a:r>
              <a:rPr lang="en-US" altLang="en-US">
                <a:latin typeface="Calibri"/>
                <a:cs typeface="Calibri"/>
              </a:rPr>
              <a:t>OPEB funding strategy </a:t>
            </a:r>
            <a:endParaRPr lang="en-US" altLang="en-US">
              <a:latin typeface="Calibri" panose="020F0502020204030204" pitchFamily="34" charset="0"/>
              <a:cs typeface="Calibri" panose="020F0502020204030204" pitchFamily="34" charset="0"/>
            </a:endParaRPr>
          </a:p>
          <a:p>
            <a:r>
              <a:rPr lang="en-US" altLang="en-US">
                <a:latin typeface="Calibri"/>
                <a:cs typeface="Calibri"/>
              </a:rPr>
              <a:t>Budget and Financial Policies review</a:t>
            </a:r>
            <a:endParaRPr lang="en-US" altLang="en-US">
              <a:latin typeface="Calibri" panose="020F0502020204030204" pitchFamily="34" charset="0"/>
              <a:cs typeface="Calibri" panose="020F0502020204030204" pitchFamily="34" charset="0"/>
            </a:endParaRPr>
          </a:p>
          <a:p>
            <a:r>
              <a:rPr lang="en-US" altLang="en-US">
                <a:latin typeface="Calibri"/>
                <a:cs typeface="Calibri"/>
              </a:rPr>
              <a:t>Budget Summits – Multi-year Forecasts</a:t>
            </a:r>
          </a:p>
          <a:p>
            <a:endParaRPr lang="en-US" altLang="en-US"/>
          </a:p>
        </p:txBody>
      </p:sp>
      <p:sp>
        <p:nvSpPr>
          <p:cNvPr id="10245" name="Slide Number Placeholder 4">
            <a:extLst>
              <a:ext uri="{FF2B5EF4-FFF2-40B4-BE49-F238E27FC236}">
                <a16:creationId xmlns:a16="http://schemas.microsoft.com/office/drawing/2014/main" id="{21E0D653-3837-4F0C-942D-345E353A80B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spcBef>
                <a:spcPct val="0"/>
              </a:spcBef>
              <a:buClrTx/>
              <a:buSzTx/>
              <a:buFontTx/>
              <a:buNone/>
            </a:pPr>
            <a:fld id="{2278B1DC-74AE-451B-BE09-5FE903B73DFB}" type="slidenum">
              <a:rPr lang="en-US" altLang="en-US" sz="1400">
                <a:solidFill>
                  <a:srgbClr val="FFFFFF"/>
                </a:solidFill>
              </a:rPr>
              <a:pPr>
                <a:spcBef>
                  <a:spcPct val="0"/>
                </a:spcBef>
                <a:buClrTx/>
                <a:buSzTx/>
                <a:buFontTx/>
                <a:buNone/>
              </a:pPr>
              <a:t>3</a:t>
            </a:fld>
            <a:endParaRPr lang="en-US" altLang="en-US" sz="1400">
              <a:solidFill>
                <a:srgbClr val="FFFFFF"/>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8"/>
          <p:cNvSpPr>
            <a:spLocks noGrp="1"/>
          </p:cNvSpPr>
          <p:nvPr>
            <p:ph type="title"/>
          </p:nvPr>
        </p:nvSpPr>
        <p:spPr>
          <a:xfrm>
            <a:off x="838200" y="1394085"/>
            <a:ext cx="10515600" cy="974360"/>
          </a:xfrm>
        </p:spPr>
        <p:txBody>
          <a:bodyPr/>
          <a:lstStyle/>
          <a:p>
            <a:pPr algn="ctr" eaLnBrk="1" hangingPunct="1"/>
            <a:r>
              <a:rPr lang="en-US" altLang="en-US" dirty="0">
                <a:solidFill>
                  <a:srgbClr val="000099"/>
                </a:solidFill>
              </a:rPr>
              <a:t>FY2025 Educational Assessments</a:t>
            </a:r>
          </a:p>
        </p:txBody>
      </p:sp>
      <p:sp>
        <p:nvSpPr>
          <p:cNvPr id="10243" name="Content Placeholder 9"/>
          <p:cNvSpPr>
            <a:spLocks noGrp="1"/>
          </p:cNvSpPr>
          <p:nvPr>
            <p:ph idx="1"/>
          </p:nvPr>
        </p:nvSpPr>
        <p:spPr>
          <a:xfrm>
            <a:off x="838200" y="2368445"/>
            <a:ext cx="10515600" cy="3808517"/>
          </a:xfrm>
        </p:spPr>
        <p:txBody>
          <a:bodyPr vert="horz" lIns="91440" tIns="45720" rIns="91440" bIns="45720" rtlCol="0" anchor="t">
            <a:normAutofit/>
          </a:bodyPr>
          <a:lstStyle/>
          <a:p>
            <a:pPr marL="382905" indent="-246380" eaLnBrk="1" fontAlgn="auto" hangingPunct="1">
              <a:spcAft>
                <a:spcPts val="0"/>
              </a:spcAft>
              <a:buFont typeface="Georgia"/>
              <a:buChar char="▫"/>
              <a:defRPr/>
            </a:pPr>
            <a:r>
              <a:rPr lang="en-US" altLang="en-US" sz="3000">
                <a:latin typeface="+mj-lt"/>
                <a:cs typeface="Calibri"/>
              </a:rPr>
              <a:t>MRSD	$10,461,947</a:t>
            </a:r>
            <a:endParaRPr lang="en-US"/>
          </a:p>
          <a:p>
            <a:pPr marL="657860" lvl="1" indent="-246380" eaLnBrk="1" fontAlgn="auto" hangingPunct="1">
              <a:spcAft>
                <a:spcPts val="0"/>
              </a:spcAft>
              <a:buFont typeface="Georgia"/>
              <a:buChar char="▫"/>
              <a:defRPr/>
            </a:pPr>
            <a:r>
              <a:rPr lang="en-US" altLang="en-US">
                <a:latin typeface="+mj-lt"/>
                <a:cs typeface="Calibri"/>
              </a:rPr>
              <a:t>Based on Regional Agreement as amended ATM2022</a:t>
            </a:r>
          </a:p>
          <a:p>
            <a:pPr marL="657860" lvl="1" indent="-246380" eaLnBrk="1" fontAlgn="auto" hangingPunct="1">
              <a:spcAft>
                <a:spcPts val="0"/>
              </a:spcAft>
              <a:buFont typeface="Georgia"/>
              <a:buChar char="▫"/>
              <a:defRPr/>
            </a:pPr>
            <a:r>
              <a:rPr lang="en-US" altLang="en-US">
                <a:latin typeface="+mj-lt"/>
                <a:cs typeface="Calibri"/>
              </a:rPr>
              <a:t>CES = $1,105,937</a:t>
            </a:r>
          </a:p>
          <a:p>
            <a:pPr marL="657860" lvl="1" indent="-246380" eaLnBrk="1" fontAlgn="auto" hangingPunct="1">
              <a:spcAft>
                <a:spcPts val="0"/>
              </a:spcAft>
              <a:buFont typeface="Georgia"/>
              <a:buChar char="▫"/>
              <a:defRPr/>
            </a:pPr>
            <a:endParaRPr lang="en-US" altLang="en-US" sz="2400">
              <a:latin typeface="+mj-lt"/>
              <a:cs typeface="Calibri"/>
            </a:endParaRPr>
          </a:p>
          <a:p>
            <a:pPr marL="382905" indent="-246380">
              <a:buFont typeface="Georgia"/>
              <a:buChar char="▫"/>
              <a:defRPr/>
            </a:pPr>
            <a:r>
              <a:rPr lang="en-US" altLang="en-US" sz="3000">
                <a:latin typeface="+mj-lt"/>
                <a:cs typeface="Calibri"/>
              </a:rPr>
              <a:t>CCRTHS  $607,980</a:t>
            </a:r>
          </a:p>
          <a:p>
            <a:pPr marL="657860" lvl="1" indent="-246380" eaLnBrk="1" fontAlgn="auto" hangingPunct="1">
              <a:spcAft>
                <a:spcPts val="0"/>
              </a:spcAft>
              <a:buFont typeface="Georgia"/>
              <a:buChar char="▫"/>
              <a:defRPr/>
            </a:pPr>
            <a:r>
              <a:rPr lang="en-US" altLang="en-US">
                <a:latin typeface="+mj-lt"/>
                <a:cs typeface="Calibri"/>
              </a:rPr>
              <a:t>Includes Debt Service</a:t>
            </a:r>
          </a:p>
          <a:p>
            <a:pPr marL="657860" lvl="1" indent="-246380">
              <a:buFont typeface="Georgia"/>
              <a:buChar char="▫"/>
              <a:defRPr/>
            </a:pPr>
            <a:r>
              <a:rPr lang="en-US" altLang="en-US">
                <a:latin typeface="+mj-lt"/>
                <a:cs typeface="Calibri"/>
              </a:rPr>
              <a:t>Increase of 7 Chatham Students (from 13 to 20)</a:t>
            </a:r>
            <a:endParaRPr lang="en-US" altLang="en-US"/>
          </a:p>
        </p:txBody>
      </p:sp>
      <p:sp>
        <p:nvSpPr>
          <p:cNvPr id="8197"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5BD4053-7389-484F-9369-6DB09225D0B1}" type="slidenum">
              <a:rPr lang="en-US" altLang="en-US" sz="1400">
                <a:solidFill>
                  <a:srgbClr val="FFFFFF"/>
                </a:solidFill>
              </a:rPr>
              <a:pPr eaLnBrk="1" hangingPunct="1"/>
              <a:t>30</a:t>
            </a:fld>
            <a:endParaRPr lang="en-US" altLang="en-US" sz="1400">
              <a:solidFill>
                <a:srgbClr val="FFFFFF"/>
              </a:solidFill>
            </a:endParaRPr>
          </a:p>
        </p:txBody>
      </p:sp>
    </p:spTree>
    <p:extLst>
      <p:ext uri="{BB962C8B-B14F-4D97-AF65-F5344CB8AC3E}">
        <p14:creationId xmlns:p14="http://schemas.microsoft.com/office/powerpoint/2010/main" val="6765482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C6D84841-EA0E-4E09-A836-C55D5D320523}"/>
              </a:ext>
            </a:extLst>
          </p:cNvPr>
          <p:cNvSpPr>
            <a:spLocks noGrp="1" noChangeArrowheads="1"/>
          </p:cNvSpPr>
          <p:nvPr>
            <p:ph type="title"/>
          </p:nvPr>
        </p:nvSpPr>
        <p:spPr>
          <a:xfrm>
            <a:off x="1981200" y="1244184"/>
            <a:ext cx="8534400" cy="1079290"/>
          </a:xfrm>
        </p:spPr>
        <p:txBody>
          <a:bodyPr/>
          <a:lstStyle/>
          <a:p>
            <a:pPr algn="ctr" eaLnBrk="1" fontAlgn="auto" hangingPunct="1">
              <a:spcAft>
                <a:spcPts val="0"/>
              </a:spcAft>
              <a:defRPr/>
            </a:pPr>
            <a:r>
              <a:rPr lang="en-US" altLang="en-US" dirty="0">
                <a:solidFill>
                  <a:srgbClr val="000099"/>
                </a:solidFill>
                <a:latin typeface="Calibri" pitchFamily="34" charset="0"/>
                <a:ea typeface="Calibri" pitchFamily="34" charset="0"/>
                <a:cs typeface="Calibri" pitchFamily="34" charset="0"/>
              </a:rPr>
              <a:t>Educational Assessments</a:t>
            </a:r>
          </a:p>
        </p:txBody>
      </p:sp>
      <p:sp>
        <p:nvSpPr>
          <p:cNvPr id="17411" name="Rectangle 3">
            <a:extLst>
              <a:ext uri="{FF2B5EF4-FFF2-40B4-BE49-F238E27FC236}">
                <a16:creationId xmlns:a16="http://schemas.microsoft.com/office/drawing/2014/main" id="{27819758-6B9A-409B-B88C-A4C9EFDEC07A}"/>
              </a:ext>
            </a:extLst>
          </p:cNvPr>
          <p:cNvSpPr>
            <a:spLocks noGrp="1" noChangeArrowheads="1"/>
          </p:cNvSpPr>
          <p:nvPr>
            <p:ph idx="1"/>
          </p:nvPr>
        </p:nvSpPr>
        <p:spPr>
          <a:xfrm>
            <a:off x="1295400" y="2323474"/>
            <a:ext cx="9601200" cy="4077325"/>
          </a:xfrm>
        </p:spPr>
        <p:txBody>
          <a:bodyPr vert="horz" lIns="91440" tIns="45720" rIns="91440" bIns="45720" rtlCol="0" anchor="t">
            <a:normAutofit/>
          </a:bodyPr>
          <a:lstStyle/>
          <a:p>
            <a:pPr marL="365760" indent="-255905" eaLnBrk="1" fontAlgn="auto" hangingPunct="1">
              <a:spcAft>
                <a:spcPts val="0"/>
              </a:spcAft>
              <a:buClr>
                <a:schemeClr val="accent3"/>
              </a:buClr>
              <a:buFont typeface="Georgia"/>
              <a:buChar char="•"/>
              <a:defRPr/>
            </a:pPr>
            <a:r>
              <a:rPr lang="en-US" sz="3600" u="sng">
                <a:latin typeface="Calibri"/>
                <a:ea typeface="Calibri" pitchFamily="34" charset="0"/>
                <a:cs typeface="Calibri"/>
              </a:rPr>
              <a:t>Monomoy Regional School District</a:t>
            </a:r>
            <a:endParaRPr lang="en-US">
              <a:latin typeface="Calibri"/>
              <a:cs typeface="Calibri"/>
            </a:endParaRPr>
          </a:p>
          <a:p>
            <a:pPr marL="657860" lvl="1" indent="-246380" eaLnBrk="1" fontAlgn="auto" hangingPunct="1">
              <a:spcAft>
                <a:spcPts val="0"/>
              </a:spcAft>
              <a:buClr>
                <a:schemeClr val="accent3"/>
              </a:buClr>
              <a:buFont typeface="Georgia"/>
              <a:buChar char="▫"/>
              <a:defRPr/>
            </a:pPr>
            <a:r>
              <a:rPr lang="en-US" sz="3200">
                <a:latin typeface="Calibri"/>
                <a:ea typeface="Calibri" pitchFamily="34" charset="0"/>
                <a:cs typeface="Calibri"/>
              </a:rPr>
              <a:t>Presentation to Chatham Select Board – Feb 27,2024</a:t>
            </a:r>
            <a:endParaRPr lang="en-US" sz="3200">
              <a:latin typeface="Calibri"/>
              <a:ea typeface="Calibri" pitchFamily="34" charset="0"/>
              <a:cs typeface="Calibri" pitchFamily="34" charset="0"/>
            </a:endParaRPr>
          </a:p>
          <a:p>
            <a:pPr marL="657860" lvl="1" indent="-246380">
              <a:buClr>
                <a:schemeClr val="accent3"/>
              </a:buClr>
              <a:buFont typeface="Georgia"/>
              <a:buChar char="▫"/>
              <a:defRPr/>
            </a:pPr>
            <a:r>
              <a:rPr lang="en-US" sz="3200">
                <a:latin typeface="Calibri"/>
                <a:ea typeface="Calibri" pitchFamily="34" charset="0"/>
                <a:cs typeface="Calibri"/>
              </a:rPr>
              <a:t>Regional Agreement – no proposed changes</a:t>
            </a:r>
          </a:p>
          <a:p>
            <a:pPr marL="657860" lvl="1" indent="-246380" eaLnBrk="1" fontAlgn="auto" hangingPunct="1">
              <a:spcAft>
                <a:spcPts val="0"/>
              </a:spcAft>
              <a:buClr>
                <a:schemeClr val="accent3"/>
              </a:buClr>
              <a:buFont typeface="Georgia"/>
              <a:buChar char="▫"/>
              <a:defRPr/>
            </a:pPr>
            <a:r>
              <a:rPr lang="en-US" sz="3200">
                <a:latin typeface="Calibri"/>
                <a:ea typeface="Calibri" pitchFamily="34" charset="0"/>
                <a:cs typeface="Calibri"/>
              </a:rPr>
              <a:t>Proposed Budget has a 5.93% increase</a:t>
            </a:r>
          </a:p>
          <a:p>
            <a:pPr marL="657860" lvl="1" indent="-246380">
              <a:buClr>
                <a:schemeClr val="accent3"/>
              </a:buClr>
              <a:buFont typeface="Georgia"/>
              <a:buChar char="▫"/>
              <a:defRPr/>
            </a:pPr>
            <a:r>
              <a:rPr lang="en-US" sz="3200">
                <a:latin typeface="Calibri"/>
                <a:ea typeface="Calibri" pitchFamily="34" charset="0"/>
                <a:cs typeface="Calibri"/>
              </a:rPr>
              <a:t>Chatham Assessment – proposed increase 7.74% + </a:t>
            </a:r>
            <a:r>
              <a:rPr lang="en-US" sz="3200">
                <a:ea typeface="Calibri" pitchFamily="34" charset="0"/>
                <a:cs typeface="Calibri"/>
              </a:rPr>
              <a:t>possible borrowing </a:t>
            </a:r>
            <a:r>
              <a:rPr lang="en-US" sz="3200">
                <a:effectLst/>
                <a:ea typeface="Times New Roman" panose="02020603050405020304" pitchFamily="18" charset="0"/>
                <a:cs typeface="Aptos" panose="020B0004020202020204" pitchFamily="34" charset="0"/>
              </a:rPr>
              <a:t>to replace the siding and trim on the Middle School </a:t>
            </a:r>
            <a:r>
              <a:rPr lang="en-US" sz="3200">
                <a:ea typeface="Times New Roman" panose="02020603050405020304" pitchFamily="18" charset="0"/>
                <a:cs typeface="Aptos" panose="020B0004020202020204" pitchFamily="34" charset="0"/>
              </a:rPr>
              <a:t>B</a:t>
            </a:r>
            <a:r>
              <a:rPr lang="en-US" sz="3200">
                <a:effectLst/>
                <a:ea typeface="Times New Roman" panose="02020603050405020304" pitchFamily="18" charset="0"/>
                <a:cs typeface="Aptos" panose="020B0004020202020204" pitchFamily="34" charset="0"/>
              </a:rPr>
              <a:t>uilding</a:t>
            </a:r>
          </a:p>
          <a:p>
            <a:pPr marL="657860" lvl="1" indent="-246380">
              <a:buClr>
                <a:schemeClr val="accent3"/>
              </a:buClr>
              <a:buFont typeface="Georgia"/>
              <a:buChar char="▫"/>
              <a:defRPr/>
            </a:pPr>
            <a:r>
              <a:rPr lang="en-US" sz="3200">
                <a:ea typeface="Calibri" pitchFamily="34" charset="0"/>
                <a:cs typeface="Calibri" pitchFamily="34" charset="0"/>
              </a:rPr>
              <a:t>MRSD School Committee Vote on March 14, 2024</a:t>
            </a:r>
          </a:p>
          <a:p>
            <a:pPr marL="0" indent="0" eaLnBrk="1" fontAlgn="auto" hangingPunct="1">
              <a:spcAft>
                <a:spcPts val="0"/>
              </a:spcAft>
              <a:buClr>
                <a:schemeClr val="accent3"/>
              </a:buClr>
              <a:buNone/>
              <a:defRPr/>
            </a:pPr>
            <a:endParaRPr lang="en-US">
              <a:latin typeface="Calibri" pitchFamily="34" charset="0"/>
              <a:ea typeface="Calibri" pitchFamily="34" charset="0"/>
              <a:cs typeface="Calibri" pitchFamily="34" charset="0"/>
            </a:endParaRPr>
          </a:p>
          <a:p>
            <a:pPr lvl="1" indent="0" eaLnBrk="1" fontAlgn="auto" hangingPunct="1">
              <a:spcAft>
                <a:spcPts val="0"/>
              </a:spcAft>
              <a:buNone/>
              <a:defRPr/>
            </a:pPr>
            <a:endParaRPr lang="en-US">
              <a:solidFill>
                <a:schemeClr val="bg1"/>
              </a:solidFill>
            </a:endParaRPr>
          </a:p>
          <a:p>
            <a:pPr marL="657860" lvl="1" indent="-246380" eaLnBrk="1" fontAlgn="auto" hangingPunct="1">
              <a:spcAft>
                <a:spcPts val="0"/>
              </a:spcAft>
              <a:buFont typeface="Georgia"/>
              <a:buChar char="▫"/>
              <a:defRPr/>
            </a:pPr>
            <a:endParaRPr lang="en-US">
              <a:solidFill>
                <a:schemeClr val="bg1"/>
              </a:solidFill>
              <a:cs typeface="Calibri" panose="020F0502020204030204"/>
            </a:endParaRPr>
          </a:p>
        </p:txBody>
      </p:sp>
      <p:sp>
        <p:nvSpPr>
          <p:cNvPr id="55300" name="Slide Number Placeholder 2">
            <a:extLst>
              <a:ext uri="{FF2B5EF4-FFF2-40B4-BE49-F238E27FC236}">
                <a16:creationId xmlns:a16="http://schemas.microsoft.com/office/drawing/2014/main" id="{51306D18-F7C6-4C67-85C9-85E7D122CF3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lnSpc>
                <a:spcPct val="90000"/>
              </a:lnSpc>
              <a:spcBef>
                <a:spcPct val="0"/>
              </a:spcBef>
              <a:buClrTx/>
              <a:buSzTx/>
              <a:buFontTx/>
              <a:buNone/>
            </a:pPr>
            <a:fld id="{28295C04-B39A-476D-8CE5-EB12626E09C2}" type="slidenum">
              <a:rPr lang="en-US" altLang="en-US" sz="1700">
                <a:solidFill>
                  <a:schemeClr val="bg1"/>
                </a:solidFill>
              </a:rPr>
              <a:pPr>
                <a:lnSpc>
                  <a:spcPct val="90000"/>
                </a:lnSpc>
                <a:spcBef>
                  <a:spcPct val="0"/>
                </a:spcBef>
                <a:buClrTx/>
                <a:buSzTx/>
                <a:buFontTx/>
                <a:buNone/>
              </a:pPr>
              <a:t>31</a:t>
            </a:fld>
            <a:endParaRPr lang="en-US" altLang="en-US" sz="1700">
              <a:solidFill>
                <a:schemeClr val="bg1"/>
              </a:solidFill>
            </a:endParaRPr>
          </a:p>
        </p:txBody>
      </p:sp>
    </p:spTree>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2D4EF823-BFA8-3180-4B1C-DF4E126C3F5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21072" y="1592365"/>
            <a:ext cx="10949856" cy="459902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E97D2C85-9017-C4BD-7967-76AAE35172FC}"/>
              </a:ext>
            </a:extLst>
          </p:cNvPr>
          <p:cNvSpPr>
            <a:spLocks noGrp="1"/>
          </p:cNvSpPr>
          <p:nvPr>
            <p:ph type="title"/>
          </p:nvPr>
        </p:nvSpPr>
        <p:spPr>
          <a:xfrm>
            <a:off x="828368" y="1592365"/>
            <a:ext cx="6614651" cy="387405"/>
          </a:xfrm>
        </p:spPr>
        <p:txBody>
          <a:bodyPr>
            <a:noAutofit/>
          </a:bodyPr>
          <a:lstStyle/>
          <a:p>
            <a:pPr algn="ctr"/>
            <a:r>
              <a:rPr lang="en-US" sz="3200" b="1"/>
              <a:t>Monomoy Regional School District</a:t>
            </a:r>
          </a:p>
        </p:txBody>
      </p:sp>
    </p:spTree>
    <p:extLst>
      <p:ext uri="{BB962C8B-B14F-4D97-AF65-F5344CB8AC3E}">
        <p14:creationId xmlns:p14="http://schemas.microsoft.com/office/powerpoint/2010/main" val="5258544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A663A-D806-4DFB-87EA-0D139D49F736}"/>
              </a:ext>
            </a:extLst>
          </p:cNvPr>
          <p:cNvSpPr>
            <a:spLocks noGrp="1"/>
          </p:cNvSpPr>
          <p:nvPr>
            <p:ph type="title"/>
          </p:nvPr>
        </p:nvSpPr>
        <p:spPr>
          <a:xfrm>
            <a:off x="838200" y="1753849"/>
            <a:ext cx="10515600" cy="1250560"/>
          </a:xfrm>
        </p:spPr>
        <p:txBody>
          <a:bodyPr/>
          <a:lstStyle/>
          <a:p>
            <a:pPr algn="ctr"/>
            <a:r>
              <a:rPr lang="en-US" dirty="0"/>
              <a:t>Cape Cod Regional Technical High School</a:t>
            </a:r>
          </a:p>
        </p:txBody>
      </p:sp>
      <p:sp>
        <p:nvSpPr>
          <p:cNvPr id="3" name="Content Placeholder 2">
            <a:extLst>
              <a:ext uri="{FF2B5EF4-FFF2-40B4-BE49-F238E27FC236}">
                <a16:creationId xmlns:a16="http://schemas.microsoft.com/office/drawing/2014/main" id="{A05187BC-E2FE-4D68-BDEE-B2551BDDFD24}"/>
              </a:ext>
            </a:extLst>
          </p:cNvPr>
          <p:cNvSpPr>
            <a:spLocks noGrp="1"/>
          </p:cNvSpPr>
          <p:nvPr>
            <p:ph idx="1"/>
          </p:nvPr>
        </p:nvSpPr>
        <p:spPr>
          <a:xfrm>
            <a:off x="838200" y="3311461"/>
            <a:ext cx="10515600" cy="2865502"/>
          </a:xfrm>
        </p:spPr>
        <p:txBody>
          <a:bodyPr vert="horz" lIns="91440" tIns="45720" rIns="91440" bIns="45720" rtlCol="0" anchor="t">
            <a:normAutofit/>
          </a:bodyPr>
          <a:lstStyle/>
          <a:p>
            <a:r>
              <a:rPr lang="en-US" sz="3000">
                <a:latin typeface="Calibri"/>
                <a:cs typeface="Calibri"/>
              </a:rPr>
              <a:t>Preliminary Assessment for FY2025 is $607,980</a:t>
            </a:r>
          </a:p>
          <a:p>
            <a:r>
              <a:rPr lang="en-US" sz="3000">
                <a:latin typeface="Calibri"/>
                <a:cs typeface="Calibri"/>
              </a:rPr>
              <a:t>Budget will be finalized late January</a:t>
            </a:r>
          </a:p>
          <a:p>
            <a:r>
              <a:rPr lang="en-US" sz="3000">
                <a:latin typeface="Calibri"/>
                <a:cs typeface="Calibri"/>
              </a:rPr>
              <a:t>Increase of 7 Chatham Students (from 13 to 20) - </a:t>
            </a:r>
          </a:p>
          <a:p>
            <a:pPr lvl="1" indent="-457200"/>
            <a:r>
              <a:rPr lang="en-US">
                <a:latin typeface="Calibri"/>
                <a:cs typeface="Calibri"/>
              </a:rPr>
              <a:t>equates to high percentage increase (60%) in assessment</a:t>
            </a:r>
            <a:endParaRPr lang="en-US">
              <a:cs typeface="Calibri"/>
            </a:endParaRPr>
          </a:p>
          <a:p>
            <a:r>
              <a:rPr lang="en-US" sz="3000">
                <a:latin typeface="Calibri"/>
                <a:cs typeface="Calibri"/>
              </a:rPr>
              <a:t>Await Health Insurance vote and Chapter 70 figures</a:t>
            </a:r>
          </a:p>
          <a:p>
            <a:endParaRPr lang="en-US">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41372E14-9E3D-4446-A8D7-BB962CCEC73B}"/>
              </a:ext>
            </a:extLst>
          </p:cNvPr>
          <p:cNvSpPr>
            <a:spLocks noGrp="1"/>
          </p:cNvSpPr>
          <p:nvPr>
            <p:ph type="sldNum" sz="quarter" idx="12"/>
          </p:nvPr>
        </p:nvSpPr>
        <p:spPr/>
        <p:txBody>
          <a:bodyPr/>
          <a:lstStyle/>
          <a:p>
            <a:pPr>
              <a:defRPr/>
            </a:pPr>
            <a:fld id="{F517924A-E829-4CFE-8A37-82EC7A95B2B8}" type="slidenum">
              <a:rPr lang="en-US" smtClean="0"/>
              <a:pPr>
                <a:defRPr/>
              </a:pPr>
              <a:t>33</a:t>
            </a:fld>
            <a:endParaRPr lang="en-US"/>
          </a:p>
        </p:txBody>
      </p:sp>
    </p:spTree>
    <p:extLst>
      <p:ext uri="{BB962C8B-B14F-4D97-AF65-F5344CB8AC3E}">
        <p14:creationId xmlns:p14="http://schemas.microsoft.com/office/powerpoint/2010/main" val="12343066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0C475E9B-5647-2144-37B7-EEB9D46C2C5D}"/>
              </a:ext>
            </a:extLst>
          </p:cNvPr>
          <p:cNvGraphicFramePr>
            <a:graphicFrameLocks/>
          </p:cNvGraphicFramePr>
          <p:nvPr>
            <p:extLst>
              <p:ext uri="{D42A27DB-BD31-4B8C-83A1-F6EECF244321}">
                <p14:modId xmlns:p14="http://schemas.microsoft.com/office/powerpoint/2010/main" val="3996464632"/>
              </p:ext>
            </p:extLst>
          </p:nvPr>
        </p:nvGraphicFramePr>
        <p:xfrm>
          <a:off x="1083365" y="1478280"/>
          <a:ext cx="9760226" cy="43957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786771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E4E6D-7C8E-4307-945F-1551D7FDE104}"/>
              </a:ext>
            </a:extLst>
          </p:cNvPr>
          <p:cNvSpPr>
            <a:spLocks noGrp="1"/>
          </p:cNvSpPr>
          <p:nvPr>
            <p:ph type="title"/>
          </p:nvPr>
        </p:nvSpPr>
        <p:spPr>
          <a:xfrm>
            <a:off x="838200" y="1409075"/>
            <a:ext cx="10515600" cy="1224560"/>
          </a:xfrm>
        </p:spPr>
        <p:txBody>
          <a:bodyPr>
            <a:normAutofit fontScale="90000"/>
          </a:bodyPr>
          <a:lstStyle/>
          <a:p>
            <a:pPr>
              <a:defRPr/>
            </a:pPr>
            <a:r>
              <a:rPr lang="en-US">
                <a:solidFill>
                  <a:srgbClr val="000099"/>
                </a:solidFill>
              </a:rPr>
              <a:t>Water Department Budget – </a:t>
            </a:r>
            <a:br>
              <a:rPr lang="en-US">
                <a:solidFill>
                  <a:srgbClr val="000099"/>
                </a:solidFill>
              </a:rPr>
            </a:br>
            <a:r>
              <a:rPr lang="en-US">
                <a:solidFill>
                  <a:srgbClr val="000099"/>
                </a:solidFill>
              </a:rPr>
              <a:t>Separate Article	</a:t>
            </a:r>
          </a:p>
        </p:txBody>
      </p:sp>
      <p:sp>
        <p:nvSpPr>
          <p:cNvPr id="3" name="Content Placeholder 2">
            <a:extLst>
              <a:ext uri="{FF2B5EF4-FFF2-40B4-BE49-F238E27FC236}">
                <a16:creationId xmlns:a16="http://schemas.microsoft.com/office/drawing/2014/main" id="{607AF00B-29FF-4A78-A3D0-21D487CD38A5}"/>
              </a:ext>
            </a:extLst>
          </p:cNvPr>
          <p:cNvSpPr>
            <a:spLocks noGrp="1"/>
          </p:cNvSpPr>
          <p:nvPr>
            <p:ph idx="1"/>
          </p:nvPr>
        </p:nvSpPr>
        <p:spPr>
          <a:xfrm>
            <a:off x="838200" y="2878111"/>
            <a:ext cx="9984698" cy="3598888"/>
          </a:xfrm>
        </p:spPr>
        <p:txBody>
          <a:bodyPr/>
          <a:lstStyle/>
          <a:p>
            <a:pPr>
              <a:buFont typeface="Arial" charset="0"/>
              <a:buChar char="•"/>
              <a:defRPr/>
            </a:pPr>
            <a:r>
              <a:rPr lang="en-US" sz="3200">
                <a:latin typeface="Calibri" panose="020F0502020204030204" pitchFamily="34" charset="0"/>
                <a:cs typeface="Calibri" panose="020F0502020204030204" pitchFamily="34" charset="0"/>
              </a:rPr>
              <a:t>TOTAL:  $4,399,250 (+12.41% to FY2024)</a:t>
            </a:r>
          </a:p>
          <a:p>
            <a:pPr>
              <a:buFont typeface="Arial" charset="0"/>
              <a:buChar char="•"/>
              <a:defRPr/>
            </a:pPr>
            <a:r>
              <a:rPr lang="en-US" sz="3200">
                <a:latin typeface="Calibri" panose="020F0502020204030204" pitchFamily="34" charset="0"/>
                <a:cs typeface="Calibri" panose="020F0502020204030204" pitchFamily="34" charset="0"/>
              </a:rPr>
              <a:t>$    273,732 – Salaries (Town Staff Offsets)</a:t>
            </a:r>
          </a:p>
          <a:p>
            <a:pPr>
              <a:buFont typeface="Arial" charset="0"/>
              <a:buChar char="•"/>
              <a:defRPr/>
            </a:pPr>
            <a:r>
              <a:rPr lang="en-US" sz="3200">
                <a:latin typeface="Calibri" panose="020F0502020204030204" pitchFamily="34" charset="0"/>
                <a:cs typeface="Calibri" panose="020F0502020204030204" pitchFamily="34" charset="0"/>
              </a:rPr>
              <a:t>$2,200,500 – Expenses (including Contract Operations)</a:t>
            </a:r>
          </a:p>
          <a:p>
            <a:pPr>
              <a:buFont typeface="Arial" charset="0"/>
              <a:buChar char="•"/>
              <a:defRPr/>
            </a:pPr>
            <a:r>
              <a:rPr lang="en-US" sz="3200">
                <a:latin typeface="Calibri" panose="020F0502020204030204" pitchFamily="34" charset="0"/>
                <a:cs typeface="Calibri" panose="020F0502020204030204" pitchFamily="34" charset="0"/>
              </a:rPr>
              <a:t>$   329,930 – Indirect Costs (paid to general fund)</a:t>
            </a:r>
          </a:p>
          <a:p>
            <a:pPr>
              <a:buFont typeface="Arial" charset="0"/>
              <a:buChar char="•"/>
              <a:defRPr/>
            </a:pPr>
            <a:r>
              <a:rPr lang="en-US" sz="3200">
                <a:latin typeface="Calibri" panose="020F0502020204030204" pitchFamily="34" charset="0"/>
                <a:cs typeface="Calibri" panose="020F0502020204030204" pitchFamily="34" charset="0"/>
              </a:rPr>
              <a:t>$1,595,087 -  Debt Service</a:t>
            </a:r>
          </a:p>
          <a:p>
            <a:pPr>
              <a:buFont typeface="Arial" charset="0"/>
              <a:buChar char="•"/>
              <a:defRPr/>
            </a:pPr>
            <a:endParaRPr lang="en-US" sz="3200"/>
          </a:p>
          <a:p>
            <a:pPr marL="274637" lvl="1" indent="0">
              <a:buNone/>
              <a:defRPr/>
            </a:pPr>
            <a:endParaRPr lang="en-US" sz="3200"/>
          </a:p>
          <a:p>
            <a:pPr marL="0" indent="0">
              <a:buNone/>
              <a:defRPr/>
            </a:pPr>
            <a:endParaRPr lang="en-US" sz="3200"/>
          </a:p>
        </p:txBody>
      </p:sp>
      <p:sp>
        <p:nvSpPr>
          <p:cNvPr id="63493" name="Slide Number Placeholder 4">
            <a:extLst>
              <a:ext uri="{FF2B5EF4-FFF2-40B4-BE49-F238E27FC236}">
                <a16:creationId xmlns:a16="http://schemas.microsoft.com/office/drawing/2014/main" id="{98378A35-88CB-4E70-810B-DDA012A2A3E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spcBef>
                <a:spcPct val="0"/>
              </a:spcBef>
              <a:buClrTx/>
              <a:buSzTx/>
              <a:buFontTx/>
              <a:buNone/>
            </a:pPr>
            <a:fld id="{50AD3972-8F8B-40DC-A119-B489090F1B1A}" type="slidenum">
              <a:rPr lang="en-US" altLang="en-US" sz="1400">
                <a:solidFill>
                  <a:srgbClr val="FFFFFF"/>
                </a:solidFill>
              </a:rPr>
              <a:pPr>
                <a:spcBef>
                  <a:spcPct val="0"/>
                </a:spcBef>
                <a:buClrTx/>
                <a:buSzTx/>
                <a:buFontTx/>
                <a:buNone/>
              </a:pPr>
              <a:t>35</a:t>
            </a:fld>
            <a:endParaRPr lang="en-US" altLang="en-US" sz="1400">
              <a:solidFill>
                <a:srgbClr val="FFFFFF"/>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0B34A-B7DD-44F2-BE3F-75780792B798}"/>
              </a:ext>
            </a:extLst>
          </p:cNvPr>
          <p:cNvSpPr>
            <a:spLocks noGrp="1"/>
          </p:cNvSpPr>
          <p:nvPr>
            <p:ph type="title"/>
          </p:nvPr>
        </p:nvSpPr>
        <p:spPr>
          <a:xfrm>
            <a:off x="838200" y="1528997"/>
            <a:ext cx="10515600" cy="1224559"/>
          </a:xfrm>
        </p:spPr>
        <p:txBody>
          <a:bodyPr/>
          <a:lstStyle/>
          <a:p>
            <a:pPr algn="ctr">
              <a:defRPr/>
            </a:pPr>
            <a:r>
              <a:rPr lang="en-US" dirty="0">
                <a:solidFill>
                  <a:srgbClr val="000099"/>
                </a:solidFill>
              </a:rPr>
              <a:t>FY2025 Capital Plan ($10,000 - $250,000)</a:t>
            </a:r>
          </a:p>
        </p:txBody>
      </p:sp>
      <p:sp>
        <p:nvSpPr>
          <p:cNvPr id="67587" name="Content Placeholder 2">
            <a:extLst>
              <a:ext uri="{FF2B5EF4-FFF2-40B4-BE49-F238E27FC236}">
                <a16:creationId xmlns:a16="http://schemas.microsoft.com/office/drawing/2014/main" id="{DA0B8C5A-A70A-475A-8CB1-B4584F84AB23}"/>
              </a:ext>
            </a:extLst>
          </p:cNvPr>
          <p:cNvSpPr>
            <a:spLocks noGrp="1"/>
          </p:cNvSpPr>
          <p:nvPr>
            <p:ph idx="1"/>
          </p:nvPr>
        </p:nvSpPr>
        <p:spPr>
          <a:xfrm>
            <a:off x="1089498" y="2998032"/>
            <a:ext cx="9542833" cy="3478967"/>
          </a:xfrm>
        </p:spPr>
        <p:txBody>
          <a:bodyPr vert="horz" lIns="91440" tIns="45720" rIns="91440" bIns="45720" rtlCol="0" anchor="t">
            <a:normAutofit/>
          </a:bodyPr>
          <a:lstStyle/>
          <a:p>
            <a:pPr>
              <a:defRPr/>
            </a:pPr>
            <a:r>
              <a:rPr lang="en-US" altLang="en-US" sz="2800">
                <a:latin typeface="Calibri"/>
                <a:cs typeface="Calibri"/>
              </a:rPr>
              <a:t>$</a:t>
            </a:r>
            <a:r>
              <a:rPr lang="en-US" altLang="en-US" sz="3000">
                <a:latin typeface="Calibri"/>
                <a:cs typeface="Calibri"/>
              </a:rPr>
              <a:t>10,493,491 in </a:t>
            </a:r>
            <a:r>
              <a:rPr lang="en-US" altLang="en-US" sz="3000" i="1">
                <a:latin typeface="Calibri"/>
                <a:cs typeface="Calibri"/>
              </a:rPr>
              <a:t>requests</a:t>
            </a:r>
            <a:r>
              <a:rPr lang="en-US" altLang="en-US" sz="3000">
                <a:latin typeface="Calibri"/>
                <a:cs typeface="Calibri"/>
              </a:rPr>
              <a:t> for FY2025; $2,367,220 </a:t>
            </a:r>
            <a:r>
              <a:rPr lang="en-US" altLang="en-US" sz="3000" i="1">
                <a:latin typeface="Calibri"/>
                <a:cs typeface="Calibri"/>
              </a:rPr>
              <a:t>recommended – Using Free Cash in the amount of $2,154,000.</a:t>
            </a:r>
          </a:p>
          <a:p>
            <a:pPr>
              <a:defRPr/>
            </a:pPr>
            <a:r>
              <a:rPr lang="en-US" altLang="en-US" sz="3000">
                <a:latin typeface="Calibri"/>
                <a:cs typeface="Calibri"/>
              </a:rPr>
              <a:t>All Capital item requests are included in the 5-Year Plan for an overall financial picture)</a:t>
            </a:r>
          </a:p>
          <a:p>
            <a:pPr>
              <a:defRPr/>
            </a:pPr>
            <a:r>
              <a:rPr lang="en-US" altLang="en-US" sz="3000">
                <a:latin typeface="Calibri"/>
                <a:cs typeface="Calibri"/>
              </a:rPr>
              <a:t>5.4% of Operating Budget (not including warrant articles)</a:t>
            </a:r>
          </a:p>
        </p:txBody>
      </p:sp>
      <p:sp>
        <p:nvSpPr>
          <p:cNvPr id="65541" name="Slide Number Placeholder 4">
            <a:extLst>
              <a:ext uri="{FF2B5EF4-FFF2-40B4-BE49-F238E27FC236}">
                <a16:creationId xmlns:a16="http://schemas.microsoft.com/office/drawing/2014/main" id="{203024D5-6622-445B-B656-774EACF7E86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spcBef>
                <a:spcPct val="0"/>
              </a:spcBef>
              <a:buClrTx/>
              <a:buSzTx/>
              <a:buFontTx/>
              <a:buNone/>
            </a:pPr>
            <a:fld id="{BFAA9EE8-6E3D-48BC-8185-AD04F35ED758}" type="slidenum">
              <a:rPr lang="en-US" altLang="en-US" sz="1400">
                <a:solidFill>
                  <a:srgbClr val="FFFFFF"/>
                </a:solidFill>
              </a:rPr>
              <a:pPr>
                <a:spcBef>
                  <a:spcPct val="0"/>
                </a:spcBef>
                <a:buClrTx/>
                <a:buSzTx/>
                <a:buFontTx/>
                <a:buNone/>
              </a:pPr>
              <a:t>36</a:t>
            </a:fld>
            <a:endParaRPr lang="en-US" altLang="en-US" sz="1400">
              <a:solidFill>
                <a:srgbClr val="FFFFFF"/>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A5641-2C43-47DA-9C76-1C0C79C31C17}"/>
              </a:ext>
            </a:extLst>
          </p:cNvPr>
          <p:cNvSpPr>
            <a:spLocks noGrp="1"/>
          </p:cNvSpPr>
          <p:nvPr>
            <p:ph type="title"/>
          </p:nvPr>
        </p:nvSpPr>
        <p:spPr>
          <a:xfrm>
            <a:off x="1656080" y="1270000"/>
            <a:ext cx="8554720" cy="985520"/>
          </a:xfrm>
        </p:spPr>
        <p:txBody>
          <a:bodyPr/>
          <a:lstStyle/>
          <a:p>
            <a:pPr algn="ctr">
              <a:defRPr/>
            </a:pPr>
            <a:r>
              <a:rPr lang="en-US" dirty="0">
                <a:solidFill>
                  <a:srgbClr val="000099"/>
                </a:solidFill>
              </a:rPr>
              <a:t>Capital Budget -  FY2025</a:t>
            </a:r>
          </a:p>
        </p:txBody>
      </p:sp>
      <p:graphicFrame>
        <p:nvGraphicFramePr>
          <p:cNvPr id="7" name="Content Placeholder 6">
            <a:extLst>
              <a:ext uri="{FF2B5EF4-FFF2-40B4-BE49-F238E27FC236}">
                <a16:creationId xmlns:a16="http://schemas.microsoft.com/office/drawing/2014/main" id="{911A955D-20AC-4A42-85F0-66EB7082E274}"/>
              </a:ext>
            </a:extLst>
          </p:cNvPr>
          <p:cNvGraphicFramePr>
            <a:graphicFrameLocks noGrp="1"/>
          </p:cNvGraphicFramePr>
          <p:nvPr>
            <p:ph idx="1"/>
            <p:extLst>
              <p:ext uri="{D42A27DB-BD31-4B8C-83A1-F6EECF244321}">
                <p14:modId xmlns:p14="http://schemas.microsoft.com/office/powerpoint/2010/main" val="4057390474"/>
              </p:ext>
            </p:extLst>
          </p:nvPr>
        </p:nvGraphicFramePr>
        <p:xfrm>
          <a:off x="675409" y="2317173"/>
          <a:ext cx="10063709" cy="3460095"/>
        </p:xfrm>
        <a:graphic>
          <a:graphicData uri="http://schemas.openxmlformats.org/drawingml/2006/table">
            <a:tbl>
              <a:tblPr/>
              <a:tblGrid>
                <a:gridCol w="4598338">
                  <a:extLst>
                    <a:ext uri="{9D8B030D-6E8A-4147-A177-3AD203B41FA5}">
                      <a16:colId xmlns:a16="http://schemas.microsoft.com/office/drawing/2014/main" val="2303141415"/>
                    </a:ext>
                  </a:extLst>
                </a:gridCol>
                <a:gridCol w="1589546">
                  <a:extLst>
                    <a:ext uri="{9D8B030D-6E8A-4147-A177-3AD203B41FA5}">
                      <a16:colId xmlns:a16="http://schemas.microsoft.com/office/drawing/2014/main" val="3355194439"/>
                    </a:ext>
                  </a:extLst>
                </a:gridCol>
                <a:gridCol w="1903511">
                  <a:extLst>
                    <a:ext uri="{9D8B030D-6E8A-4147-A177-3AD203B41FA5}">
                      <a16:colId xmlns:a16="http://schemas.microsoft.com/office/drawing/2014/main" val="1268518763"/>
                    </a:ext>
                  </a:extLst>
                </a:gridCol>
                <a:gridCol w="1972314">
                  <a:extLst>
                    <a:ext uri="{9D8B030D-6E8A-4147-A177-3AD203B41FA5}">
                      <a16:colId xmlns:a16="http://schemas.microsoft.com/office/drawing/2014/main" val="1063759470"/>
                    </a:ext>
                  </a:extLst>
                </a:gridCol>
              </a:tblGrid>
              <a:tr h="38961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800" b="1" i="0" u="none" strike="noStrike">
                          <a:solidFill>
                            <a:srgbClr val="FFFFFF"/>
                          </a:solidFill>
                          <a:effectLst/>
                          <a:latin typeface="Calibri" panose="020F0502020204030204" pitchFamily="34" charset="0"/>
                        </a:rPr>
                        <a:t>CAPITAL PROGRAM SUMMARY</a:t>
                      </a:r>
                    </a:p>
                    <a:p>
                      <a:pPr algn="ctr" fontAlgn="ctr"/>
                      <a:endParaRPr lang="en-US" sz="1800" b="1" i="0" u="none" strike="noStrike">
                        <a:solidFill>
                          <a:srgbClr val="FFFFFF"/>
                        </a:solidFill>
                        <a:effectLst/>
                        <a:latin typeface="Calibri" panose="020F0502020204030204" pitchFamily="34" charset="0"/>
                      </a:endParaRP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solidFill>
                      <a:srgbClr val="000080"/>
                    </a:solidFill>
                  </a:tcPr>
                </a:tc>
                <a:tc>
                  <a:txBody>
                    <a:bodyPr/>
                    <a:lstStyle/>
                    <a:p>
                      <a:pPr algn="l" fontAlgn="ctr"/>
                      <a:r>
                        <a:rPr lang="en-US" sz="1800" b="1" i="0" u="none" strike="noStrike">
                          <a:solidFill>
                            <a:srgbClr val="FFFFFF"/>
                          </a:solidFill>
                          <a:effectLst/>
                          <a:latin typeface="Calibri" panose="020F0502020204030204" pitchFamily="34" charset="0"/>
                        </a:rPr>
                        <a:t>FY2024 Actual</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solidFill>
                      <a:srgbClr val="000080"/>
                    </a:solidFill>
                  </a:tcPr>
                </a:tc>
                <a:tc>
                  <a:txBody>
                    <a:bodyPr/>
                    <a:lstStyle/>
                    <a:p>
                      <a:pPr algn="ctr" fontAlgn="ctr"/>
                      <a:r>
                        <a:rPr lang="en-US" sz="1800" b="1" i="0" u="none" strike="noStrike">
                          <a:solidFill>
                            <a:srgbClr val="FFFFFF"/>
                          </a:solidFill>
                          <a:effectLst/>
                          <a:latin typeface="Calibri" panose="020F0502020204030204" pitchFamily="34" charset="0"/>
                        </a:rPr>
                        <a:t>FY2025 Dept. Request</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solidFill>
                      <a:srgbClr val="000080"/>
                    </a:solidFill>
                  </a:tcPr>
                </a:tc>
                <a:tc>
                  <a:txBody>
                    <a:bodyPr/>
                    <a:lstStyle/>
                    <a:p>
                      <a:pPr algn="ctr" fontAlgn="ctr"/>
                      <a:r>
                        <a:rPr lang="en-US" sz="1800" b="1" i="0" u="none" strike="noStrike">
                          <a:solidFill>
                            <a:srgbClr val="FFFFFF"/>
                          </a:solidFill>
                          <a:effectLst/>
                          <a:latin typeface="Calibri" panose="020F0502020204030204" pitchFamily="34" charset="0"/>
                        </a:rPr>
                        <a:t>FY2025 Proposed</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solidFill>
                      <a:srgbClr val="000080"/>
                    </a:solidFill>
                  </a:tcPr>
                </a:tc>
                <a:extLst>
                  <a:ext uri="{0D108BD9-81ED-4DB2-BD59-A6C34878D82A}">
                    <a16:rowId xmlns:a16="http://schemas.microsoft.com/office/drawing/2014/main" val="130970837"/>
                  </a:ext>
                </a:extLst>
              </a:tr>
              <a:tr h="337545">
                <a:tc>
                  <a:txBody>
                    <a:bodyPr/>
                    <a:lstStyle/>
                    <a:p>
                      <a:pPr algn="l" fontAlgn="ctr"/>
                      <a:r>
                        <a:rPr lang="en-US" sz="1800" b="0" i="0" u="none" strike="noStrike">
                          <a:solidFill>
                            <a:srgbClr val="000000"/>
                          </a:solidFill>
                          <a:effectLst/>
                          <a:latin typeface="Calibri" panose="020F0502020204030204" pitchFamily="34" charset="0"/>
                        </a:rPr>
                        <a:t>General Government</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marL="0" algn="r" defTabSz="914400" rtl="0" eaLnBrk="1" fontAlgn="ctr" latinLnBrk="0" hangingPunct="1"/>
                      <a:r>
                        <a:rPr lang="en-US" sz="1800" b="0" i="0" u="none" strike="noStrike" kern="1200">
                          <a:solidFill>
                            <a:srgbClr val="000000"/>
                          </a:solidFill>
                          <a:effectLst/>
                          <a:latin typeface="Calibri" panose="020F0502020204030204" pitchFamily="34" charset="0"/>
                          <a:ea typeface="+mn-ea"/>
                          <a:cs typeface="+mn-cs"/>
                        </a:rPr>
                        <a:t>             390,000 </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Calibri" panose="020F0502020204030204" pitchFamily="34" charset="0"/>
                        </a:rPr>
                        <a:t>500,000</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Calibri" panose="020F0502020204030204" pitchFamily="34" charset="0"/>
                        </a:rPr>
                        <a:t>                  400,000 </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extLst>
                  <a:ext uri="{0D108BD9-81ED-4DB2-BD59-A6C34878D82A}">
                    <a16:rowId xmlns:a16="http://schemas.microsoft.com/office/drawing/2014/main" val="3999526733"/>
                  </a:ext>
                </a:extLst>
              </a:tr>
              <a:tr h="337545">
                <a:tc>
                  <a:txBody>
                    <a:bodyPr/>
                    <a:lstStyle/>
                    <a:p>
                      <a:pPr algn="l" fontAlgn="ctr"/>
                      <a:r>
                        <a:rPr lang="en-US" sz="1800" b="0" i="0" u="none" strike="noStrike" dirty="0">
                          <a:solidFill>
                            <a:srgbClr val="000000"/>
                          </a:solidFill>
                          <a:effectLst/>
                          <a:latin typeface="Calibri" panose="020F0502020204030204" pitchFamily="34" charset="0"/>
                        </a:rPr>
                        <a:t>Public Safety</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marL="0" algn="r" defTabSz="914400" rtl="0" eaLnBrk="1" fontAlgn="ctr" latinLnBrk="0" hangingPunct="1"/>
                      <a:r>
                        <a:rPr lang="en-US" sz="1800" b="0" i="0" u="none" strike="noStrike" kern="1200">
                          <a:solidFill>
                            <a:srgbClr val="000000"/>
                          </a:solidFill>
                          <a:effectLst/>
                          <a:latin typeface="Calibri" panose="020F0502020204030204" pitchFamily="34" charset="0"/>
                          <a:ea typeface="+mn-ea"/>
                          <a:cs typeface="+mn-cs"/>
                        </a:rPr>
                        <a:t>             240,000 </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algn="r" fontAlgn="ctr"/>
                      <a:r>
                        <a:rPr lang="en-US" sz="1800" b="0" i="0" u="none" strike="noStrike" dirty="0">
                          <a:solidFill>
                            <a:srgbClr val="000000"/>
                          </a:solidFill>
                          <a:effectLst/>
                          <a:latin typeface="Calibri" panose="020F0502020204030204" pitchFamily="34" charset="0"/>
                        </a:rPr>
                        <a:t>325,000</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Calibri" panose="020F0502020204030204" pitchFamily="34" charset="0"/>
                        </a:rPr>
                        <a:t>                  174,720 </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extLst>
                  <a:ext uri="{0D108BD9-81ED-4DB2-BD59-A6C34878D82A}">
                    <a16:rowId xmlns:a16="http://schemas.microsoft.com/office/drawing/2014/main" val="2208419680"/>
                  </a:ext>
                </a:extLst>
              </a:tr>
              <a:tr h="0">
                <a:tc>
                  <a:txBody>
                    <a:bodyPr/>
                    <a:lstStyle/>
                    <a:p>
                      <a:pPr algn="l" fontAlgn="ctr"/>
                      <a:r>
                        <a:rPr lang="en-US" sz="1800" b="0" i="0" u="none" strike="noStrike" dirty="0">
                          <a:solidFill>
                            <a:srgbClr val="000000"/>
                          </a:solidFill>
                          <a:effectLst/>
                          <a:latin typeface="Calibri" panose="020F0502020204030204" pitchFamily="34" charset="0"/>
                        </a:rPr>
                        <a:t>Community Services</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marL="0" algn="r" defTabSz="914400" rtl="0" eaLnBrk="1" fontAlgn="ctr" latinLnBrk="0" hangingPunct="1"/>
                      <a:r>
                        <a:rPr lang="en-US" sz="1800" b="0" i="0" u="none" strike="noStrike" kern="1200">
                          <a:solidFill>
                            <a:srgbClr val="000000"/>
                          </a:solidFill>
                          <a:effectLst/>
                          <a:latin typeface="Calibri" panose="020F0502020204030204" pitchFamily="34" charset="0"/>
                          <a:ea typeface="+mn-ea"/>
                          <a:cs typeface="+mn-cs"/>
                        </a:rPr>
                        <a:t>                            </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algn="r" fontAlgn="ctr"/>
                      <a:r>
                        <a:rPr lang="en-US" sz="1800" b="0" i="0" u="none" strike="noStrike" dirty="0">
                          <a:solidFill>
                            <a:srgbClr val="000000"/>
                          </a:solidFill>
                          <a:effectLst/>
                          <a:latin typeface="Calibri" panose="020F0502020204030204" pitchFamily="34" charset="0"/>
                        </a:rPr>
                        <a:t>506,291  </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algn="r" fontAlgn="ctr"/>
                      <a:r>
                        <a:rPr lang="en-US" sz="1800" b="0" i="0" u="none" strike="noStrike" dirty="0">
                          <a:solidFill>
                            <a:srgbClr val="000000"/>
                          </a:solidFill>
                          <a:effectLst/>
                          <a:latin typeface="Calibri" panose="020F0502020204030204" pitchFamily="34" charset="0"/>
                        </a:rPr>
                        <a:t>200,000                             -   </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extLst>
                  <a:ext uri="{0D108BD9-81ED-4DB2-BD59-A6C34878D82A}">
                    <a16:rowId xmlns:a16="http://schemas.microsoft.com/office/drawing/2014/main" val="1850505943"/>
                  </a:ext>
                </a:extLst>
              </a:tr>
              <a:tr h="337545">
                <a:tc>
                  <a:txBody>
                    <a:bodyPr/>
                    <a:lstStyle/>
                    <a:p>
                      <a:pPr algn="l" fontAlgn="ctr"/>
                      <a:r>
                        <a:rPr lang="en-US" sz="1800" b="0" i="0" u="none" strike="noStrike">
                          <a:solidFill>
                            <a:srgbClr val="000000"/>
                          </a:solidFill>
                          <a:effectLst/>
                          <a:latin typeface="Calibri" panose="020F0502020204030204" pitchFamily="34" charset="0"/>
                        </a:rPr>
                        <a:t>Natural Resources</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marL="0" algn="r" defTabSz="914400" rtl="0" eaLnBrk="1" fontAlgn="ctr" latinLnBrk="0" hangingPunct="1"/>
                      <a:r>
                        <a:rPr lang="en-US" sz="1800" b="0" i="0" u="none" strike="noStrike" kern="1200">
                          <a:solidFill>
                            <a:srgbClr val="000000"/>
                          </a:solidFill>
                          <a:effectLst/>
                          <a:latin typeface="Calibri" panose="020F0502020204030204" pitchFamily="34" charset="0"/>
                          <a:ea typeface="+mn-ea"/>
                          <a:cs typeface="+mn-cs"/>
                        </a:rPr>
                        <a:t>              395,000 </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Calibri" panose="020F0502020204030204" pitchFamily="34" charset="0"/>
                        </a:rPr>
                        <a:t>1,120,000</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Calibri" panose="020F0502020204030204" pitchFamily="34" charset="0"/>
                        </a:rPr>
                        <a:t>195,000</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extLst>
                  <a:ext uri="{0D108BD9-81ED-4DB2-BD59-A6C34878D82A}">
                    <a16:rowId xmlns:a16="http://schemas.microsoft.com/office/drawing/2014/main" val="1985838442"/>
                  </a:ext>
                </a:extLst>
              </a:tr>
              <a:tr h="337545">
                <a:tc>
                  <a:txBody>
                    <a:bodyPr/>
                    <a:lstStyle/>
                    <a:p>
                      <a:pPr algn="l" fontAlgn="ctr"/>
                      <a:r>
                        <a:rPr lang="en-US" sz="1800" b="0" i="0" u="none" strike="noStrike">
                          <a:solidFill>
                            <a:srgbClr val="000000"/>
                          </a:solidFill>
                          <a:effectLst/>
                          <a:latin typeface="Calibri" panose="020F0502020204030204" pitchFamily="34" charset="0"/>
                        </a:rPr>
                        <a:t>Public Works (without Water)</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marL="0" algn="r" defTabSz="914400" rtl="0" eaLnBrk="1" fontAlgn="ctr" latinLnBrk="0" hangingPunct="1"/>
                      <a:r>
                        <a:rPr lang="en-US" sz="1800" b="0" i="0" u="none" strike="noStrike" kern="1200">
                          <a:solidFill>
                            <a:srgbClr val="000000"/>
                          </a:solidFill>
                          <a:effectLst/>
                          <a:latin typeface="Calibri" panose="020F0502020204030204" pitchFamily="34" charset="0"/>
                          <a:ea typeface="+mn-ea"/>
                          <a:cs typeface="+mn-cs"/>
                        </a:rPr>
                        <a:t>1,490,000 </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Calibri" panose="020F0502020204030204" pitchFamily="34" charset="0"/>
                        </a:rPr>
                        <a:t>6,226,000</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Calibri" panose="020F0502020204030204" pitchFamily="34" charset="0"/>
                        </a:rPr>
                        <a:t>660,000</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extLst>
                  <a:ext uri="{0D108BD9-81ED-4DB2-BD59-A6C34878D82A}">
                    <a16:rowId xmlns:a16="http://schemas.microsoft.com/office/drawing/2014/main" val="4288543511"/>
                  </a:ext>
                </a:extLst>
              </a:tr>
              <a:tr h="337545">
                <a:tc>
                  <a:txBody>
                    <a:bodyPr/>
                    <a:lstStyle/>
                    <a:p>
                      <a:pPr algn="l" fontAlgn="ctr"/>
                      <a:r>
                        <a:rPr lang="en-US" sz="1800" b="0" i="0" u="none" strike="noStrike">
                          <a:solidFill>
                            <a:srgbClr val="000000"/>
                          </a:solidFill>
                          <a:effectLst/>
                          <a:latin typeface="Calibri" panose="020F0502020204030204" pitchFamily="34" charset="0"/>
                        </a:rPr>
                        <a:t>Equipment</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marL="0" algn="r" defTabSz="914400" rtl="0" eaLnBrk="1" fontAlgn="ctr" latinLnBrk="0" hangingPunct="1"/>
                      <a:r>
                        <a:rPr lang="en-US" sz="1800" b="0" i="0" u="none" strike="noStrike" kern="1200">
                          <a:solidFill>
                            <a:srgbClr val="000000"/>
                          </a:solidFill>
                          <a:effectLst/>
                          <a:latin typeface="Calibri" panose="020F0502020204030204" pitchFamily="34" charset="0"/>
                          <a:ea typeface="+mn-ea"/>
                          <a:cs typeface="+mn-cs"/>
                        </a:rPr>
                        <a:t>1,159,000</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Calibri" panose="020F0502020204030204" pitchFamily="34" charset="0"/>
                        </a:rPr>
                        <a:t>1,816,200</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Calibri" panose="020F0502020204030204" pitchFamily="34" charset="0"/>
                        </a:rPr>
                        <a:t>737,500</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extLst>
                  <a:ext uri="{0D108BD9-81ED-4DB2-BD59-A6C34878D82A}">
                    <a16:rowId xmlns:a16="http://schemas.microsoft.com/office/drawing/2014/main" val="1521966156"/>
                  </a:ext>
                </a:extLst>
              </a:tr>
              <a:tr h="337545">
                <a:tc>
                  <a:txBody>
                    <a:bodyPr/>
                    <a:lstStyle/>
                    <a:p>
                      <a:pPr algn="l" fontAlgn="ctr"/>
                      <a:r>
                        <a:rPr lang="en-US" sz="1800" b="1" i="0" u="none" strike="noStrike">
                          <a:solidFill>
                            <a:srgbClr val="000000"/>
                          </a:solidFill>
                          <a:effectLst/>
                          <a:latin typeface="Calibri" panose="020F0502020204030204" pitchFamily="34" charset="0"/>
                        </a:rPr>
                        <a:t>   Total Town Funded Capital Budget </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marL="0" algn="r" defTabSz="914400" rtl="0" eaLnBrk="1" fontAlgn="ctr" latinLnBrk="0" hangingPunct="1"/>
                      <a:r>
                        <a:rPr lang="en-US" sz="1800" b="1" i="0" u="none" strike="noStrike" kern="1200">
                          <a:solidFill>
                            <a:srgbClr val="000000"/>
                          </a:solidFill>
                          <a:effectLst/>
                          <a:latin typeface="Calibri" panose="020F0502020204030204" pitchFamily="34" charset="0"/>
                          <a:ea typeface="+mn-ea"/>
                          <a:cs typeface="+mn-cs"/>
                        </a:rPr>
                        <a:t>3,674,000</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algn="r" fontAlgn="ctr"/>
                      <a:r>
                        <a:rPr lang="en-US" sz="1800" b="1" i="0" u="none" strike="noStrike">
                          <a:solidFill>
                            <a:srgbClr val="000000"/>
                          </a:solidFill>
                          <a:effectLst/>
                          <a:latin typeface="Calibri" panose="020F0502020204030204" pitchFamily="34" charset="0"/>
                        </a:rPr>
                        <a:t>10,493,491</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algn="r" fontAlgn="ctr"/>
                      <a:r>
                        <a:rPr lang="en-US" sz="1800" b="1" i="0" u="none" strike="noStrike">
                          <a:solidFill>
                            <a:srgbClr val="000000"/>
                          </a:solidFill>
                          <a:effectLst/>
                          <a:latin typeface="Calibri" panose="020F0502020204030204" pitchFamily="34" charset="0"/>
                        </a:rPr>
                        <a:t>2,367,220</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extLst>
                  <a:ext uri="{0D108BD9-81ED-4DB2-BD59-A6C34878D82A}">
                    <a16:rowId xmlns:a16="http://schemas.microsoft.com/office/drawing/2014/main" val="574987016"/>
                  </a:ext>
                </a:extLst>
              </a:tr>
              <a:tr h="337545">
                <a:tc>
                  <a:txBody>
                    <a:bodyPr/>
                    <a:lstStyle/>
                    <a:p>
                      <a:pPr algn="l" fontAlgn="ctr"/>
                      <a:r>
                        <a:rPr lang="en-US" sz="18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algn="l" fontAlgn="ctr"/>
                      <a:r>
                        <a:rPr lang="en-US" sz="18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algn="l" fontAlgn="ctr"/>
                      <a:r>
                        <a:rPr lang="en-US" sz="18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tc>
                  <a:txBody>
                    <a:bodyPr/>
                    <a:lstStyle/>
                    <a:p>
                      <a:pPr algn="l" fontAlgn="ctr"/>
                      <a:r>
                        <a:rPr lang="en-US" sz="1800" b="0" i="0" u="none" strike="noStrike" dirty="0">
                          <a:solidFill>
                            <a:srgbClr val="000000"/>
                          </a:solidFill>
                          <a:effectLst/>
                          <a:latin typeface="Calibri" panose="020F0502020204030204" pitchFamily="34" charset="0"/>
                        </a:rPr>
                        <a:t> </a:t>
                      </a:r>
                    </a:p>
                  </a:txBody>
                  <a:tcPr marL="0" marR="0" marT="0" marB="0" anchor="ctr">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tcPr>
                </a:tc>
                <a:extLst>
                  <a:ext uri="{0D108BD9-81ED-4DB2-BD59-A6C34878D82A}">
                    <a16:rowId xmlns:a16="http://schemas.microsoft.com/office/drawing/2014/main" val="2013002127"/>
                  </a:ext>
                </a:extLst>
              </a:tr>
            </a:tbl>
          </a:graphicData>
        </a:graphic>
      </p:graphicFrame>
      <p:sp>
        <p:nvSpPr>
          <p:cNvPr id="67691" name="Slide Number Placeholder 4">
            <a:extLst>
              <a:ext uri="{FF2B5EF4-FFF2-40B4-BE49-F238E27FC236}">
                <a16:creationId xmlns:a16="http://schemas.microsoft.com/office/drawing/2014/main" id="{32E876B6-F4B6-44C2-A4E2-CA2FA997452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spcBef>
                <a:spcPct val="0"/>
              </a:spcBef>
              <a:buClrTx/>
              <a:buSzTx/>
              <a:buFontTx/>
              <a:buNone/>
            </a:pPr>
            <a:fld id="{C5C3828B-774F-4D98-954F-15C972CE22BB}" type="slidenum">
              <a:rPr lang="en-US" altLang="en-US" sz="1400">
                <a:solidFill>
                  <a:srgbClr val="FFFFFF"/>
                </a:solidFill>
              </a:rPr>
              <a:pPr>
                <a:spcBef>
                  <a:spcPct val="0"/>
                </a:spcBef>
                <a:buClrTx/>
                <a:buSzTx/>
                <a:buFontTx/>
                <a:buNone/>
              </a:pPr>
              <a:t>37</a:t>
            </a:fld>
            <a:endParaRPr lang="en-US" altLang="en-US" sz="1400">
              <a:solidFill>
                <a:srgbClr val="FFFFFF"/>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A5641-2C43-47DA-9C76-1C0C79C31C17}"/>
              </a:ext>
            </a:extLst>
          </p:cNvPr>
          <p:cNvSpPr>
            <a:spLocks noGrp="1"/>
          </p:cNvSpPr>
          <p:nvPr>
            <p:ph type="title"/>
          </p:nvPr>
        </p:nvSpPr>
        <p:spPr>
          <a:xfrm>
            <a:off x="1981200" y="1473200"/>
            <a:ext cx="8229600" cy="589280"/>
          </a:xfrm>
        </p:spPr>
        <p:txBody>
          <a:bodyPr>
            <a:normAutofit fontScale="90000"/>
          </a:bodyPr>
          <a:lstStyle/>
          <a:p>
            <a:pPr algn="ctr">
              <a:defRPr/>
            </a:pPr>
            <a:r>
              <a:rPr lang="en-US" dirty="0">
                <a:solidFill>
                  <a:srgbClr val="000099"/>
                </a:solidFill>
              </a:rPr>
              <a:t>Capital Budget -  FY2025</a:t>
            </a:r>
          </a:p>
        </p:txBody>
      </p:sp>
      <p:sp>
        <p:nvSpPr>
          <p:cNvPr id="67691" name="Slide Number Placeholder 4">
            <a:extLst>
              <a:ext uri="{FF2B5EF4-FFF2-40B4-BE49-F238E27FC236}">
                <a16:creationId xmlns:a16="http://schemas.microsoft.com/office/drawing/2014/main" id="{32E876B6-F4B6-44C2-A4E2-CA2FA997452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spcBef>
                <a:spcPct val="0"/>
              </a:spcBef>
              <a:buClrTx/>
              <a:buSzTx/>
              <a:buFontTx/>
              <a:buNone/>
            </a:pPr>
            <a:fld id="{C5C3828B-774F-4D98-954F-15C972CE22BB}" type="slidenum">
              <a:rPr lang="en-US" altLang="en-US" sz="1400">
                <a:solidFill>
                  <a:srgbClr val="FFFFFF"/>
                </a:solidFill>
              </a:rPr>
              <a:pPr>
                <a:spcBef>
                  <a:spcPct val="0"/>
                </a:spcBef>
                <a:buClrTx/>
                <a:buSzTx/>
                <a:buFontTx/>
                <a:buNone/>
              </a:pPr>
              <a:t>38</a:t>
            </a:fld>
            <a:endParaRPr lang="en-US" altLang="en-US" sz="1400">
              <a:solidFill>
                <a:srgbClr val="FFFFFF"/>
              </a:solidFill>
            </a:endParaRPr>
          </a:p>
        </p:txBody>
      </p:sp>
      <p:graphicFrame>
        <p:nvGraphicFramePr>
          <p:cNvPr id="6" name="Table 7">
            <a:extLst>
              <a:ext uri="{FF2B5EF4-FFF2-40B4-BE49-F238E27FC236}">
                <a16:creationId xmlns:a16="http://schemas.microsoft.com/office/drawing/2014/main" id="{14D4FE2C-CB92-0C53-C5B9-20875510A6E9}"/>
              </a:ext>
            </a:extLst>
          </p:cNvPr>
          <p:cNvGraphicFramePr>
            <a:graphicFrameLocks noGrp="1"/>
          </p:cNvGraphicFramePr>
          <p:nvPr>
            <p:ph idx="1"/>
            <p:extLst>
              <p:ext uri="{D42A27DB-BD31-4B8C-83A1-F6EECF244321}">
                <p14:modId xmlns:p14="http://schemas.microsoft.com/office/powerpoint/2010/main" val="2257929698"/>
              </p:ext>
            </p:extLst>
          </p:nvPr>
        </p:nvGraphicFramePr>
        <p:xfrm>
          <a:off x="1524000" y="2326642"/>
          <a:ext cx="8534400" cy="3169920"/>
        </p:xfrm>
        <a:graphic>
          <a:graphicData uri="http://schemas.openxmlformats.org/drawingml/2006/table">
            <a:tbl>
              <a:tblPr firstRow="1" bandRow="1">
                <a:tableStyleId>{69012ECD-51FC-41F1-AA8D-1B2483CD663E}</a:tableStyleId>
              </a:tblPr>
              <a:tblGrid>
                <a:gridCol w="4722099">
                  <a:extLst>
                    <a:ext uri="{9D8B030D-6E8A-4147-A177-3AD203B41FA5}">
                      <a16:colId xmlns:a16="http://schemas.microsoft.com/office/drawing/2014/main" val="3962733163"/>
                    </a:ext>
                  </a:extLst>
                </a:gridCol>
                <a:gridCol w="3812301">
                  <a:extLst>
                    <a:ext uri="{9D8B030D-6E8A-4147-A177-3AD203B41FA5}">
                      <a16:colId xmlns:a16="http://schemas.microsoft.com/office/drawing/2014/main" val="2875438000"/>
                    </a:ext>
                  </a:extLst>
                </a:gridCol>
              </a:tblGrid>
              <a:tr h="348343">
                <a:tc>
                  <a:txBody>
                    <a:bodyPr/>
                    <a:lstStyle/>
                    <a:p>
                      <a:pPr algn="l" fontAlgn="ctr"/>
                      <a:r>
                        <a:rPr lang="en-US" sz="2200" b="1" u="none" strike="noStrike">
                          <a:solidFill>
                            <a:schemeClr val="bg1"/>
                          </a:solidFill>
                          <a:effectLst/>
                        </a:rPr>
                        <a:t>Funding Sources:</a:t>
                      </a:r>
                      <a:endParaRPr lang="en-US" sz="2200" b="1" i="0" u="none" strike="noStrike">
                        <a:solidFill>
                          <a:schemeClr val="bg1"/>
                        </a:solidFill>
                        <a:effectLst/>
                        <a:latin typeface="Calibri" panose="020F0502020204030204" pitchFamily="34" charset="0"/>
                      </a:endParaRPr>
                    </a:p>
                  </a:txBody>
                  <a:tcPr marL="0" marR="0" marT="0" marB="0" anchor="ctr"/>
                </a:tc>
                <a:tc>
                  <a:txBody>
                    <a:bodyPr/>
                    <a:lstStyle/>
                    <a:p>
                      <a:pPr algn="l"/>
                      <a:endParaRPr lang="en-US" sz="2200"/>
                    </a:p>
                  </a:txBody>
                  <a:tcPr/>
                </a:tc>
                <a:extLst>
                  <a:ext uri="{0D108BD9-81ED-4DB2-BD59-A6C34878D82A}">
                    <a16:rowId xmlns:a16="http://schemas.microsoft.com/office/drawing/2014/main" val="3139305205"/>
                  </a:ext>
                </a:extLst>
              </a:tr>
              <a:tr h="348343">
                <a:tc>
                  <a:txBody>
                    <a:bodyPr/>
                    <a:lstStyle/>
                    <a:p>
                      <a:pPr algn="l" fontAlgn="ctr"/>
                      <a:r>
                        <a:rPr lang="en-US" sz="2200" b="0" u="none" strike="noStrike">
                          <a:solidFill>
                            <a:srgbClr val="000000"/>
                          </a:solidFill>
                          <a:effectLst/>
                        </a:rPr>
                        <a:t>   Free Cash</a:t>
                      </a:r>
                      <a:endParaRPr lang="en-US" sz="2200" b="0" i="0" u="none" strike="noStrike">
                        <a:solidFill>
                          <a:srgbClr val="000000"/>
                        </a:solidFill>
                        <a:effectLst/>
                        <a:latin typeface="Calibri" panose="020F0502020204030204" pitchFamily="34" charset="0"/>
                      </a:endParaRPr>
                    </a:p>
                  </a:txBody>
                  <a:tcPr marL="0" marR="0" marT="0" marB="0" anchor="ctr"/>
                </a:tc>
                <a:tc>
                  <a:txBody>
                    <a:bodyPr/>
                    <a:lstStyle/>
                    <a:p>
                      <a:pPr algn="r"/>
                      <a:r>
                        <a:rPr lang="en-US" sz="2400"/>
                        <a:t>$2,154,000</a:t>
                      </a:r>
                    </a:p>
                  </a:txBody>
                  <a:tcPr/>
                </a:tc>
                <a:extLst>
                  <a:ext uri="{0D108BD9-81ED-4DB2-BD59-A6C34878D82A}">
                    <a16:rowId xmlns:a16="http://schemas.microsoft.com/office/drawing/2014/main" val="4157019348"/>
                  </a:ext>
                </a:extLst>
              </a:tr>
              <a:tr h="348343">
                <a:tc>
                  <a:txBody>
                    <a:bodyPr/>
                    <a:lstStyle/>
                    <a:p>
                      <a:pPr algn="l" fontAlgn="ctr"/>
                      <a:r>
                        <a:rPr lang="en-US" sz="2200" b="0" u="none" strike="noStrike">
                          <a:solidFill>
                            <a:srgbClr val="000000"/>
                          </a:solidFill>
                          <a:effectLst/>
                        </a:rPr>
                        <a:t>   Waterways Improvement Funds</a:t>
                      </a:r>
                      <a:endParaRPr lang="en-US" sz="2200" b="0" i="0" u="none" strike="noStrike">
                        <a:solidFill>
                          <a:srgbClr val="000000"/>
                        </a:solidFill>
                        <a:effectLst/>
                        <a:latin typeface="Calibri" panose="020F0502020204030204" pitchFamily="34" charset="0"/>
                      </a:endParaRPr>
                    </a:p>
                  </a:txBody>
                  <a:tcPr marL="0" marR="0" marT="0" marB="0" anchor="ctr"/>
                </a:tc>
                <a:tc>
                  <a:txBody>
                    <a:bodyPr/>
                    <a:lstStyle/>
                    <a:p>
                      <a:pPr algn="r"/>
                      <a:r>
                        <a:rPr lang="en-US" sz="2400"/>
                        <a:t>$80,000</a:t>
                      </a:r>
                    </a:p>
                  </a:txBody>
                  <a:tcPr/>
                </a:tc>
                <a:extLst>
                  <a:ext uri="{0D108BD9-81ED-4DB2-BD59-A6C34878D82A}">
                    <a16:rowId xmlns:a16="http://schemas.microsoft.com/office/drawing/2014/main" val="3016796656"/>
                  </a:ext>
                </a:extLst>
              </a:tr>
              <a:tr h="348343">
                <a:tc>
                  <a:txBody>
                    <a:bodyPr/>
                    <a:lstStyle/>
                    <a:p>
                      <a:pPr algn="l" fontAlgn="ctr"/>
                      <a:r>
                        <a:rPr lang="en-US" sz="2200" b="0" u="none" strike="noStrike">
                          <a:solidFill>
                            <a:srgbClr val="000000"/>
                          </a:solidFill>
                          <a:effectLst/>
                        </a:rPr>
                        <a:t>   Cemetery Sale of Lots</a:t>
                      </a:r>
                      <a:endParaRPr lang="en-US" sz="2200" b="0" i="0" u="none" strike="noStrike">
                        <a:solidFill>
                          <a:srgbClr val="000000"/>
                        </a:solidFill>
                        <a:effectLst/>
                        <a:latin typeface="Calibri" panose="020F0502020204030204" pitchFamily="34" charset="0"/>
                      </a:endParaRPr>
                    </a:p>
                  </a:txBody>
                  <a:tcPr marL="0" marR="0" marT="0" marB="0" anchor="ctr"/>
                </a:tc>
                <a:tc>
                  <a:txBody>
                    <a:bodyPr/>
                    <a:lstStyle/>
                    <a:p>
                      <a:pPr algn="r"/>
                      <a:r>
                        <a:rPr lang="en-US" sz="2400"/>
                        <a:t>$25,000</a:t>
                      </a:r>
                    </a:p>
                  </a:txBody>
                  <a:tcPr/>
                </a:tc>
                <a:extLst>
                  <a:ext uri="{0D108BD9-81ED-4DB2-BD59-A6C34878D82A}">
                    <a16:rowId xmlns:a16="http://schemas.microsoft.com/office/drawing/2014/main" val="1659922915"/>
                  </a:ext>
                </a:extLst>
              </a:tr>
              <a:tr h="348343">
                <a:tc>
                  <a:txBody>
                    <a:bodyPr/>
                    <a:lstStyle/>
                    <a:p>
                      <a:pPr algn="l" fontAlgn="ctr"/>
                      <a:r>
                        <a:rPr lang="en-US" sz="2200" b="0" u="none" strike="noStrike">
                          <a:solidFill>
                            <a:srgbClr val="000000"/>
                          </a:solidFill>
                          <a:effectLst/>
                        </a:rPr>
                        <a:t>   PEG Access Fund</a:t>
                      </a:r>
                      <a:endParaRPr lang="en-US" sz="2200" b="0" i="0" u="none" strike="noStrike">
                        <a:solidFill>
                          <a:srgbClr val="000000"/>
                        </a:solidFill>
                        <a:effectLst/>
                        <a:latin typeface="Calibri" panose="020F0502020204030204" pitchFamily="34" charset="0"/>
                      </a:endParaRPr>
                    </a:p>
                  </a:txBody>
                  <a:tcPr marL="0" marR="0" marT="0" marB="0" anchor="ctr"/>
                </a:tc>
                <a:tc>
                  <a:txBody>
                    <a:bodyPr/>
                    <a:lstStyle/>
                    <a:p>
                      <a:pPr algn="r"/>
                      <a:r>
                        <a:rPr lang="en-US" sz="2400"/>
                        <a:t>$20,000</a:t>
                      </a:r>
                    </a:p>
                  </a:txBody>
                  <a:tcPr/>
                </a:tc>
                <a:extLst>
                  <a:ext uri="{0D108BD9-81ED-4DB2-BD59-A6C34878D82A}">
                    <a16:rowId xmlns:a16="http://schemas.microsoft.com/office/drawing/2014/main" val="1520969308"/>
                  </a:ext>
                </a:extLst>
              </a:tr>
              <a:tr h="348343">
                <a:tc>
                  <a:txBody>
                    <a:bodyPr/>
                    <a:lstStyle/>
                    <a:p>
                      <a:pPr algn="l" fontAlgn="ctr"/>
                      <a:r>
                        <a:rPr lang="en-US" sz="2200" b="0" u="none" strike="noStrike">
                          <a:solidFill>
                            <a:srgbClr val="000000"/>
                          </a:solidFill>
                          <a:effectLst/>
                        </a:rPr>
                        <a:t>  Prior Articles</a:t>
                      </a:r>
                      <a:endParaRPr lang="en-US" sz="2200" b="0" i="0" u="none" strike="noStrike">
                        <a:solidFill>
                          <a:srgbClr val="000000"/>
                        </a:solidFill>
                        <a:effectLst/>
                        <a:latin typeface="Calibri" panose="020F0502020204030204" pitchFamily="34" charset="0"/>
                      </a:endParaRPr>
                    </a:p>
                  </a:txBody>
                  <a:tcPr marL="0" marR="0" marT="0" marB="0" anchor="ctr"/>
                </a:tc>
                <a:tc>
                  <a:txBody>
                    <a:bodyPr/>
                    <a:lstStyle/>
                    <a:p>
                      <a:pPr algn="r"/>
                      <a:r>
                        <a:rPr lang="en-US" sz="2400"/>
                        <a:t>$88,220</a:t>
                      </a:r>
                    </a:p>
                  </a:txBody>
                  <a:tcPr/>
                </a:tc>
                <a:extLst>
                  <a:ext uri="{0D108BD9-81ED-4DB2-BD59-A6C34878D82A}">
                    <a16:rowId xmlns:a16="http://schemas.microsoft.com/office/drawing/2014/main" val="171169367"/>
                  </a:ext>
                </a:extLst>
              </a:tr>
              <a:tr h="348343">
                <a:tc>
                  <a:txBody>
                    <a:bodyPr/>
                    <a:lstStyle/>
                    <a:p>
                      <a:pPr algn="l"/>
                      <a:r>
                        <a:rPr lang="en-US" sz="2200" b="1"/>
                        <a:t>TOTAL</a:t>
                      </a:r>
                    </a:p>
                  </a:txBody>
                  <a:tcPr/>
                </a:tc>
                <a:tc>
                  <a:txBody>
                    <a:bodyPr/>
                    <a:lstStyle/>
                    <a:p>
                      <a:pPr algn="r"/>
                      <a:r>
                        <a:rPr lang="en-US" sz="2400" b="1"/>
                        <a:t>$2,367,220</a:t>
                      </a:r>
                    </a:p>
                  </a:txBody>
                  <a:tcPr/>
                </a:tc>
                <a:extLst>
                  <a:ext uri="{0D108BD9-81ED-4DB2-BD59-A6C34878D82A}">
                    <a16:rowId xmlns:a16="http://schemas.microsoft.com/office/drawing/2014/main" val="3233193574"/>
                  </a:ext>
                </a:extLst>
              </a:tr>
            </a:tbl>
          </a:graphicData>
        </a:graphic>
      </p:graphicFrame>
    </p:spTree>
    <p:extLst>
      <p:ext uri="{BB962C8B-B14F-4D97-AF65-F5344CB8AC3E}">
        <p14:creationId xmlns:p14="http://schemas.microsoft.com/office/powerpoint/2010/main" val="31555919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7D27F-85D2-4577-9B16-1585D3D265B7}"/>
              </a:ext>
            </a:extLst>
          </p:cNvPr>
          <p:cNvSpPr>
            <a:spLocks noGrp="1"/>
          </p:cNvSpPr>
          <p:nvPr>
            <p:ph type="title"/>
          </p:nvPr>
        </p:nvSpPr>
        <p:spPr>
          <a:xfrm>
            <a:off x="609600" y="1330960"/>
            <a:ext cx="10972800" cy="863600"/>
          </a:xfrm>
        </p:spPr>
        <p:txBody>
          <a:bodyPr>
            <a:normAutofit/>
          </a:bodyPr>
          <a:lstStyle/>
          <a:p>
            <a:pPr algn="ctr"/>
            <a:r>
              <a:rPr lang="en-US" altLang="en-US">
                <a:solidFill>
                  <a:srgbClr val="000099"/>
                </a:solidFill>
              </a:rPr>
              <a:t>Capital Review Criteria</a:t>
            </a:r>
            <a:endParaRPr lang="en-US">
              <a:solidFill>
                <a:srgbClr val="000099"/>
              </a:solidFill>
            </a:endParaRPr>
          </a:p>
        </p:txBody>
      </p:sp>
      <p:sp>
        <p:nvSpPr>
          <p:cNvPr id="3" name="Content Placeholder 2">
            <a:extLst>
              <a:ext uri="{FF2B5EF4-FFF2-40B4-BE49-F238E27FC236}">
                <a16:creationId xmlns:a16="http://schemas.microsoft.com/office/drawing/2014/main" id="{AB40C92A-5E32-4FA5-AA4C-95F0A9223B4D}"/>
              </a:ext>
            </a:extLst>
          </p:cNvPr>
          <p:cNvSpPr>
            <a:spLocks noGrp="1"/>
          </p:cNvSpPr>
          <p:nvPr>
            <p:ph idx="1"/>
          </p:nvPr>
        </p:nvSpPr>
        <p:spPr>
          <a:xfrm>
            <a:off x="609600" y="2062480"/>
            <a:ext cx="10972800" cy="4445324"/>
          </a:xfrm>
        </p:spPr>
        <p:txBody>
          <a:bodyPr>
            <a:normAutofit/>
          </a:bodyPr>
          <a:lstStyle/>
          <a:p>
            <a:pPr>
              <a:defRPr/>
            </a:pPr>
            <a:r>
              <a:rPr lang="en-US" sz="2200">
                <a:latin typeface="Calibri" panose="020F0502020204030204" pitchFamily="34" charset="0"/>
                <a:cs typeface="Calibri" panose="020F0502020204030204" pitchFamily="34" charset="0"/>
              </a:rPr>
              <a:t>Preserve or enhance Town assets </a:t>
            </a:r>
          </a:p>
          <a:p>
            <a:pPr>
              <a:defRPr/>
            </a:pPr>
            <a:r>
              <a:rPr lang="en-US" sz="2200">
                <a:latin typeface="Calibri" panose="020F0502020204030204" pitchFamily="34" charset="0"/>
                <a:cs typeface="Calibri" panose="020F0502020204030204" pitchFamily="34" charset="0"/>
              </a:rPr>
              <a:t>Increase efficiency and effectiveness of government </a:t>
            </a:r>
          </a:p>
          <a:p>
            <a:pPr>
              <a:defRPr/>
            </a:pPr>
            <a:r>
              <a:rPr lang="en-US" sz="2200">
                <a:latin typeface="Calibri" panose="020F0502020204030204" pitchFamily="34" charset="0"/>
                <a:cs typeface="Calibri" panose="020F0502020204030204" pitchFamily="34" charset="0"/>
              </a:rPr>
              <a:t>Fiscal Sustainability -  generates revenues, grants </a:t>
            </a:r>
          </a:p>
          <a:p>
            <a:pPr>
              <a:defRPr/>
            </a:pPr>
            <a:r>
              <a:rPr lang="en-US" sz="2200">
                <a:latin typeface="Calibri" panose="020F0502020204030204" pitchFamily="34" charset="0"/>
                <a:cs typeface="Calibri" panose="020F0502020204030204" pitchFamily="34" charset="0"/>
              </a:rPr>
              <a:t>Impact on Savings in the Operating Budget</a:t>
            </a:r>
          </a:p>
          <a:p>
            <a:pPr>
              <a:defRPr/>
            </a:pPr>
            <a:r>
              <a:rPr lang="en-US" sz="2200">
                <a:latin typeface="Calibri" panose="020F0502020204030204" pitchFamily="34" charset="0"/>
                <a:cs typeface="Calibri" panose="020F0502020204030204" pitchFamily="34" charset="0"/>
              </a:rPr>
              <a:t>Impact on Utilization by Public</a:t>
            </a:r>
          </a:p>
          <a:p>
            <a:pPr lvl="0"/>
            <a:r>
              <a:rPr lang="en-US" sz="2200">
                <a:latin typeface="Calibri" panose="020F0502020204030204" pitchFamily="34" charset="0"/>
                <a:cs typeface="Calibri" panose="020F0502020204030204" pitchFamily="34" charset="0"/>
              </a:rPr>
              <a:t>Influence on local policy areas – (Chatham Factor)</a:t>
            </a:r>
          </a:p>
          <a:p>
            <a:pPr marL="457200" lvl="1" indent="0">
              <a:spcBef>
                <a:spcPts val="600"/>
              </a:spcBef>
              <a:buNone/>
            </a:pPr>
            <a:r>
              <a:rPr lang="en-US" sz="2200">
                <a:solidFill>
                  <a:srgbClr val="000099"/>
                </a:solidFill>
                <a:latin typeface="Calibri" panose="020F0502020204030204" pitchFamily="34" charset="0"/>
                <a:cs typeface="Calibri" panose="020F0502020204030204" pitchFamily="34" charset="0"/>
              </a:rPr>
              <a:t>*Aesthetics / Historic Preservation		*Cultural and Recreational Opportunities</a:t>
            </a:r>
          </a:p>
          <a:p>
            <a:pPr marL="457200" lvl="1" indent="0">
              <a:spcBef>
                <a:spcPts val="600"/>
              </a:spcBef>
              <a:buNone/>
            </a:pPr>
            <a:r>
              <a:rPr lang="en-US" sz="2200">
                <a:solidFill>
                  <a:srgbClr val="000099"/>
                </a:solidFill>
                <a:latin typeface="Calibri" panose="020F0502020204030204" pitchFamily="34" charset="0"/>
                <a:cs typeface="Calibri" panose="020F0502020204030204" pitchFamily="34" charset="0"/>
              </a:rPr>
              <a:t>*Economic Growth				*Environmental Sustainability</a:t>
            </a:r>
          </a:p>
          <a:p>
            <a:pPr marL="457200" lvl="1" indent="0">
              <a:spcBef>
                <a:spcPts val="600"/>
              </a:spcBef>
              <a:buNone/>
            </a:pPr>
            <a:r>
              <a:rPr lang="en-US" sz="2200">
                <a:solidFill>
                  <a:srgbClr val="000099"/>
                </a:solidFill>
                <a:latin typeface="Calibri" panose="020F0502020204030204" pitchFamily="34" charset="0"/>
                <a:cs typeface="Calibri" panose="020F0502020204030204" pitchFamily="34" charset="0"/>
              </a:rPr>
              <a:t>*Public Health &amp; Safety</a:t>
            </a:r>
          </a:p>
          <a:p>
            <a:endParaRPr lang="en-US"/>
          </a:p>
        </p:txBody>
      </p:sp>
      <p:sp>
        <p:nvSpPr>
          <p:cNvPr id="5" name="Slide Number Placeholder 4">
            <a:extLst>
              <a:ext uri="{FF2B5EF4-FFF2-40B4-BE49-F238E27FC236}">
                <a16:creationId xmlns:a16="http://schemas.microsoft.com/office/drawing/2014/main" id="{FA3F030C-C8B0-4680-8A9A-6AFC97E1F025}"/>
              </a:ext>
            </a:extLst>
          </p:cNvPr>
          <p:cNvSpPr>
            <a:spLocks noGrp="1"/>
          </p:cNvSpPr>
          <p:nvPr>
            <p:ph type="sldNum" sz="quarter" idx="12"/>
          </p:nvPr>
        </p:nvSpPr>
        <p:spPr/>
        <p:txBody>
          <a:bodyPr/>
          <a:lstStyle/>
          <a:p>
            <a:pPr>
              <a:defRPr/>
            </a:pPr>
            <a:fld id="{5A627378-344B-4DCA-9081-BCCA07852689}" type="slidenum">
              <a:rPr lang="en-US" altLang="en-US" smtClean="0"/>
              <a:pPr>
                <a:defRPr/>
              </a:pPr>
              <a:t>39</a:t>
            </a:fld>
            <a:endParaRPr lang="en-US" altLang="en-US"/>
          </a:p>
        </p:txBody>
      </p:sp>
    </p:spTree>
    <p:extLst>
      <p:ext uri="{BB962C8B-B14F-4D97-AF65-F5344CB8AC3E}">
        <p14:creationId xmlns:p14="http://schemas.microsoft.com/office/powerpoint/2010/main" val="1707138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F0C08-AE87-42F3-AF3A-18590AAAE744}"/>
              </a:ext>
            </a:extLst>
          </p:cNvPr>
          <p:cNvSpPr>
            <a:spLocks noGrp="1"/>
          </p:cNvSpPr>
          <p:nvPr>
            <p:ph type="title"/>
          </p:nvPr>
        </p:nvSpPr>
        <p:spPr>
          <a:xfrm>
            <a:off x="609600" y="1543986"/>
            <a:ext cx="10972800" cy="1154243"/>
          </a:xfrm>
        </p:spPr>
        <p:txBody>
          <a:bodyPr>
            <a:normAutofit/>
          </a:bodyPr>
          <a:lstStyle/>
          <a:p>
            <a:pPr algn="ctr"/>
            <a:r>
              <a:rPr lang="en-US" u="sng">
                <a:solidFill>
                  <a:srgbClr val="000099"/>
                </a:solidFill>
              </a:rPr>
              <a:t>FY2021-2024  &amp; FY2025 Budgets</a:t>
            </a:r>
            <a:endParaRPr lang="en-US"/>
          </a:p>
        </p:txBody>
      </p:sp>
      <p:sp>
        <p:nvSpPr>
          <p:cNvPr id="3" name="Content Placeholder 2">
            <a:extLst>
              <a:ext uri="{FF2B5EF4-FFF2-40B4-BE49-F238E27FC236}">
                <a16:creationId xmlns:a16="http://schemas.microsoft.com/office/drawing/2014/main" id="{9D0DB4C1-B6E4-4FA6-AB32-D6EA2E22CC96}"/>
              </a:ext>
            </a:extLst>
          </p:cNvPr>
          <p:cNvSpPr>
            <a:spLocks noGrp="1"/>
          </p:cNvSpPr>
          <p:nvPr>
            <p:ph idx="1"/>
          </p:nvPr>
        </p:nvSpPr>
        <p:spPr>
          <a:xfrm>
            <a:off x="1981199" y="2698229"/>
            <a:ext cx="8511915" cy="3286011"/>
          </a:xfrm>
        </p:spPr>
        <p:txBody>
          <a:bodyPr vert="horz" lIns="91440" tIns="45720" rIns="91440" bIns="45720" rtlCol="0" anchor="t">
            <a:normAutofit/>
          </a:bodyPr>
          <a:lstStyle/>
          <a:p>
            <a:pPr marL="0" indent="0" algn="ctr">
              <a:buNone/>
            </a:pPr>
            <a:r>
              <a:rPr lang="en-US" sz="3000">
                <a:latin typeface="Calibri"/>
                <a:cs typeface="Calibri"/>
              </a:rPr>
              <a:t>“Budgeting the Unknown” </a:t>
            </a:r>
            <a:endParaRPr lang="en-US" sz="3000">
              <a:latin typeface="Calibri" panose="020F0502020204030204" pitchFamily="34" charset="0"/>
              <a:cs typeface="Calibri" panose="020F0502020204030204" pitchFamily="34" charset="0"/>
            </a:endParaRPr>
          </a:p>
          <a:p>
            <a:pPr marL="0" indent="0" algn="ctr">
              <a:buNone/>
            </a:pPr>
            <a:r>
              <a:rPr lang="en-US" sz="3000">
                <a:latin typeface="Calibri"/>
                <a:cs typeface="Calibri"/>
              </a:rPr>
              <a:t> “COVID Core Services Budget”  </a:t>
            </a:r>
            <a:endParaRPr lang="en-US" sz="3000">
              <a:latin typeface="Calibri" panose="020F0502020204030204" pitchFamily="34" charset="0"/>
              <a:cs typeface="Calibri" panose="020F0502020204030204" pitchFamily="34" charset="0"/>
            </a:endParaRPr>
          </a:p>
          <a:p>
            <a:pPr marL="0" indent="0" algn="ctr">
              <a:buNone/>
            </a:pPr>
            <a:r>
              <a:rPr lang="en-US" sz="3000">
                <a:latin typeface="Calibri"/>
                <a:cs typeface="Calibri"/>
              </a:rPr>
              <a:t>“Budgeting for a Resilient and Sustainable Future”</a:t>
            </a:r>
          </a:p>
          <a:p>
            <a:pPr marL="0" indent="0" algn="ctr">
              <a:buNone/>
            </a:pPr>
            <a:r>
              <a:rPr lang="en-US" sz="3000">
                <a:latin typeface="Calibri"/>
                <a:cs typeface="Calibri"/>
              </a:rPr>
              <a:t>“Strategic Budgeting for the Future”</a:t>
            </a:r>
          </a:p>
          <a:p>
            <a:pPr marL="0" indent="0" algn="ctr">
              <a:buNone/>
            </a:pPr>
            <a:r>
              <a:rPr lang="en-US" sz="3000">
                <a:effectLst>
                  <a:outerShdw blurRad="38100" dist="38100" dir="2700000" algn="tl">
                    <a:srgbClr val="000000">
                      <a:alpha val="43137"/>
                    </a:srgbClr>
                  </a:outerShdw>
                </a:effectLst>
                <a:latin typeface="Calibri"/>
                <a:cs typeface="Calibri"/>
              </a:rPr>
              <a:t>FY2025 "An All-Encompassing Budget to Chart Chatham's Future"</a:t>
            </a:r>
            <a:endParaRPr lang="en-US" sz="300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0" indent="0" algn="ctr">
              <a:buNone/>
            </a:pPr>
            <a:endParaRPr lang="en-US" sz="3000">
              <a:latin typeface="Calibri" panose="020F0502020204030204" pitchFamily="34" charset="0"/>
              <a:cs typeface="Calibri" panose="020F0502020204030204" pitchFamily="34" charset="0"/>
            </a:endParaRPr>
          </a:p>
        </p:txBody>
      </p:sp>
      <p:sp>
        <p:nvSpPr>
          <p:cNvPr id="5" name="Slide Number Placeholder 4">
            <a:extLst>
              <a:ext uri="{FF2B5EF4-FFF2-40B4-BE49-F238E27FC236}">
                <a16:creationId xmlns:a16="http://schemas.microsoft.com/office/drawing/2014/main" id="{3A8E9A5D-98A4-48E5-9865-410A3D2FFD53}"/>
              </a:ext>
            </a:extLst>
          </p:cNvPr>
          <p:cNvSpPr>
            <a:spLocks noGrp="1"/>
          </p:cNvSpPr>
          <p:nvPr>
            <p:ph type="sldNum" sz="quarter" idx="12"/>
          </p:nvPr>
        </p:nvSpPr>
        <p:spPr/>
        <p:txBody>
          <a:bodyPr/>
          <a:lstStyle/>
          <a:p>
            <a:fld id="{9AB4AE0C-56C1-41B2-AB46-0E9C817682AD}" type="slidenum">
              <a:rPr lang="en-US" altLang="en-US"/>
              <a:pPr/>
              <a:t>4</a:t>
            </a:fld>
            <a:endParaRPr lang="en-US" altLang="en-US"/>
          </a:p>
        </p:txBody>
      </p:sp>
    </p:spTree>
    <p:extLst>
      <p:ext uri="{BB962C8B-B14F-4D97-AF65-F5344CB8AC3E}">
        <p14:creationId xmlns:p14="http://schemas.microsoft.com/office/powerpoint/2010/main" val="23646416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A1BCD159-2853-4A22-A888-3F36A783567A}"/>
              </a:ext>
            </a:extLst>
          </p:cNvPr>
          <p:cNvSpPr>
            <a:spLocks noGrp="1"/>
          </p:cNvSpPr>
          <p:nvPr>
            <p:ph type="title"/>
          </p:nvPr>
        </p:nvSpPr>
        <p:spPr>
          <a:xfrm>
            <a:off x="609600" y="1424066"/>
            <a:ext cx="10972800" cy="773970"/>
          </a:xfrm>
        </p:spPr>
        <p:txBody>
          <a:bodyPr/>
          <a:lstStyle/>
          <a:p>
            <a:pPr algn="ctr" eaLnBrk="1" fontAlgn="auto" hangingPunct="1">
              <a:spcAft>
                <a:spcPts val="0"/>
              </a:spcAft>
              <a:defRPr/>
            </a:pPr>
            <a:r>
              <a:rPr lang="en-US" altLang="en-US">
                <a:solidFill>
                  <a:srgbClr val="000099"/>
                </a:solidFill>
              </a:rPr>
              <a:t> Other  Articles – Pending Review</a:t>
            </a:r>
          </a:p>
        </p:txBody>
      </p:sp>
      <p:sp>
        <p:nvSpPr>
          <p:cNvPr id="3" name="Content Placeholder 2">
            <a:extLst>
              <a:ext uri="{FF2B5EF4-FFF2-40B4-BE49-F238E27FC236}">
                <a16:creationId xmlns:a16="http://schemas.microsoft.com/office/drawing/2014/main" id="{90178939-55CD-4E88-8121-F77AEB5D23AE}"/>
              </a:ext>
            </a:extLst>
          </p:cNvPr>
          <p:cNvSpPr>
            <a:spLocks noGrp="1"/>
          </p:cNvSpPr>
          <p:nvPr>
            <p:ph idx="1"/>
          </p:nvPr>
        </p:nvSpPr>
        <p:spPr>
          <a:xfrm>
            <a:off x="1225684" y="2198036"/>
            <a:ext cx="9954933" cy="3897963"/>
          </a:xfrm>
        </p:spPr>
        <p:txBody>
          <a:bodyPr vert="horz" lIns="91440" tIns="45720" rIns="91440" bIns="45720" rtlCol="0" anchor="t">
            <a:normAutofit/>
          </a:bodyPr>
          <a:lstStyle/>
          <a:p>
            <a:pPr marL="0" indent="0" eaLnBrk="1" fontAlgn="auto" hangingPunct="1">
              <a:spcAft>
                <a:spcPts val="0"/>
              </a:spcAft>
              <a:buNone/>
              <a:defRPr/>
            </a:pPr>
            <a:r>
              <a:rPr lang="en-US" sz="3000">
                <a:latin typeface="Calibri"/>
                <a:cs typeface="Calibri"/>
              </a:rPr>
              <a:t>Community Preservation Act Projects (Voted January 22, 2024)</a:t>
            </a:r>
            <a:endParaRPr lang="en-US" sz="4400">
              <a:latin typeface="Calibri"/>
              <a:cs typeface="Calibri"/>
            </a:endParaRPr>
          </a:p>
          <a:p>
            <a:pPr lvl="1">
              <a:defRPr/>
            </a:pPr>
            <a:endParaRPr lang="en-US"/>
          </a:p>
          <a:p>
            <a:pPr marL="109220" indent="0" eaLnBrk="1" fontAlgn="auto" hangingPunct="1">
              <a:spcAft>
                <a:spcPts val="0"/>
              </a:spcAft>
              <a:buNone/>
              <a:defRPr/>
            </a:pPr>
            <a:r>
              <a:rPr lang="en-US" sz="4800">
                <a:solidFill>
                  <a:srgbClr val="0070C0"/>
                </a:solidFill>
                <a:latin typeface="Calibri"/>
                <a:cs typeface="Calibri"/>
              </a:rPr>
              <a:t>				</a:t>
            </a:r>
          </a:p>
          <a:p>
            <a:pPr eaLnBrk="1" fontAlgn="auto" hangingPunct="1">
              <a:spcAft>
                <a:spcPts val="0"/>
              </a:spcAft>
              <a:defRPr/>
            </a:pPr>
            <a:endParaRPr lang="en-US" sz="2800">
              <a:latin typeface="Calibri" panose="020F0502020204030204" pitchFamily="34" charset="0"/>
            </a:endParaRPr>
          </a:p>
        </p:txBody>
      </p:sp>
      <p:sp>
        <p:nvSpPr>
          <p:cNvPr id="69636" name="Slide Number Placeholder 4">
            <a:extLst>
              <a:ext uri="{FF2B5EF4-FFF2-40B4-BE49-F238E27FC236}">
                <a16:creationId xmlns:a16="http://schemas.microsoft.com/office/drawing/2014/main" id="{425C3DF7-8BB9-4FC3-866C-EF490097C14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spcBef>
                <a:spcPct val="0"/>
              </a:spcBef>
              <a:buClrTx/>
              <a:buSzTx/>
              <a:buFontTx/>
              <a:buNone/>
            </a:pPr>
            <a:fld id="{A1B4227E-882B-4077-8DE7-E4164390D11B}" type="slidenum">
              <a:rPr lang="en-US" altLang="en-US" sz="1800">
                <a:solidFill>
                  <a:srgbClr val="FFFFFF"/>
                </a:solidFill>
              </a:rPr>
              <a:pPr>
                <a:spcBef>
                  <a:spcPct val="0"/>
                </a:spcBef>
                <a:buClrTx/>
                <a:buSzTx/>
                <a:buFontTx/>
                <a:buNone/>
              </a:pPr>
              <a:t>40</a:t>
            </a:fld>
            <a:endParaRPr lang="en-US" altLang="en-US" sz="1800">
              <a:solidFill>
                <a:srgbClr val="FFFFFF"/>
              </a:solidFill>
            </a:endParaRPr>
          </a:p>
        </p:txBody>
      </p:sp>
      <p:graphicFrame>
        <p:nvGraphicFramePr>
          <p:cNvPr id="5" name="Object 4">
            <a:extLst>
              <a:ext uri="{FF2B5EF4-FFF2-40B4-BE49-F238E27FC236}">
                <a16:creationId xmlns:a16="http://schemas.microsoft.com/office/drawing/2014/main" id="{4AA785BD-9252-3D5D-650D-2C05128157B8}"/>
              </a:ext>
            </a:extLst>
          </p:cNvPr>
          <p:cNvGraphicFramePr>
            <a:graphicFrameLocks noChangeAspect="1"/>
          </p:cNvGraphicFramePr>
          <p:nvPr>
            <p:extLst>
              <p:ext uri="{D42A27DB-BD31-4B8C-83A1-F6EECF244321}">
                <p14:modId xmlns:p14="http://schemas.microsoft.com/office/powerpoint/2010/main" val="1540310483"/>
              </p:ext>
            </p:extLst>
          </p:nvPr>
        </p:nvGraphicFramePr>
        <p:xfrm>
          <a:off x="1011383" y="2715784"/>
          <a:ext cx="9868539" cy="3380216"/>
        </p:xfrm>
        <a:graphic>
          <a:graphicData uri="http://schemas.openxmlformats.org/presentationml/2006/ole">
            <mc:AlternateContent xmlns:mc="http://schemas.openxmlformats.org/markup-compatibility/2006">
              <mc:Choice xmlns:v="urn:schemas-microsoft-com:vml" Requires="v">
                <p:oleObj name="Worksheet" r:id="rId3" imgW="5272150" imgH="2662253" progId="Excel.Sheet.12">
                  <p:embed/>
                </p:oleObj>
              </mc:Choice>
              <mc:Fallback>
                <p:oleObj name="Worksheet" r:id="rId3" imgW="5272150" imgH="2662253" progId="Excel.Sheet.12">
                  <p:embed/>
                  <p:pic>
                    <p:nvPicPr>
                      <p:cNvPr id="5" name="Object 4">
                        <a:extLst>
                          <a:ext uri="{FF2B5EF4-FFF2-40B4-BE49-F238E27FC236}">
                            <a16:creationId xmlns:a16="http://schemas.microsoft.com/office/drawing/2014/main" id="{4AA785BD-9252-3D5D-650D-2C05128157B8}"/>
                          </a:ext>
                        </a:extLst>
                      </p:cNvPr>
                      <p:cNvPicPr/>
                      <p:nvPr/>
                    </p:nvPicPr>
                    <p:blipFill>
                      <a:blip r:embed="rId4"/>
                      <a:stretch>
                        <a:fillRect/>
                      </a:stretch>
                    </p:blipFill>
                    <p:spPr>
                      <a:xfrm>
                        <a:off x="1011383" y="2715784"/>
                        <a:ext cx="9868539" cy="3380216"/>
                      </a:xfrm>
                      <a:prstGeom prst="rect">
                        <a:avLst/>
                      </a:prstGeom>
                    </p:spPr>
                  </p:pic>
                </p:oleObj>
              </mc:Fallback>
            </mc:AlternateContent>
          </a:graphicData>
        </a:graphic>
      </p:graphicFrame>
    </p:spTree>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44DAC-B69F-43B5-A29B-2E5D369A8F95}"/>
              </a:ext>
            </a:extLst>
          </p:cNvPr>
          <p:cNvSpPr>
            <a:spLocks noGrp="1"/>
          </p:cNvSpPr>
          <p:nvPr>
            <p:ph type="title"/>
          </p:nvPr>
        </p:nvSpPr>
        <p:spPr>
          <a:xfrm>
            <a:off x="609600" y="1492468"/>
            <a:ext cx="10972800" cy="956441"/>
          </a:xfrm>
        </p:spPr>
        <p:txBody>
          <a:bodyPr>
            <a:normAutofit/>
          </a:bodyPr>
          <a:lstStyle/>
          <a:p>
            <a:pPr algn="ctr">
              <a:defRPr/>
            </a:pPr>
            <a:r>
              <a:rPr lang="en-US" dirty="0">
                <a:solidFill>
                  <a:srgbClr val="000099"/>
                </a:solidFill>
              </a:rPr>
              <a:t>Other Articles Pending Review	</a:t>
            </a:r>
          </a:p>
        </p:txBody>
      </p:sp>
      <p:sp>
        <p:nvSpPr>
          <p:cNvPr id="17411" name="Content Placeholder 2">
            <a:extLst>
              <a:ext uri="{FF2B5EF4-FFF2-40B4-BE49-F238E27FC236}">
                <a16:creationId xmlns:a16="http://schemas.microsoft.com/office/drawing/2014/main" id="{436AEC83-7AB8-463C-AEE9-48EA41FEF8A0}"/>
              </a:ext>
            </a:extLst>
          </p:cNvPr>
          <p:cNvSpPr>
            <a:spLocks noGrp="1"/>
          </p:cNvSpPr>
          <p:nvPr>
            <p:ph idx="1"/>
          </p:nvPr>
        </p:nvSpPr>
        <p:spPr>
          <a:xfrm>
            <a:off x="609600" y="2286000"/>
            <a:ext cx="10972800" cy="3969327"/>
          </a:xfrm>
        </p:spPr>
        <p:txBody>
          <a:bodyPr vert="horz" lIns="91440" tIns="45720" rIns="91440" bIns="45720" rtlCol="0" anchor="t">
            <a:normAutofit fontScale="85000" lnSpcReduction="20000"/>
          </a:bodyPr>
          <a:lstStyle/>
          <a:p>
            <a:pPr marL="0" indent="0">
              <a:buNone/>
              <a:defRPr/>
            </a:pPr>
            <a:r>
              <a:rPr lang="en-US" altLang="en-US" sz="3000">
                <a:latin typeface="Calibri"/>
                <a:cs typeface="Calibri"/>
              </a:rPr>
              <a:t>Articles funded through the Tax Levy</a:t>
            </a:r>
            <a:endParaRPr lang="en-US" altLang="en-US" sz="3000">
              <a:latin typeface="Calibri" panose="020F0502020204030204" pitchFamily="34" charset="0"/>
              <a:cs typeface="Calibri" panose="020F0502020204030204" pitchFamily="34" charset="0"/>
            </a:endParaRPr>
          </a:p>
          <a:p>
            <a:pPr lvl="1">
              <a:buFont typeface="Arial" charset="0"/>
              <a:buChar char="•"/>
              <a:defRPr/>
            </a:pPr>
            <a:r>
              <a:rPr lang="en-US" altLang="en-US">
                <a:latin typeface="Calibri"/>
                <a:cs typeface="Calibri"/>
              </a:rPr>
              <a:t>Dredging - $400,000 </a:t>
            </a:r>
            <a:endParaRPr lang="en-US" altLang="en-US">
              <a:latin typeface="Calibri" panose="020F0502020204030204" pitchFamily="34" charset="0"/>
              <a:cs typeface="Calibri" panose="020F0502020204030204" pitchFamily="34" charset="0"/>
            </a:endParaRPr>
          </a:p>
          <a:p>
            <a:pPr lvl="1">
              <a:buFont typeface="Arial" charset="0"/>
              <a:buChar char="•"/>
              <a:defRPr/>
            </a:pPr>
            <a:r>
              <a:rPr lang="en-US" altLang="en-US">
                <a:latin typeface="Calibri"/>
                <a:cs typeface="Calibri"/>
              </a:rPr>
              <a:t>Childcare Voucher Program - $125,000 </a:t>
            </a:r>
          </a:p>
          <a:p>
            <a:pPr lvl="1">
              <a:buFont typeface="Arial" charset="0"/>
              <a:buChar char="•"/>
              <a:defRPr/>
            </a:pPr>
            <a:r>
              <a:rPr lang="en-US" altLang="en-US">
                <a:latin typeface="Calibri" panose="020F0502020204030204" pitchFamily="34" charset="0"/>
                <a:cs typeface="Calibri" panose="020F0502020204030204" pitchFamily="34" charset="0"/>
              </a:rPr>
              <a:t>OPEB Annual Funding - $150,000 (Tax Levy vs Overlay Surplus)</a:t>
            </a:r>
          </a:p>
          <a:p>
            <a:pPr lvl="1">
              <a:buFont typeface="Arial" charset="0"/>
              <a:buChar char="•"/>
              <a:defRPr/>
            </a:pPr>
            <a:r>
              <a:rPr lang="en-US" altLang="en-US">
                <a:latin typeface="Calibri" panose="020F0502020204030204" pitchFamily="34" charset="0"/>
                <a:cs typeface="Calibri" panose="020F0502020204030204" pitchFamily="34" charset="0"/>
              </a:rPr>
              <a:t>Stabilization – $150,000 Transfer from Overlay Surplus (Per Financial Policies)</a:t>
            </a:r>
          </a:p>
          <a:p>
            <a:pPr marL="457200" lvl="1" indent="0">
              <a:buNone/>
              <a:defRPr/>
            </a:pPr>
            <a:r>
              <a:rPr lang="en-US" altLang="en-US" u="sng">
                <a:latin typeface="Calibri"/>
                <a:cs typeface="Calibri"/>
              </a:rPr>
              <a:t>Potential Capital Articles:</a:t>
            </a:r>
          </a:p>
          <a:p>
            <a:pPr lvl="1">
              <a:buFont typeface="Arial" charset="0"/>
              <a:buChar char="•"/>
              <a:defRPr/>
            </a:pPr>
            <a:r>
              <a:rPr lang="en-US" altLang="en-US">
                <a:latin typeface="Calibri"/>
                <a:cs typeface="Calibri"/>
              </a:rPr>
              <a:t>Transfer Station Roll-off Truck - $361,700 </a:t>
            </a:r>
          </a:p>
          <a:p>
            <a:pPr lvl="1">
              <a:buFont typeface="Arial" charset="0"/>
              <a:buChar char="•"/>
              <a:defRPr/>
            </a:pPr>
            <a:r>
              <a:rPr lang="en-US" altLang="en-US">
                <a:latin typeface="Calibri"/>
                <a:cs typeface="Calibri"/>
              </a:rPr>
              <a:t>Airport – Capital Improvements -$170,000</a:t>
            </a:r>
          </a:p>
          <a:p>
            <a:pPr lvl="1">
              <a:buFont typeface="Arial" charset="0"/>
              <a:buChar char="•"/>
              <a:defRPr/>
            </a:pPr>
            <a:r>
              <a:rPr lang="en-US" altLang="en-US">
                <a:latin typeface="Calibri"/>
                <a:cs typeface="Calibri"/>
              </a:rPr>
              <a:t>Airport Capital  – EV Project - $440,657 </a:t>
            </a:r>
            <a:endParaRPr lang="en-US" altLang="en-US">
              <a:latin typeface="Calibri" panose="020F0502020204030204" pitchFamily="34" charset="0"/>
              <a:cs typeface="Calibri" panose="020F0502020204030204" pitchFamily="34" charset="0"/>
            </a:endParaRPr>
          </a:p>
          <a:p>
            <a:pPr marL="0" indent="0">
              <a:buNone/>
              <a:defRPr/>
            </a:pPr>
            <a:r>
              <a:rPr lang="en-US" sz="3000" i="0" u="none" strike="noStrike">
                <a:solidFill>
                  <a:srgbClr val="000000"/>
                </a:solidFill>
                <a:effectLst/>
                <a:latin typeface="Calibri" panose="020F0502020204030204" pitchFamily="34" charset="0"/>
              </a:rPr>
              <a:t>Other Funding:</a:t>
            </a:r>
          </a:p>
          <a:p>
            <a:pPr marL="0" indent="0">
              <a:buNone/>
              <a:defRPr/>
            </a:pPr>
            <a:r>
              <a:rPr lang="en-US" sz="2400" b="1" i="0" u="none" strike="noStrike">
                <a:solidFill>
                  <a:srgbClr val="000000"/>
                </a:solidFill>
                <a:effectLst/>
                <a:latin typeface="Calibri" panose="020F0502020204030204" pitchFamily="34" charset="0"/>
              </a:rPr>
              <a:t>Sewer Capital </a:t>
            </a:r>
            <a:r>
              <a:rPr lang="en-US" sz="2400" b="0" i="0" u="none" strike="noStrike">
                <a:solidFill>
                  <a:srgbClr val="000000"/>
                </a:solidFill>
                <a:effectLst/>
                <a:latin typeface="Calibri" panose="020F0502020204030204" pitchFamily="34" charset="0"/>
              </a:rPr>
              <a:t>- $1,735,000 </a:t>
            </a:r>
            <a:r>
              <a:rPr lang="en-US" sz="2400" b="0" i="1" u="none" strike="noStrike">
                <a:solidFill>
                  <a:srgbClr val="000000"/>
                </a:solidFill>
                <a:effectLst/>
                <a:latin typeface="Calibri" panose="020F0502020204030204" pitchFamily="34" charset="0"/>
              </a:rPr>
              <a:t>Transfer from Wastewater Capital Stabilization Fund </a:t>
            </a:r>
            <a:r>
              <a:rPr lang="en-US" sz="2400" b="0" u="none" strike="noStrike">
                <a:solidFill>
                  <a:srgbClr val="000000"/>
                </a:solidFill>
                <a:effectLst/>
                <a:latin typeface="Calibri" panose="020F0502020204030204" pitchFamily="34" charset="0"/>
              </a:rPr>
              <a:t>- Lining of 8-inch Asbestos-Cement Force Main Pipe,  Rehab of Septage Bldg Lakeside,  Original Sewer Collection System Repairs</a:t>
            </a:r>
            <a:endParaRPr lang="en-US" altLang="en-US">
              <a:latin typeface="Calibri" panose="020F0502020204030204" pitchFamily="34" charset="0"/>
              <a:cs typeface="Calibri" panose="020F0502020204030204" pitchFamily="34" charset="0"/>
            </a:endParaRPr>
          </a:p>
          <a:p>
            <a:pPr>
              <a:buFont typeface="Arial" charset="0"/>
              <a:buChar char="•"/>
              <a:defRPr/>
            </a:pPr>
            <a:endParaRPr lang="en-US" altLang="en-US"/>
          </a:p>
          <a:p>
            <a:pPr>
              <a:buFont typeface="Arial" charset="0"/>
              <a:buChar char="•"/>
              <a:defRPr/>
            </a:pPr>
            <a:endParaRPr lang="en-US" altLang="en-US"/>
          </a:p>
          <a:p>
            <a:pPr>
              <a:buFont typeface="Arial" charset="0"/>
              <a:buChar char="•"/>
              <a:defRPr/>
            </a:pPr>
            <a:endParaRPr lang="en-US" altLang="en-US"/>
          </a:p>
          <a:p>
            <a:pPr>
              <a:buFont typeface="Arial" charset="0"/>
              <a:buChar char="•"/>
              <a:defRPr/>
            </a:pPr>
            <a:endParaRPr lang="en-US" altLang="en-US"/>
          </a:p>
          <a:p>
            <a:pPr>
              <a:buFont typeface="Arial" charset="0"/>
              <a:buChar char="•"/>
              <a:defRPr/>
            </a:pPr>
            <a:endParaRPr lang="en-US" altLang="en-US"/>
          </a:p>
          <a:p>
            <a:pPr>
              <a:buFont typeface="Arial" charset="0"/>
              <a:buChar char="•"/>
              <a:defRPr/>
            </a:pPr>
            <a:endParaRPr lang="en-US" altLang="en-US"/>
          </a:p>
          <a:p>
            <a:pPr>
              <a:buFont typeface="Arial" charset="0"/>
              <a:buChar char="•"/>
              <a:defRPr/>
            </a:pPr>
            <a:endParaRPr lang="en-US" altLang="en-US"/>
          </a:p>
          <a:p>
            <a:pPr>
              <a:buFont typeface="Arial" charset="0"/>
              <a:buChar char="•"/>
              <a:defRPr/>
            </a:pPr>
            <a:endParaRPr lang="en-US" altLang="en-US"/>
          </a:p>
          <a:p>
            <a:pPr>
              <a:buFont typeface="Arial" charset="0"/>
              <a:buChar char="•"/>
              <a:defRPr/>
            </a:pPr>
            <a:endParaRPr lang="en-US" altLang="en-US"/>
          </a:p>
          <a:p>
            <a:pPr>
              <a:buFont typeface="Arial" charset="0"/>
              <a:buChar char="•"/>
              <a:defRPr/>
            </a:pPr>
            <a:endParaRPr lang="en-US" altLang="en-US"/>
          </a:p>
          <a:p>
            <a:pPr>
              <a:buFont typeface="Arial" charset="0"/>
              <a:buChar char="•"/>
              <a:defRPr/>
            </a:pPr>
            <a:endParaRPr lang="en-US" altLang="en-US"/>
          </a:p>
          <a:p>
            <a:pPr>
              <a:buFont typeface="Arial" charset="0"/>
              <a:buChar char="•"/>
              <a:defRPr/>
            </a:pPr>
            <a:endParaRPr lang="en-US" altLang="en-US"/>
          </a:p>
          <a:p>
            <a:pPr>
              <a:buFont typeface="Arial" charset="0"/>
              <a:buChar char="•"/>
              <a:defRPr/>
            </a:pPr>
            <a:endParaRPr lang="en-US" altLang="en-US"/>
          </a:p>
          <a:p>
            <a:pPr>
              <a:buFont typeface="Arial" charset="0"/>
              <a:buChar char="•"/>
              <a:defRPr/>
            </a:pPr>
            <a:endParaRPr lang="en-US" altLang="en-US"/>
          </a:p>
          <a:p>
            <a:pPr>
              <a:buFont typeface="Arial" charset="0"/>
              <a:buChar char="•"/>
              <a:defRPr/>
            </a:pPr>
            <a:endParaRPr lang="en-US" altLang="en-US"/>
          </a:p>
        </p:txBody>
      </p:sp>
      <p:sp>
        <p:nvSpPr>
          <p:cNvPr id="30725" name="Slide Number Placeholder 4">
            <a:extLst>
              <a:ext uri="{FF2B5EF4-FFF2-40B4-BE49-F238E27FC236}">
                <a16:creationId xmlns:a16="http://schemas.microsoft.com/office/drawing/2014/main" id="{E050C684-BD5F-4C64-9A8A-06431A2B2F3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spcBef>
                <a:spcPct val="0"/>
              </a:spcBef>
              <a:buClrTx/>
              <a:buSzTx/>
              <a:buFontTx/>
              <a:buNone/>
            </a:pPr>
            <a:fld id="{7D28B907-8127-4B06-A176-2EE11FA7011E}" type="slidenum">
              <a:rPr lang="en-US" altLang="en-US" sz="1400" dirty="0">
                <a:solidFill>
                  <a:srgbClr val="FFFFFF"/>
                </a:solidFill>
              </a:rPr>
              <a:pPr>
                <a:spcBef>
                  <a:spcPct val="0"/>
                </a:spcBef>
                <a:buClrTx/>
                <a:buSzTx/>
                <a:buFontTx/>
                <a:buNone/>
              </a:pPr>
              <a:t>41</a:t>
            </a:fld>
            <a:endParaRPr lang="en-US" altLang="en-US" sz="1400">
              <a:solidFill>
                <a:srgbClr val="FFFFFF"/>
              </a:solidFill>
            </a:endParaRPr>
          </a:p>
        </p:txBody>
      </p:sp>
    </p:spTree>
    <p:extLst>
      <p:ext uri="{BB962C8B-B14F-4D97-AF65-F5344CB8AC3E}">
        <p14:creationId xmlns:p14="http://schemas.microsoft.com/office/powerpoint/2010/main" val="3871054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B689CD-31B6-D94C-A794-D56329161CFE}"/>
              </a:ext>
            </a:extLst>
          </p:cNvPr>
          <p:cNvSpPr>
            <a:spLocks noGrp="1"/>
          </p:cNvSpPr>
          <p:nvPr>
            <p:ph idx="1"/>
          </p:nvPr>
        </p:nvSpPr>
        <p:spPr/>
        <p:txBody>
          <a:bodyPr/>
          <a:lstStyle/>
          <a:p>
            <a:pPr marL="0" indent="0" algn="ctr">
              <a:buNone/>
            </a:pPr>
            <a:r>
              <a:rPr lang="en-US" sz="4400" dirty="0">
                <a:solidFill>
                  <a:schemeClr val="accent1"/>
                </a:solidFill>
                <a:latin typeface="+mj-lt"/>
              </a:rPr>
              <a:t>Potential Borrowing Authorization Articles and Ballot Questions – Pending Review</a:t>
            </a:r>
          </a:p>
          <a:p>
            <a:r>
              <a:rPr lang="en-US" dirty="0"/>
              <a:t>Transfer Station Borrowing Authorization – Phase I (Priority 2) - $2,000,000 (Discussed on January 16, 2024)</a:t>
            </a:r>
          </a:p>
          <a:p>
            <a:r>
              <a:rPr lang="en-US" dirty="0"/>
              <a:t>Proposed Wastewater Phase I Continuation for Design &amp; Engineering - $250,000</a:t>
            </a:r>
          </a:p>
          <a:p>
            <a:r>
              <a:rPr lang="en-US" dirty="0"/>
              <a:t>Proposed Waterfront Bond Projects - (Re)Authorization/Replenish - $10,000,000. Last voted in 2017</a:t>
            </a:r>
          </a:p>
          <a:p>
            <a:endParaRPr lang="en-US" dirty="0"/>
          </a:p>
          <a:p>
            <a:endParaRPr lang="en-US" dirty="0"/>
          </a:p>
          <a:p>
            <a:endParaRPr lang="en-US" dirty="0"/>
          </a:p>
        </p:txBody>
      </p:sp>
    </p:spTree>
    <p:extLst>
      <p:ext uri="{BB962C8B-B14F-4D97-AF65-F5344CB8AC3E}">
        <p14:creationId xmlns:p14="http://schemas.microsoft.com/office/powerpoint/2010/main" val="34617491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0AEFE-41C3-44C7-87FB-F37A17157E18}"/>
              </a:ext>
            </a:extLst>
          </p:cNvPr>
          <p:cNvSpPr>
            <a:spLocks noGrp="1"/>
          </p:cNvSpPr>
          <p:nvPr>
            <p:ph type="title"/>
          </p:nvPr>
        </p:nvSpPr>
        <p:spPr>
          <a:xfrm>
            <a:off x="838200" y="1469035"/>
            <a:ext cx="10515600" cy="929389"/>
          </a:xfrm>
        </p:spPr>
        <p:txBody>
          <a:bodyPr/>
          <a:lstStyle/>
          <a:p>
            <a:pPr algn="ctr"/>
            <a:r>
              <a:rPr lang="en-US">
                <a:solidFill>
                  <a:srgbClr val="000099"/>
                </a:solidFill>
              </a:rPr>
              <a:t>OPEB Funding</a:t>
            </a:r>
          </a:p>
        </p:txBody>
      </p:sp>
      <p:sp>
        <p:nvSpPr>
          <p:cNvPr id="3" name="Content Placeholder 2">
            <a:extLst>
              <a:ext uri="{FF2B5EF4-FFF2-40B4-BE49-F238E27FC236}">
                <a16:creationId xmlns:a16="http://schemas.microsoft.com/office/drawing/2014/main" id="{9402FB75-4897-4CC5-8E93-6DE4DA53A407}"/>
              </a:ext>
            </a:extLst>
          </p:cNvPr>
          <p:cNvSpPr>
            <a:spLocks noGrp="1"/>
          </p:cNvSpPr>
          <p:nvPr>
            <p:ph idx="1"/>
          </p:nvPr>
        </p:nvSpPr>
        <p:spPr>
          <a:xfrm>
            <a:off x="838200" y="2398425"/>
            <a:ext cx="10515600" cy="3778537"/>
          </a:xfrm>
        </p:spPr>
        <p:txBody>
          <a:bodyPr vert="horz" lIns="91440" tIns="45720" rIns="91440" bIns="45720" rtlCol="0" anchor="t">
            <a:normAutofit/>
          </a:bodyPr>
          <a:lstStyle/>
          <a:p>
            <a:r>
              <a:rPr lang="en-US">
                <a:latin typeface="Calibri"/>
                <a:cs typeface="Calibri"/>
              </a:rPr>
              <a:t>Trust Fund Balance - $4,295,505</a:t>
            </a:r>
            <a:endParaRPr lang="en-US">
              <a:latin typeface="Calibri" panose="020F0502020204030204" pitchFamily="34" charset="0"/>
              <a:cs typeface="Calibri" panose="020F0502020204030204" pitchFamily="34" charset="0"/>
            </a:endParaRPr>
          </a:p>
          <a:p>
            <a:r>
              <a:rPr lang="en-US">
                <a:latin typeface="Calibri"/>
                <a:cs typeface="Calibri"/>
              </a:rPr>
              <a:t>“Reallocation” of 1.5% Landbank surtax in FY2021 (November tax bill)</a:t>
            </a:r>
          </a:p>
          <a:p>
            <a:pPr lvl="1"/>
            <a:r>
              <a:rPr lang="en-US">
                <a:solidFill>
                  <a:schemeClr val="accent1"/>
                </a:solidFill>
                <a:latin typeface="Calibri"/>
                <a:cs typeface="Calibri"/>
              </a:rPr>
              <a:t>FY2023 Revenue = $510,123</a:t>
            </a:r>
          </a:p>
          <a:p>
            <a:pPr lvl="1"/>
            <a:r>
              <a:rPr lang="en-US">
                <a:solidFill>
                  <a:schemeClr val="accent1"/>
                </a:solidFill>
                <a:latin typeface="Calibri"/>
                <a:cs typeface="Calibri"/>
              </a:rPr>
              <a:t>FY2024 YTD = $311,098</a:t>
            </a:r>
          </a:p>
          <a:p>
            <a:r>
              <a:rPr lang="en-US">
                <a:latin typeface="Calibri"/>
                <a:cs typeface="Calibri"/>
              </a:rPr>
              <a:t>$150,000 budget ‘placeholder’ for OPEB funding from Tax Levy, as Overlay Funding of $150,000 will be transferred to Stabilization Fund per our policies (Future discussion Item)</a:t>
            </a:r>
            <a:endParaRPr lang="en-US">
              <a:latin typeface="Calibri" panose="020F0502020204030204" pitchFamily="34" charset="0"/>
              <a:cs typeface="Calibri" panose="020F0502020204030204" pitchFamily="34" charset="0"/>
            </a:endParaRPr>
          </a:p>
          <a:p>
            <a:r>
              <a:rPr lang="en-US">
                <a:latin typeface="Calibri"/>
                <a:cs typeface="Calibri"/>
              </a:rPr>
              <a:t>Liability is $14,675,790  (6/30/2023)</a:t>
            </a:r>
          </a:p>
          <a:p>
            <a:pPr marL="0" indent="0">
              <a:buNone/>
            </a:pPr>
            <a:endParaRPr lang="en-US">
              <a:latin typeface="Calibri"/>
              <a:cs typeface="Calibri"/>
            </a:endParaRPr>
          </a:p>
          <a:p>
            <a:pPr marL="0" indent="0">
              <a:buNone/>
            </a:pPr>
            <a:endParaRPr lang="en-US"/>
          </a:p>
        </p:txBody>
      </p:sp>
      <p:sp>
        <p:nvSpPr>
          <p:cNvPr id="5" name="Slide Number Placeholder 4">
            <a:extLst>
              <a:ext uri="{FF2B5EF4-FFF2-40B4-BE49-F238E27FC236}">
                <a16:creationId xmlns:a16="http://schemas.microsoft.com/office/drawing/2014/main" id="{575DED67-7E73-44E4-8286-D61189C4ABEA}"/>
              </a:ext>
            </a:extLst>
          </p:cNvPr>
          <p:cNvSpPr>
            <a:spLocks noGrp="1"/>
          </p:cNvSpPr>
          <p:nvPr>
            <p:ph type="sldNum" sz="quarter" idx="12"/>
          </p:nvPr>
        </p:nvSpPr>
        <p:spPr/>
        <p:txBody>
          <a:bodyPr/>
          <a:lstStyle/>
          <a:p>
            <a:pPr>
              <a:defRPr/>
            </a:pPr>
            <a:fld id="{5A627378-344B-4DCA-9081-BCCA07852689}" type="slidenum">
              <a:rPr lang="en-US" altLang="en-US" smtClean="0"/>
              <a:pPr>
                <a:defRPr/>
              </a:pPr>
              <a:t>43</a:t>
            </a:fld>
            <a:endParaRPr lang="en-US" altLang="en-US"/>
          </a:p>
        </p:txBody>
      </p:sp>
    </p:spTree>
    <p:extLst>
      <p:ext uri="{BB962C8B-B14F-4D97-AF65-F5344CB8AC3E}">
        <p14:creationId xmlns:p14="http://schemas.microsoft.com/office/powerpoint/2010/main" val="19667230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9AF5B-DDCC-4A10-91EB-F9953563A940}"/>
              </a:ext>
            </a:extLst>
          </p:cNvPr>
          <p:cNvSpPr>
            <a:spLocks noGrp="1"/>
          </p:cNvSpPr>
          <p:nvPr>
            <p:ph type="title"/>
          </p:nvPr>
        </p:nvSpPr>
        <p:spPr>
          <a:xfrm>
            <a:off x="1682885" y="1364104"/>
            <a:ext cx="8527915" cy="824459"/>
          </a:xfrm>
        </p:spPr>
        <p:txBody>
          <a:bodyPr>
            <a:normAutofit/>
          </a:bodyPr>
          <a:lstStyle/>
          <a:p>
            <a:pPr algn="ctr"/>
            <a:r>
              <a:rPr lang="en-US" dirty="0">
                <a:solidFill>
                  <a:srgbClr val="000099"/>
                </a:solidFill>
              </a:rPr>
              <a:t>FY2025 and beyond</a:t>
            </a:r>
            <a:endParaRPr lang="en-US" dirty="0"/>
          </a:p>
        </p:txBody>
      </p:sp>
      <p:sp>
        <p:nvSpPr>
          <p:cNvPr id="3" name="Content Placeholder 2">
            <a:extLst>
              <a:ext uri="{FF2B5EF4-FFF2-40B4-BE49-F238E27FC236}">
                <a16:creationId xmlns:a16="http://schemas.microsoft.com/office/drawing/2014/main" id="{FEB03612-96D9-4D5D-900F-1CC7F4111361}"/>
              </a:ext>
            </a:extLst>
          </p:cNvPr>
          <p:cNvSpPr>
            <a:spLocks noGrp="1"/>
          </p:cNvSpPr>
          <p:nvPr>
            <p:ph idx="1"/>
          </p:nvPr>
        </p:nvSpPr>
        <p:spPr>
          <a:xfrm>
            <a:off x="611968" y="2260002"/>
            <a:ext cx="10957810" cy="985255"/>
          </a:xfrm>
        </p:spPr>
        <p:txBody>
          <a:bodyPr vert="horz" lIns="91440" tIns="45720" rIns="91440" bIns="45720" rtlCol="0" anchor="t">
            <a:normAutofit fontScale="77500" lnSpcReduction="20000"/>
          </a:bodyPr>
          <a:lstStyle/>
          <a:p>
            <a:r>
              <a:rPr lang="en-US" sz="3200" dirty="0">
                <a:latin typeface="Calibri"/>
                <a:cs typeface="Calibri"/>
              </a:rPr>
              <a:t> Priorities/Policy Issues/Directives – Select Board Goals and Objectives (continued discussion on January 27, 2024). Not presented in any particular order:</a:t>
            </a:r>
          </a:p>
          <a:p>
            <a:pPr marL="457200" lvl="1" indent="0">
              <a:buNone/>
            </a:pPr>
            <a:r>
              <a:rPr lang="en-US" dirty="0">
                <a:solidFill>
                  <a:schemeClr val="accent1"/>
                </a:solidFill>
                <a:latin typeface="Calibri"/>
                <a:cs typeface="Calibri"/>
              </a:rPr>
              <a:t>	</a:t>
            </a:r>
            <a:endParaRPr lang="en-US" sz="2000" dirty="0"/>
          </a:p>
          <a:p>
            <a:pPr marL="0" indent="0">
              <a:buNone/>
            </a:pPr>
            <a:endParaRPr lang="en-US"/>
          </a:p>
        </p:txBody>
      </p:sp>
      <p:sp>
        <p:nvSpPr>
          <p:cNvPr id="5" name="Slide Number Placeholder 4">
            <a:extLst>
              <a:ext uri="{FF2B5EF4-FFF2-40B4-BE49-F238E27FC236}">
                <a16:creationId xmlns:a16="http://schemas.microsoft.com/office/drawing/2014/main" id="{7D6ED234-C1EA-4F21-951B-F80F79690BC8}"/>
              </a:ext>
            </a:extLst>
          </p:cNvPr>
          <p:cNvSpPr>
            <a:spLocks noGrp="1"/>
          </p:cNvSpPr>
          <p:nvPr>
            <p:ph type="sldNum" sz="quarter" idx="12"/>
          </p:nvPr>
        </p:nvSpPr>
        <p:spPr/>
        <p:txBody>
          <a:bodyPr/>
          <a:lstStyle/>
          <a:p>
            <a:pPr algn="l">
              <a:defRPr/>
            </a:pPr>
            <a:fld id="{5A627378-344B-4DCA-9081-BCCA07852689}" type="slidenum">
              <a:rPr lang="en-US" altLang="en-US" sz="1400" b="1"/>
              <a:pPr algn="l">
                <a:defRPr/>
              </a:pPr>
              <a:t>44</a:t>
            </a:fld>
            <a:endParaRPr lang="en-US" altLang="en-US" sz="1400" b="1"/>
          </a:p>
        </p:txBody>
      </p:sp>
      <p:pic>
        <p:nvPicPr>
          <p:cNvPr id="6" name="Graphic 5" descr="Renovation (House With Sparkles) outline">
            <a:extLst>
              <a:ext uri="{FF2B5EF4-FFF2-40B4-BE49-F238E27FC236}">
                <a16:creationId xmlns:a16="http://schemas.microsoft.com/office/drawing/2014/main" id="{76F43D0B-9A14-C0AE-3636-3671929271C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7128" y="3054204"/>
            <a:ext cx="653902" cy="653902"/>
          </a:xfrm>
          <a:prstGeom prst="rect">
            <a:avLst/>
          </a:prstGeom>
        </p:spPr>
      </p:pic>
      <p:pic>
        <p:nvPicPr>
          <p:cNvPr id="8" name="Graphic 7" descr="Group of people outline">
            <a:extLst>
              <a:ext uri="{FF2B5EF4-FFF2-40B4-BE49-F238E27FC236}">
                <a16:creationId xmlns:a16="http://schemas.microsoft.com/office/drawing/2014/main" id="{BD5A3A15-98AF-AAD6-8246-60D24F35046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37128" y="3947881"/>
            <a:ext cx="653902" cy="653902"/>
          </a:xfrm>
          <a:prstGeom prst="rect">
            <a:avLst/>
          </a:prstGeom>
        </p:spPr>
      </p:pic>
      <p:pic>
        <p:nvPicPr>
          <p:cNvPr id="10" name="Graphic 9" descr="Piggy Bank outline">
            <a:extLst>
              <a:ext uri="{FF2B5EF4-FFF2-40B4-BE49-F238E27FC236}">
                <a16:creationId xmlns:a16="http://schemas.microsoft.com/office/drawing/2014/main" id="{A5F45F0C-0A7A-EBEF-130E-B4D7BDEEAEE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37128" y="4779349"/>
            <a:ext cx="653902" cy="653902"/>
          </a:xfrm>
          <a:prstGeom prst="rect">
            <a:avLst/>
          </a:prstGeom>
        </p:spPr>
      </p:pic>
      <p:sp>
        <p:nvSpPr>
          <p:cNvPr id="11" name="TextBox 10">
            <a:extLst>
              <a:ext uri="{FF2B5EF4-FFF2-40B4-BE49-F238E27FC236}">
                <a16:creationId xmlns:a16="http://schemas.microsoft.com/office/drawing/2014/main" id="{7D84FA53-E27D-340B-0C77-B50A3EBDE89B}"/>
              </a:ext>
            </a:extLst>
          </p:cNvPr>
          <p:cNvSpPr txBox="1"/>
          <p:nvPr/>
        </p:nvSpPr>
        <p:spPr>
          <a:xfrm>
            <a:off x="1164079" y="2910387"/>
            <a:ext cx="3970924" cy="3108543"/>
          </a:xfrm>
          <a:prstGeom prst="rect">
            <a:avLst/>
          </a:prstGeom>
          <a:noFill/>
        </p:spPr>
        <p:txBody>
          <a:bodyPr wrap="square" rtlCol="0">
            <a:spAutoFit/>
          </a:bodyPr>
          <a:lstStyle/>
          <a:p>
            <a:pPr marL="457200" lvl="1" indent="0">
              <a:buNone/>
            </a:pPr>
            <a:endParaRPr lang="en-US" dirty="0">
              <a:solidFill>
                <a:schemeClr val="accent1"/>
              </a:solidFill>
              <a:latin typeface="Calibri"/>
              <a:cs typeface="Calibri"/>
            </a:endParaRPr>
          </a:p>
          <a:p>
            <a:pPr marL="742950" lvl="1" indent="-285750">
              <a:buFont typeface="Arial" panose="020B0604020202020204" pitchFamily="34" charset="0"/>
              <a:buChar char="•"/>
            </a:pPr>
            <a:r>
              <a:rPr lang="en-US" sz="2000" dirty="0">
                <a:solidFill>
                  <a:schemeClr val="accent1"/>
                </a:solidFill>
                <a:latin typeface="Calibri"/>
                <a:cs typeface="Calibri"/>
              </a:rPr>
              <a:t>Housing Initiatives</a:t>
            </a:r>
          </a:p>
          <a:p>
            <a:pPr marL="742950" lvl="1" indent="-285750">
              <a:buFont typeface="Arial" panose="020B0604020202020204" pitchFamily="34" charset="0"/>
              <a:buChar char="•"/>
            </a:pPr>
            <a:endParaRPr lang="en-US" sz="2000" dirty="0">
              <a:solidFill>
                <a:schemeClr val="accent1"/>
              </a:solidFill>
              <a:latin typeface="Calibri"/>
              <a:cs typeface="Calibri"/>
            </a:endParaRPr>
          </a:p>
          <a:p>
            <a:pPr marL="742950" lvl="1" indent="-285750">
              <a:buFont typeface="Arial" panose="020B0604020202020204" pitchFamily="34" charset="0"/>
              <a:buChar char="•"/>
            </a:pPr>
            <a:endParaRPr lang="en-US" sz="2000" dirty="0">
              <a:solidFill>
                <a:schemeClr val="accent1"/>
              </a:solidFill>
              <a:latin typeface="Calibri"/>
              <a:cs typeface="Calibri"/>
            </a:endParaRPr>
          </a:p>
          <a:p>
            <a:pPr marL="742950" lvl="1" indent="-285750">
              <a:buFont typeface="Arial" panose="020B0604020202020204" pitchFamily="34" charset="0"/>
              <a:buChar char="•"/>
            </a:pPr>
            <a:r>
              <a:rPr lang="en-US" sz="2000" dirty="0">
                <a:solidFill>
                  <a:schemeClr val="accent1"/>
                </a:solidFill>
                <a:latin typeface="Calibri"/>
                <a:cs typeface="Calibri"/>
              </a:rPr>
              <a:t>Diverse Livable Chatham</a:t>
            </a:r>
            <a:endParaRPr lang="en-US" sz="2000" dirty="0">
              <a:solidFill>
                <a:schemeClr val="accent1"/>
              </a:solidFill>
              <a:cs typeface="Calibri"/>
            </a:endParaRPr>
          </a:p>
          <a:p>
            <a:pPr lvl="1"/>
            <a:endParaRPr lang="en-US" sz="2000" dirty="0">
              <a:solidFill>
                <a:schemeClr val="accent1"/>
              </a:solidFill>
              <a:latin typeface="Calibri"/>
              <a:cs typeface="Calibri"/>
            </a:endParaRPr>
          </a:p>
          <a:p>
            <a:pPr lvl="1"/>
            <a:endParaRPr lang="en-US" sz="2000" dirty="0">
              <a:solidFill>
                <a:schemeClr val="accent1"/>
              </a:solidFill>
              <a:latin typeface="Calibri"/>
              <a:cs typeface="Calibri"/>
            </a:endParaRPr>
          </a:p>
          <a:p>
            <a:pPr marL="742950" lvl="1" indent="-285750">
              <a:buFont typeface="Arial" panose="020B0604020202020204" pitchFamily="34" charset="0"/>
              <a:buChar char="•"/>
            </a:pPr>
            <a:r>
              <a:rPr lang="en-US" sz="2000" dirty="0">
                <a:solidFill>
                  <a:schemeClr val="accent1"/>
                </a:solidFill>
                <a:latin typeface="Calibri"/>
                <a:cs typeface="Calibri"/>
              </a:rPr>
              <a:t>Sustainable Local Economy</a:t>
            </a:r>
          </a:p>
          <a:p>
            <a:pPr marL="742950" lvl="1" indent="-285750">
              <a:buFont typeface="Arial" panose="020B0604020202020204" pitchFamily="34" charset="0"/>
              <a:buChar char="•"/>
            </a:pPr>
            <a:endParaRPr lang="en-US" sz="2000" dirty="0">
              <a:solidFill>
                <a:schemeClr val="accent1"/>
              </a:solidFill>
              <a:latin typeface="Calibri"/>
              <a:cs typeface="Calibri"/>
            </a:endParaRPr>
          </a:p>
          <a:p>
            <a:endParaRPr lang="en-US" dirty="0"/>
          </a:p>
        </p:txBody>
      </p:sp>
      <p:sp>
        <p:nvSpPr>
          <p:cNvPr id="12" name="TextBox 11">
            <a:extLst>
              <a:ext uri="{FF2B5EF4-FFF2-40B4-BE49-F238E27FC236}">
                <a16:creationId xmlns:a16="http://schemas.microsoft.com/office/drawing/2014/main" id="{0E0BB3A4-C8C8-69E3-F060-5F96BD306849}"/>
              </a:ext>
            </a:extLst>
          </p:cNvPr>
          <p:cNvSpPr txBox="1"/>
          <p:nvPr/>
        </p:nvSpPr>
        <p:spPr>
          <a:xfrm>
            <a:off x="6185749" y="2750099"/>
            <a:ext cx="5063498" cy="3108543"/>
          </a:xfrm>
          <a:prstGeom prst="rect">
            <a:avLst/>
          </a:prstGeom>
          <a:noFill/>
        </p:spPr>
        <p:txBody>
          <a:bodyPr wrap="square" lIns="91440" tIns="45720" rIns="91440" bIns="45720" rtlCol="0" anchor="t">
            <a:spAutoFit/>
          </a:bodyPr>
          <a:lstStyle/>
          <a:p>
            <a:pPr marL="457200" lvl="1" indent="0">
              <a:buNone/>
            </a:pPr>
            <a:endParaRPr lang="en-US" sz="1800" dirty="0">
              <a:solidFill>
                <a:schemeClr val="accent1"/>
              </a:solidFill>
              <a:latin typeface="Calibri"/>
              <a:cs typeface="Calibri"/>
            </a:endParaRPr>
          </a:p>
          <a:p>
            <a:pPr marL="742950" lvl="1" indent="-285750">
              <a:buFont typeface="Arial" panose="020B0604020202020204" pitchFamily="34" charset="0"/>
              <a:buChar char="•"/>
            </a:pPr>
            <a:r>
              <a:rPr lang="en-US" sz="2000" dirty="0">
                <a:solidFill>
                  <a:schemeClr val="accent1"/>
                </a:solidFill>
                <a:latin typeface="Calibri"/>
                <a:cs typeface="Calibri"/>
              </a:rPr>
              <a:t>Coastal Resiliency, Environmental Preservation, Natural Resources</a:t>
            </a:r>
          </a:p>
          <a:p>
            <a:pPr marL="742950" lvl="1" indent="-285750">
              <a:buFont typeface="Arial" panose="020B0604020202020204" pitchFamily="34" charset="0"/>
              <a:buChar char="•"/>
            </a:pPr>
            <a:endParaRPr lang="en-US" sz="2000" dirty="0">
              <a:solidFill>
                <a:schemeClr val="accent1"/>
              </a:solidFill>
              <a:latin typeface="Calibri"/>
              <a:cs typeface="Calibri"/>
            </a:endParaRPr>
          </a:p>
          <a:p>
            <a:pPr marL="742950" lvl="1" indent="-285750">
              <a:buFont typeface="Arial" panose="020B0604020202020204" pitchFamily="34" charset="0"/>
              <a:buChar char="•"/>
            </a:pPr>
            <a:r>
              <a:rPr lang="en-US" sz="2000" dirty="0">
                <a:solidFill>
                  <a:schemeClr val="accent1"/>
                </a:solidFill>
                <a:latin typeface="Calibri"/>
                <a:cs typeface="Calibri"/>
              </a:rPr>
              <a:t>Drinking Water </a:t>
            </a:r>
          </a:p>
          <a:p>
            <a:pPr marL="742950" lvl="1" indent="-285750">
              <a:buFont typeface="Arial" panose="020B0604020202020204" pitchFamily="34" charset="0"/>
              <a:buChar char="•"/>
            </a:pPr>
            <a:endParaRPr lang="en-US" sz="2000" dirty="0">
              <a:solidFill>
                <a:schemeClr val="accent1"/>
              </a:solidFill>
              <a:latin typeface="Calibri"/>
              <a:cs typeface="Calibri"/>
            </a:endParaRPr>
          </a:p>
          <a:p>
            <a:pPr marL="742950" lvl="1" indent="-285750">
              <a:buFont typeface="Arial" panose="020B0604020202020204" pitchFamily="34" charset="0"/>
              <a:buChar char="•"/>
            </a:pPr>
            <a:r>
              <a:rPr lang="en-US" sz="2000" dirty="0">
                <a:solidFill>
                  <a:schemeClr val="accent1"/>
                </a:solidFill>
                <a:latin typeface="Calibri"/>
                <a:cs typeface="Calibri"/>
              </a:rPr>
              <a:t>Wastewater </a:t>
            </a:r>
            <a:endParaRPr lang="en-US" dirty="0">
              <a:solidFill>
                <a:schemeClr val="accent1"/>
              </a:solidFill>
            </a:endParaRPr>
          </a:p>
          <a:p>
            <a:pPr lvl="1"/>
            <a:endParaRPr lang="en-US" sz="2000" dirty="0">
              <a:solidFill>
                <a:schemeClr val="accent1"/>
              </a:solidFill>
              <a:latin typeface="Calibri"/>
              <a:cs typeface="Calibri"/>
            </a:endParaRPr>
          </a:p>
          <a:p>
            <a:pPr marL="742950" lvl="1" indent="-285750">
              <a:buFont typeface="Arial" panose="020B0604020202020204" pitchFamily="34" charset="0"/>
              <a:buChar char="•"/>
            </a:pPr>
            <a:r>
              <a:rPr lang="en-US" sz="2000" dirty="0">
                <a:solidFill>
                  <a:schemeClr val="accent1"/>
                </a:solidFill>
                <a:latin typeface="Calibri"/>
                <a:cs typeface="Calibri"/>
              </a:rPr>
              <a:t>Educational Excellence</a:t>
            </a:r>
            <a:endParaRPr lang="en-US" sz="2000" dirty="0">
              <a:solidFill>
                <a:schemeClr val="accent1"/>
              </a:solidFill>
              <a:latin typeface="Calibri" panose="020F0502020204030204" pitchFamily="34" charset="0"/>
              <a:cs typeface="Calibri" panose="020F0502020204030204" pitchFamily="34" charset="0"/>
            </a:endParaRPr>
          </a:p>
          <a:p>
            <a:endParaRPr lang="en-US" dirty="0"/>
          </a:p>
        </p:txBody>
      </p:sp>
      <p:pic>
        <p:nvPicPr>
          <p:cNvPr id="14" name="Graphic 13" descr="Lighthouse scene outline">
            <a:extLst>
              <a:ext uri="{FF2B5EF4-FFF2-40B4-BE49-F238E27FC236}">
                <a16:creationId xmlns:a16="http://schemas.microsoft.com/office/drawing/2014/main" id="{6B903DC2-11A9-E433-2423-C89E186B163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941236" y="2995724"/>
            <a:ext cx="712382" cy="712382"/>
          </a:xfrm>
          <a:prstGeom prst="rect">
            <a:avLst/>
          </a:prstGeom>
        </p:spPr>
      </p:pic>
      <p:pic>
        <p:nvPicPr>
          <p:cNvPr id="16" name="Graphic 15" descr="Leaky Tap outline">
            <a:extLst>
              <a:ext uri="{FF2B5EF4-FFF2-40B4-BE49-F238E27FC236}">
                <a16:creationId xmlns:a16="http://schemas.microsoft.com/office/drawing/2014/main" id="{DE2D710D-075F-EB5C-AEC9-60262514BE8E}"/>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987310" y="4139275"/>
            <a:ext cx="712382" cy="712382"/>
          </a:xfrm>
          <a:prstGeom prst="rect">
            <a:avLst/>
          </a:prstGeom>
        </p:spPr>
      </p:pic>
      <p:pic>
        <p:nvPicPr>
          <p:cNvPr id="20" name="Graphic 19" descr="Diploma roll outline">
            <a:extLst>
              <a:ext uri="{FF2B5EF4-FFF2-40B4-BE49-F238E27FC236}">
                <a16:creationId xmlns:a16="http://schemas.microsoft.com/office/drawing/2014/main" id="{E275E987-D5CA-4D49-08A4-2DB7F7996505}"/>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5919970" y="5024707"/>
            <a:ext cx="712382" cy="712382"/>
          </a:xfrm>
          <a:prstGeom prst="rect">
            <a:avLst/>
          </a:prstGeom>
        </p:spPr>
      </p:pic>
    </p:spTree>
    <p:extLst>
      <p:ext uri="{BB962C8B-B14F-4D97-AF65-F5344CB8AC3E}">
        <p14:creationId xmlns:p14="http://schemas.microsoft.com/office/powerpoint/2010/main" val="25106946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0DC62-0D33-CF5D-E6F1-D5EDA2329103}"/>
              </a:ext>
            </a:extLst>
          </p:cNvPr>
          <p:cNvSpPr>
            <a:spLocks noGrp="1"/>
          </p:cNvSpPr>
          <p:nvPr>
            <p:ph type="title"/>
          </p:nvPr>
        </p:nvSpPr>
        <p:spPr/>
        <p:txBody>
          <a:bodyPr/>
          <a:lstStyle/>
          <a:p>
            <a:pPr algn="ctr"/>
            <a:r>
              <a:rPr lang="en-US" altLang="en-US">
                <a:solidFill>
                  <a:srgbClr val="000099"/>
                </a:solidFill>
                <a:latin typeface="Calibri"/>
                <a:cs typeface="Calibri"/>
              </a:rPr>
              <a:t>FY2025 Budget &amp; 2024 Annual Town Meeting Calendar</a:t>
            </a:r>
            <a:endParaRPr lang="en-US">
              <a:latin typeface="Calibri"/>
              <a:cs typeface="Calibri"/>
            </a:endParaRPr>
          </a:p>
        </p:txBody>
      </p:sp>
    </p:spTree>
    <p:extLst>
      <p:ext uri="{BB962C8B-B14F-4D97-AF65-F5344CB8AC3E}">
        <p14:creationId xmlns:p14="http://schemas.microsoft.com/office/powerpoint/2010/main" val="403796003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3"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E322EF7-24BD-4CA1-8D96-C93C32AE0A96}" type="slidenum">
              <a:rPr lang="en-US" altLang="en-US">
                <a:solidFill>
                  <a:srgbClr val="FFFFFF"/>
                </a:solidFill>
              </a:rPr>
              <a:pPr eaLnBrk="1" hangingPunct="1"/>
              <a:t>46</a:t>
            </a:fld>
            <a:endParaRPr lang="en-US" altLang="en-US">
              <a:solidFill>
                <a:srgbClr val="FFFFFF"/>
              </a:solidFill>
            </a:endParaRPr>
          </a:p>
        </p:txBody>
      </p:sp>
      <p:sp>
        <p:nvSpPr>
          <p:cNvPr id="37891" name="Content Placeholder 2"/>
          <p:cNvSpPr>
            <a:spLocks noGrp="1"/>
          </p:cNvSpPr>
          <p:nvPr>
            <p:ph idx="4294967295"/>
          </p:nvPr>
        </p:nvSpPr>
        <p:spPr>
          <a:xfrm>
            <a:off x="182880" y="1404938"/>
            <a:ext cx="11430000" cy="5136356"/>
          </a:xfrm>
        </p:spPr>
        <p:txBody>
          <a:bodyPr vert="horz" lIns="91440" tIns="45720" rIns="91440" bIns="45720" rtlCol="0" anchor="t">
            <a:noAutofit/>
          </a:bodyPr>
          <a:lstStyle/>
          <a:p>
            <a:pPr marL="365760" indent="-255905" eaLnBrk="1" fontAlgn="auto" hangingPunct="1">
              <a:spcAft>
                <a:spcPts val="0"/>
              </a:spcAft>
              <a:buClr>
                <a:schemeClr val="accent3"/>
              </a:buClr>
              <a:buFont typeface="Georgia"/>
              <a:buChar char="•"/>
              <a:defRPr/>
            </a:pPr>
            <a:r>
              <a:rPr lang="en-US" sz="3000">
                <a:latin typeface="Calibri"/>
                <a:cs typeface="Calibri"/>
              </a:rPr>
              <a:t>January 23</a:t>
            </a:r>
            <a:r>
              <a:rPr lang="en-US" sz="3000">
                <a:solidFill>
                  <a:srgbClr val="FF0000"/>
                </a:solidFill>
                <a:latin typeface="Calibri"/>
                <a:cs typeface="Calibri"/>
              </a:rPr>
              <a:t>	</a:t>
            </a:r>
            <a:r>
              <a:rPr lang="en-US">
                <a:latin typeface="Calibri"/>
                <a:cs typeface="Calibri"/>
              </a:rPr>
              <a:t>Town Manager Recommended FY2025 Budgets to 					Select Board/Finance Committee</a:t>
            </a:r>
          </a:p>
          <a:p>
            <a:pPr marL="365760" indent="-255905">
              <a:buClr>
                <a:schemeClr val="accent3"/>
              </a:buClr>
              <a:buFont typeface="Georgia"/>
              <a:buChar char="•"/>
              <a:defRPr/>
            </a:pPr>
            <a:r>
              <a:rPr lang="en-US">
                <a:latin typeface="Calibri"/>
                <a:cs typeface="Calibri"/>
              </a:rPr>
              <a:t>January 27	</a:t>
            </a:r>
            <a:r>
              <a:rPr lang="en-US" i="1">
                <a:latin typeface="Calibri"/>
                <a:cs typeface="Calibri"/>
              </a:rPr>
              <a:t>CAL 2024/FY2025 SB Goals and Objectives Review/Vote</a:t>
            </a:r>
            <a:r>
              <a:rPr lang="en-US">
                <a:latin typeface="Calibri"/>
                <a:cs typeface="Calibri"/>
              </a:rPr>
              <a:t>	</a:t>
            </a:r>
          </a:p>
          <a:p>
            <a:pPr marL="365760" indent="-255905" eaLnBrk="1" fontAlgn="auto" hangingPunct="1">
              <a:spcAft>
                <a:spcPts val="0"/>
              </a:spcAft>
              <a:buClr>
                <a:schemeClr val="accent3"/>
              </a:buClr>
              <a:buFont typeface="Georgia"/>
              <a:buChar char="•"/>
              <a:defRPr/>
            </a:pPr>
            <a:r>
              <a:rPr lang="en-US">
                <a:latin typeface="Calibri"/>
                <a:cs typeface="Calibri"/>
              </a:rPr>
              <a:t>Feb. 20		FinCom Preliminary Recommendation to SB</a:t>
            </a:r>
          </a:p>
          <a:p>
            <a:pPr marL="365760" indent="-255905">
              <a:buClr>
                <a:schemeClr val="accent3"/>
              </a:buClr>
              <a:buFont typeface="Georgia"/>
              <a:buChar char="•"/>
              <a:defRPr/>
            </a:pPr>
            <a:r>
              <a:rPr lang="en-US">
                <a:latin typeface="Calibri"/>
                <a:cs typeface="Calibri"/>
              </a:rPr>
              <a:t>Feb. 27  		SB Approved FY2025 Budgets Transmitted to FinCom</a:t>
            </a:r>
          </a:p>
          <a:p>
            <a:pPr marL="365760" indent="-255905" eaLnBrk="1" fontAlgn="auto" hangingPunct="1">
              <a:spcAft>
                <a:spcPts val="0"/>
              </a:spcAft>
              <a:buClr>
                <a:schemeClr val="accent3"/>
              </a:buClr>
              <a:buFont typeface="Georgia"/>
              <a:buChar char="•"/>
              <a:defRPr/>
            </a:pPr>
            <a:r>
              <a:rPr lang="en-US">
                <a:latin typeface="Calibri"/>
                <a:cs typeface="Calibri"/>
              </a:rPr>
              <a:t>March 15		Finance Committee Recommendations on Warrant Articles</a:t>
            </a:r>
          </a:p>
          <a:p>
            <a:pPr marL="365760" indent="-255905" eaLnBrk="1" fontAlgn="auto" hangingPunct="1">
              <a:spcAft>
                <a:spcPts val="0"/>
              </a:spcAft>
              <a:buClr>
                <a:schemeClr val="accent3"/>
              </a:buClr>
              <a:buFont typeface="Georgia"/>
              <a:buChar char="•"/>
              <a:defRPr/>
            </a:pPr>
            <a:r>
              <a:rPr lang="en-US">
                <a:latin typeface="Calibri"/>
                <a:cs typeface="Calibri"/>
              </a:rPr>
              <a:t>March 19		Annual Town Meeting Warrant Closes</a:t>
            </a:r>
          </a:p>
          <a:p>
            <a:pPr marL="365760" indent="-255905" eaLnBrk="1" fontAlgn="auto" hangingPunct="1">
              <a:spcAft>
                <a:spcPts val="0"/>
              </a:spcAft>
              <a:buClr>
                <a:schemeClr val="accent3"/>
              </a:buClr>
              <a:buFont typeface="Georgia"/>
              <a:buChar char="•"/>
              <a:defRPr/>
            </a:pPr>
            <a:r>
              <a:rPr lang="en-US">
                <a:latin typeface="Calibri"/>
                <a:cs typeface="Calibri"/>
              </a:rPr>
              <a:t>May 13		Annual Town Meeting</a:t>
            </a:r>
          </a:p>
          <a:p>
            <a:pPr marL="365760" indent="-255905" eaLnBrk="1" fontAlgn="auto" hangingPunct="1">
              <a:spcAft>
                <a:spcPts val="0"/>
              </a:spcAft>
              <a:buClr>
                <a:schemeClr val="accent3"/>
              </a:buClr>
              <a:buFont typeface="Georgia"/>
              <a:buChar char="•"/>
              <a:defRPr/>
            </a:pPr>
            <a:r>
              <a:rPr lang="en-US">
                <a:latin typeface="Calibri"/>
                <a:cs typeface="Calibri"/>
              </a:rPr>
              <a:t>May 16		Annual Town Election</a:t>
            </a:r>
          </a:p>
          <a:p>
            <a:pPr marL="365760" indent="-255905" eaLnBrk="1" fontAlgn="auto" hangingPunct="1">
              <a:spcAft>
                <a:spcPts val="0"/>
              </a:spcAft>
              <a:buClr>
                <a:schemeClr val="accent3"/>
              </a:buClr>
              <a:buFont typeface="Georgia"/>
              <a:buChar char="•"/>
              <a:defRPr/>
            </a:pPr>
            <a:endParaRPr lang="en-US">
              <a:latin typeface="Calibri"/>
              <a:cs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BF882-FD2B-7C2D-EB73-0978E387BC15}"/>
              </a:ext>
            </a:extLst>
          </p:cNvPr>
          <p:cNvSpPr>
            <a:spLocks noGrp="1"/>
          </p:cNvSpPr>
          <p:nvPr>
            <p:ph type="title"/>
          </p:nvPr>
        </p:nvSpPr>
        <p:spPr/>
        <p:txBody>
          <a:bodyPr/>
          <a:lstStyle/>
          <a:p>
            <a:r>
              <a:rPr lang="en-US" dirty="0">
                <a:solidFill>
                  <a:srgbClr val="000099"/>
                </a:solidFill>
                <a:latin typeface="Calibri" panose="020F0502020204030204" pitchFamily="34" charset="0"/>
                <a:cs typeface="Calibri" panose="020F0502020204030204" pitchFamily="34" charset="0"/>
              </a:rPr>
              <a:t>Town’s Budgetary Components</a:t>
            </a:r>
            <a:endParaRPr lang="en-US" dirty="0"/>
          </a:p>
        </p:txBody>
      </p:sp>
    </p:spTree>
    <p:extLst>
      <p:ext uri="{BB962C8B-B14F-4D97-AF65-F5344CB8AC3E}">
        <p14:creationId xmlns:p14="http://schemas.microsoft.com/office/powerpoint/2010/main" val="1475439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A0B0D-CDFA-4B04-9BF1-FA33D223000B}"/>
              </a:ext>
            </a:extLst>
          </p:cNvPr>
          <p:cNvSpPr>
            <a:spLocks noGrp="1"/>
          </p:cNvSpPr>
          <p:nvPr>
            <p:ph type="title"/>
          </p:nvPr>
        </p:nvSpPr>
        <p:spPr>
          <a:xfrm>
            <a:off x="1981200" y="762000"/>
            <a:ext cx="8229600" cy="685800"/>
          </a:xfrm>
        </p:spPr>
        <p:txBody>
          <a:bodyPr>
            <a:normAutofit fontScale="90000"/>
          </a:bodyPr>
          <a:lstStyle/>
          <a:p>
            <a:pPr>
              <a:defRPr/>
            </a:pPr>
            <a:br>
              <a:rPr lang="en-US"/>
            </a:br>
            <a:br>
              <a:rPr lang="en-US">
                <a:solidFill>
                  <a:srgbClr val="000099"/>
                </a:solidFill>
                <a:latin typeface="Calibri" panose="020F0502020204030204" pitchFamily="34" charset="0"/>
                <a:cs typeface="Calibri" panose="020F0502020204030204" pitchFamily="34" charset="0"/>
              </a:rPr>
            </a:br>
            <a:endParaRPr lang="en-US">
              <a:solidFill>
                <a:srgbClr val="000099"/>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52E0DBF6-FEF0-4B88-ADB2-75AA6C7E93C4}"/>
              </a:ext>
            </a:extLst>
          </p:cNvPr>
          <p:cNvSpPr>
            <a:spLocks noGrp="1"/>
          </p:cNvSpPr>
          <p:nvPr>
            <p:ph idx="1"/>
          </p:nvPr>
        </p:nvSpPr>
        <p:spPr>
          <a:xfrm>
            <a:off x="2057400" y="1447800"/>
            <a:ext cx="8143954" cy="5029200"/>
          </a:xfrm>
        </p:spPr>
        <p:txBody>
          <a:bodyPr/>
          <a:lstStyle/>
          <a:p>
            <a:pPr marL="514350" indent="-514350">
              <a:buFont typeface="Arial" charset="0"/>
              <a:buAutoNum type="romanUcPeriod"/>
              <a:defRPr/>
            </a:pPr>
            <a:r>
              <a:rPr lang="en-US">
                <a:latin typeface="Calibri" panose="020F0502020204030204" pitchFamily="34" charset="0"/>
                <a:cs typeface="Calibri" panose="020F0502020204030204" pitchFamily="34" charset="0"/>
              </a:rPr>
              <a:t>Balanced Budget: Revenue = Expense</a:t>
            </a:r>
          </a:p>
          <a:p>
            <a:pPr marL="514350" indent="-514350">
              <a:buFont typeface="Arial" charset="0"/>
              <a:buAutoNum type="romanUcPeriod"/>
              <a:defRPr/>
            </a:pPr>
            <a:r>
              <a:rPr lang="en-US">
                <a:latin typeface="Calibri" panose="020F0502020204030204" pitchFamily="34" charset="0"/>
                <a:cs typeface="Calibri" panose="020F0502020204030204" pitchFamily="34" charset="0"/>
              </a:rPr>
              <a:t>Revenue Outlook </a:t>
            </a:r>
          </a:p>
          <a:p>
            <a:pPr marL="788670" lvl="1" indent="-514350">
              <a:buFont typeface="+mj-lt"/>
              <a:buAutoNum type="alphaLcPeriod"/>
              <a:defRPr/>
            </a:pPr>
            <a:r>
              <a:rPr lang="en-US">
                <a:latin typeface="Calibri" panose="020F0502020204030204" pitchFamily="34" charset="0"/>
                <a:cs typeface="Calibri" panose="020F0502020204030204" pitchFamily="34" charset="0"/>
              </a:rPr>
              <a:t>Tax Levy, Local Receipts, Other Available Funds</a:t>
            </a:r>
          </a:p>
          <a:p>
            <a:pPr marL="514350" indent="-514350">
              <a:buFont typeface="Arial" charset="0"/>
              <a:buAutoNum type="romanUcPeriod"/>
              <a:defRPr/>
            </a:pPr>
            <a:r>
              <a:rPr lang="en-US">
                <a:latin typeface="Calibri" panose="020F0502020204030204" pitchFamily="34" charset="0"/>
                <a:cs typeface="Calibri" panose="020F0502020204030204" pitchFamily="34" charset="0"/>
              </a:rPr>
              <a:t>Expenditures </a:t>
            </a:r>
          </a:p>
          <a:p>
            <a:pPr marL="731520" lvl="1" indent="-457200">
              <a:buFont typeface="+mj-lt"/>
              <a:buAutoNum type="alphaLcPeriod"/>
              <a:defRPr/>
            </a:pPr>
            <a:r>
              <a:rPr lang="en-US">
                <a:latin typeface="Calibri" panose="020F0502020204030204" pitchFamily="34" charset="0"/>
                <a:cs typeface="Calibri" panose="020F0502020204030204" pitchFamily="34" charset="0"/>
              </a:rPr>
              <a:t>General Operating Budget </a:t>
            </a:r>
          </a:p>
          <a:p>
            <a:pPr marL="731520" lvl="1" indent="-457200">
              <a:buFont typeface="+mj-lt"/>
              <a:buAutoNum type="alphaLcPeriod"/>
              <a:defRPr/>
            </a:pPr>
            <a:r>
              <a:rPr lang="en-US">
                <a:latin typeface="Calibri" panose="020F0502020204030204" pitchFamily="34" charset="0"/>
                <a:cs typeface="Calibri" panose="020F0502020204030204" pitchFamily="34" charset="0"/>
              </a:rPr>
              <a:t>Educational Assessments</a:t>
            </a:r>
          </a:p>
          <a:p>
            <a:pPr marL="731520" lvl="1" indent="-457200">
              <a:buFont typeface="+mj-lt"/>
              <a:buAutoNum type="alphaLcPeriod"/>
              <a:defRPr/>
            </a:pPr>
            <a:r>
              <a:rPr lang="en-US">
                <a:latin typeface="Calibri" panose="020F0502020204030204" pitchFamily="34" charset="0"/>
                <a:cs typeface="Calibri" panose="020F0502020204030204" pitchFamily="34" charset="0"/>
              </a:rPr>
              <a:t>Water Operating Budget </a:t>
            </a:r>
          </a:p>
          <a:p>
            <a:pPr marL="731520" lvl="1" indent="-457200">
              <a:buFont typeface="+mj-lt"/>
              <a:buAutoNum type="alphaLcPeriod"/>
              <a:defRPr/>
            </a:pPr>
            <a:r>
              <a:rPr lang="en-US">
                <a:latin typeface="Calibri" panose="020F0502020204030204" pitchFamily="34" charset="0"/>
                <a:cs typeface="Calibri" panose="020F0502020204030204" pitchFamily="34" charset="0"/>
              </a:rPr>
              <a:t>Five Year Capital Plan </a:t>
            </a:r>
          </a:p>
          <a:p>
            <a:pPr marL="457200" indent="-457200">
              <a:buFont typeface="+mj-lt"/>
              <a:buAutoNum type="romanUcPeriod"/>
              <a:defRPr/>
            </a:pPr>
            <a:r>
              <a:rPr lang="en-US">
                <a:latin typeface="Calibri" panose="020F0502020204030204" pitchFamily="34" charset="0"/>
                <a:cs typeface="Calibri" panose="020F0502020204030204" pitchFamily="34" charset="0"/>
              </a:rPr>
              <a:t>Other Capital and Community Priority Items</a:t>
            </a:r>
          </a:p>
          <a:p>
            <a:pPr marL="731520" lvl="1" indent="-457200">
              <a:buFont typeface="+mj-lt"/>
              <a:buAutoNum type="alphaLcPeriod"/>
              <a:defRPr/>
            </a:pPr>
            <a:r>
              <a:rPr lang="en-US">
                <a:latin typeface="Calibri" panose="020F0502020204030204" pitchFamily="34" charset="0"/>
                <a:cs typeface="Calibri" panose="020F0502020204030204" pitchFamily="34" charset="0"/>
              </a:rPr>
              <a:t>Separate Articles for Consideration</a:t>
            </a:r>
          </a:p>
          <a:p>
            <a:pPr marL="731520" lvl="1" indent="-457200">
              <a:buAutoNum type="alphaLcPeriod"/>
              <a:defRPr/>
            </a:pPr>
            <a:r>
              <a:rPr lang="en-US">
                <a:latin typeface="Calibri" panose="020F0502020204030204" pitchFamily="34" charset="0"/>
                <a:cs typeface="Calibri" panose="020F0502020204030204" pitchFamily="34" charset="0"/>
              </a:rPr>
              <a:t>Capital Priorities &amp; Five -Year Capital Plan </a:t>
            </a:r>
          </a:p>
          <a:p>
            <a:pPr marL="731520" lvl="1" indent="-457200">
              <a:buAutoNum type="alphaLcPeriod"/>
              <a:defRPr/>
            </a:pPr>
            <a:endParaRPr lang="en-US">
              <a:cs typeface="Arial"/>
            </a:endParaRPr>
          </a:p>
        </p:txBody>
      </p:sp>
      <p:sp>
        <p:nvSpPr>
          <p:cNvPr id="16389" name="Slide Number Placeholder 4">
            <a:extLst>
              <a:ext uri="{FF2B5EF4-FFF2-40B4-BE49-F238E27FC236}">
                <a16:creationId xmlns:a16="http://schemas.microsoft.com/office/drawing/2014/main" id="{3E6D948C-67B5-4D2F-9D30-A582F0FAA36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spcBef>
                <a:spcPct val="0"/>
              </a:spcBef>
              <a:buClrTx/>
              <a:buSzTx/>
              <a:buFontTx/>
              <a:buNone/>
            </a:pPr>
            <a:fld id="{663A2D5E-6697-4A9F-A46B-2DC1E9F1FEA5}" type="slidenum">
              <a:rPr lang="en-US" altLang="en-US" sz="1400">
                <a:solidFill>
                  <a:srgbClr val="FFFFFF"/>
                </a:solidFill>
              </a:rPr>
              <a:pPr>
                <a:spcBef>
                  <a:spcPct val="0"/>
                </a:spcBef>
                <a:buClrTx/>
                <a:buSzTx/>
                <a:buFontTx/>
                <a:buNone/>
              </a:pPr>
              <a:t>6</a:t>
            </a:fld>
            <a:endParaRPr lang="en-US" altLang="en-US" sz="1400">
              <a:solidFill>
                <a:srgbClr val="FFFFFF"/>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D5233-60CD-4261-ABC4-023208FDA542}"/>
              </a:ext>
            </a:extLst>
          </p:cNvPr>
          <p:cNvSpPr>
            <a:spLocks noGrp="1"/>
          </p:cNvSpPr>
          <p:nvPr>
            <p:ph type="title"/>
          </p:nvPr>
        </p:nvSpPr>
        <p:spPr>
          <a:xfrm>
            <a:off x="838200" y="1439056"/>
            <a:ext cx="10515600" cy="929884"/>
          </a:xfrm>
        </p:spPr>
        <p:txBody>
          <a:bodyPr/>
          <a:lstStyle/>
          <a:p>
            <a:pPr eaLnBrk="1" hangingPunct="1">
              <a:defRPr/>
            </a:pPr>
            <a:r>
              <a:rPr lang="en-US">
                <a:solidFill>
                  <a:srgbClr val="000099"/>
                </a:solidFill>
              </a:rPr>
              <a:t>The FY2025 Budget</a:t>
            </a:r>
          </a:p>
        </p:txBody>
      </p:sp>
      <p:sp>
        <p:nvSpPr>
          <p:cNvPr id="14339" name="Content Placeholder 2">
            <a:extLst>
              <a:ext uri="{FF2B5EF4-FFF2-40B4-BE49-F238E27FC236}">
                <a16:creationId xmlns:a16="http://schemas.microsoft.com/office/drawing/2014/main" id="{3C2D3A86-E482-488D-8004-A7E2225F3BCD}"/>
              </a:ext>
            </a:extLst>
          </p:cNvPr>
          <p:cNvSpPr>
            <a:spLocks noGrp="1"/>
          </p:cNvSpPr>
          <p:nvPr>
            <p:ph sz="half" idx="1"/>
          </p:nvPr>
        </p:nvSpPr>
        <p:spPr>
          <a:xfrm>
            <a:off x="838200" y="2548327"/>
            <a:ext cx="5181600" cy="3628635"/>
          </a:xfrm>
        </p:spPr>
        <p:txBody>
          <a:bodyPr vert="horz" lIns="91440" tIns="45720" rIns="91440" bIns="45720" rtlCol="0" anchor="t">
            <a:normAutofit fontScale="92500" lnSpcReduction="10000"/>
          </a:bodyPr>
          <a:lstStyle/>
          <a:p>
            <a:pPr eaLnBrk="1" hangingPunct="1"/>
            <a:r>
              <a:rPr lang="en-US" altLang="en-US" sz="3000">
                <a:latin typeface="Calibri"/>
                <a:cs typeface="Calibri"/>
              </a:rPr>
              <a:t>Digital Budget Book</a:t>
            </a:r>
          </a:p>
          <a:p>
            <a:pPr lvl="1" eaLnBrk="1" hangingPunct="1"/>
            <a:r>
              <a:rPr lang="en-US" altLang="en-US" sz="2600">
                <a:latin typeface="Calibri"/>
                <a:cs typeface="Calibri"/>
              </a:rPr>
              <a:t>Budget Narratives</a:t>
            </a:r>
          </a:p>
          <a:p>
            <a:pPr lvl="1" eaLnBrk="1" hangingPunct="1"/>
            <a:r>
              <a:rPr lang="en-US" altLang="en-US" sz="2600">
                <a:latin typeface="Calibri"/>
                <a:cs typeface="Calibri"/>
              </a:rPr>
              <a:t>Budget Statements</a:t>
            </a:r>
          </a:p>
          <a:p>
            <a:pPr lvl="1" eaLnBrk="1" hangingPunct="1"/>
            <a:r>
              <a:rPr lang="en-US" altLang="en-US" sz="2600">
                <a:latin typeface="Calibri"/>
                <a:cs typeface="Calibri"/>
              </a:rPr>
              <a:t>Prior Year Accomplishments</a:t>
            </a:r>
          </a:p>
          <a:p>
            <a:pPr lvl="1"/>
            <a:r>
              <a:rPr lang="en-US" altLang="en-US" sz="2600">
                <a:latin typeface="Calibri"/>
                <a:cs typeface="Calibri"/>
              </a:rPr>
              <a:t>Organization Charts </a:t>
            </a:r>
            <a:endParaRPr lang="en-US" altLang="en-US" sz="2600">
              <a:latin typeface="Calibri" panose="020F0502020204030204" pitchFamily="34" charset="0"/>
              <a:cs typeface="Calibri" panose="020F0502020204030204" pitchFamily="34" charset="0"/>
            </a:endParaRPr>
          </a:p>
          <a:p>
            <a:pPr lvl="1" eaLnBrk="1" hangingPunct="1"/>
            <a:r>
              <a:rPr lang="en-US" altLang="en-US" sz="2600">
                <a:latin typeface="Calibri"/>
                <a:cs typeface="Calibri"/>
              </a:rPr>
              <a:t>Staffing History</a:t>
            </a:r>
          </a:p>
          <a:p>
            <a:pPr lvl="1" eaLnBrk="1" hangingPunct="1"/>
            <a:r>
              <a:rPr lang="en-US" altLang="en-US" sz="2600">
                <a:latin typeface="Calibri"/>
                <a:cs typeface="Calibri"/>
              </a:rPr>
              <a:t>FY2025 Capital Improvement Plan Requests &amp; Inventory</a:t>
            </a:r>
          </a:p>
          <a:p>
            <a:pPr lvl="2" eaLnBrk="1" hangingPunct="1"/>
            <a:endParaRPr lang="en-US" altLang="en-US"/>
          </a:p>
        </p:txBody>
      </p:sp>
      <p:sp>
        <p:nvSpPr>
          <p:cNvPr id="3" name="Content Placeholder 2">
            <a:extLst>
              <a:ext uri="{FF2B5EF4-FFF2-40B4-BE49-F238E27FC236}">
                <a16:creationId xmlns:a16="http://schemas.microsoft.com/office/drawing/2014/main" id="{FF25F245-9900-DAD1-A00E-673BF48648EA}"/>
              </a:ext>
            </a:extLst>
          </p:cNvPr>
          <p:cNvSpPr>
            <a:spLocks noGrp="1"/>
          </p:cNvSpPr>
          <p:nvPr>
            <p:ph sz="half" idx="2"/>
          </p:nvPr>
        </p:nvSpPr>
        <p:spPr>
          <a:xfrm>
            <a:off x="6172200" y="2548327"/>
            <a:ext cx="5181600" cy="3628636"/>
          </a:xfrm>
        </p:spPr>
        <p:txBody>
          <a:bodyPr>
            <a:normAutofit fontScale="92500" lnSpcReduction="10000"/>
          </a:bodyPr>
          <a:lstStyle/>
          <a:p>
            <a:pPr eaLnBrk="1" hangingPunct="1"/>
            <a:r>
              <a:rPr lang="en-US" altLang="en-US" sz="3000">
                <a:latin typeface="Calibri" panose="020F0502020204030204" pitchFamily="34" charset="0"/>
                <a:cs typeface="Calibri" panose="020F0502020204030204" pitchFamily="34" charset="0"/>
              </a:rPr>
              <a:t>Budget Central </a:t>
            </a:r>
            <a:r>
              <a:rPr lang="en-US" altLang="en-US" sz="2200">
                <a:latin typeface="Calibri" panose="020F0502020204030204" pitchFamily="34" charset="0"/>
                <a:cs typeface="Calibri" panose="020F0502020204030204" pitchFamily="34" charset="0"/>
                <a:hlinkClick r:id="rId3"/>
              </a:rPr>
              <a:t>https://www.chatham-ma.gov/214/Budget-Central</a:t>
            </a:r>
            <a:r>
              <a:rPr lang="en-US" altLang="en-US" sz="2200">
                <a:latin typeface="Calibri" panose="020F0502020204030204" pitchFamily="34" charset="0"/>
                <a:cs typeface="Calibri" panose="020F0502020204030204" pitchFamily="34" charset="0"/>
              </a:rPr>
              <a:t> </a:t>
            </a:r>
          </a:p>
          <a:p>
            <a:pPr lvl="2" eaLnBrk="1" hangingPunct="1"/>
            <a:r>
              <a:rPr lang="en-US" altLang="en-US" sz="2600">
                <a:latin typeface="Calibri" panose="020F0502020204030204" pitchFamily="34" charset="0"/>
                <a:cs typeface="Calibri" panose="020F0502020204030204" pitchFamily="34" charset="0"/>
              </a:rPr>
              <a:t>Budget Book</a:t>
            </a:r>
          </a:p>
          <a:p>
            <a:pPr lvl="2" eaLnBrk="1" hangingPunct="1"/>
            <a:r>
              <a:rPr lang="en-US" altLang="en-US" sz="2600">
                <a:latin typeface="Calibri" panose="020F0502020204030204" pitchFamily="34" charset="0"/>
                <a:cs typeface="Calibri" panose="020F0502020204030204" pitchFamily="34" charset="0"/>
              </a:rPr>
              <a:t>Any Budget Updates</a:t>
            </a:r>
          </a:p>
          <a:p>
            <a:pPr lvl="2" eaLnBrk="1" hangingPunct="1"/>
            <a:r>
              <a:rPr lang="en-US" altLang="en-US" sz="2600">
                <a:latin typeface="Calibri" panose="020F0502020204030204" pitchFamily="34" charset="0"/>
                <a:cs typeface="Calibri" panose="020F0502020204030204" pitchFamily="34" charset="0"/>
              </a:rPr>
              <a:t>Multi-year Financial Forecasts and Policies</a:t>
            </a:r>
          </a:p>
          <a:p>
            <a:pPr lvl="2" eaLnBrk="1" hangingPunct="1"/>
            <a:r>
              <a:rPr lang="en-US" altLang="en-US" sz="2600">
                <a:latin typeface="Calibri" panose="020F0502020204030204" pitchFamily="34" charset="0"/>
                <a:cs typeface="Calibri" panose="020F0502020204030204" pitchFamily="34" charset="0"/>
              </a:rPr>
              <a:t>Fleet Listing</a:t>
            </a:r>
          </a:p>
          <a:p>
            <a:pPr lvl="2" eaLnBrk="1" hangingPunct="1"/>
            <a:r>
              <a:rPr lang="en-US" altLang="en-US" sz="2600">
                <a:latin typeface="Calibri" panose="020F0502020204030204" pitchFamily="34" charset="0"/>
                <a:cs typeface="Calibri" panose="020F0502020204030204" pitchFamily="34" charset="0"/>
              </a:rPr>
              <a:t>Debt Schedule </a:t>
            </a:r>
          </a:p>
          <a:p>
            <a:r>
              <a:rPr lang="en-US" sz="2200" u="sng">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4"/>
              </a:rPr>
              <a:t>https://town-chatham-ma-budget-book.cleargov.com/13703</a:t>
            </a:r>
            <a:endParaRPr lang="en-US" sz="2200">
              <a:effectLst/>
              <a:latin typeface="Calibri" panose="020F0502020204030204" pitchFamily="34" charset="0"/>
              <a:ea typeface="Calibri" panose="020F0502020204030204" pitchFamily="34" charset="0"/>
              <a:cs typeface="Calibri" panose="020F0502020204030204" pitchFamily="34" charset="0"/>
            </a:endParaRPr>
          </a:p>
          <a:p>
            <a:endParaRPr lang="en-US"/>
          </a:p>
        </p:txBody>
      </p:sp>
      <p:sp>
        <p:nvSpPr>
          <p:cNvPr id="14340" name="Slide Number Placeholder 4">
            <a:extLst>
              <a:ext uri="{FF2B5EF4-FFF2-40B4-BE49-F238E27FC236}">
                <a16:creationId xmlns:a16="http://schemas.microsoft.com/office/drawing/2014/main" id="{EC09A243-ED42-4948-8626-9913FEDA734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chemeClr val="accent1"/>
              </a:buClr>
              <a:buSzPct val="100000"/>
              <a:buFont typeface="Arial" panose="020B0604020202020204" pitchFamily="34" charset="0"/>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Arial" panose="020B0604020202020204" pitchFamily="34" charset="0"/>
              <a:buChar char="•"/>
              <a:defRPr sz="1400">
                <a:solidFill>
                  <a:schemeClr val="tx1"/>
                </a:solidFill>
                <a:latin typeface="Arial" panose="020B0604020202020204" pitchFamily="34" charset="0"/>
              </a:defRPr>
            </a:lvl9pPr>
          </a:lstStyle>
          <a:p>
            <a:pPr>
              <a:spcBef>
                <a:spcPct val="0"/>
              </a:spcBef>
              <a:buClrTx/>
              <a:buSzTx/>
              <a:buFontTx/>
              <a:buNone/>
            </a:pPr>
            <a:fld id="{4585FCBD-ED9C-4924-9064-4295EEF01C9F}" type="slidenum">
              <a:rPr lang="en-US" altLang="en-US" sz="1400">
                <a:solidFill>
                  <a:srgbClr val="FFFFFF"/>
                </a:solidFill>
              </a:rPr>
              <a:pPr>
                <a:spcBef>
                  <a:spcPct val="0"/>
                </a:spcBef>
                <a:buClrTx/>
                <a:buSzTx/>
                <a:buFontTx/>
                <a:buNone/>
              </a:pPr>
              <a:t>7</a:t>
            </a:fld>
            <a:endParaRPr lang="en-US" altLang="en-US" sz="1400">
              <a:solidFill>
                <a:srgbClr val="FFFFFF"/>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AF558-5F9D-7F01-74C2-F6441301459B}"/>
              </a:ext>
            </a:extLst>
          </p:cNvPr>
          <p:cNvSpPr>
            <a:spLocks noGrp="1"/>
          </p:cNvSpPr>
          <p:nvPr>
            <p:ph type="title"/>
          </p:nvPr>
        </p:nvSpPr>
        <p:spPr>
          <a:xfrm>
            <a:off x="838200" y="1463040"/>
            <a:ext cx="10515600" cy="2949934"/>
          </a:xfrm>
        </p:spPr>
        <p:txBody>
          <a:bodyPr>
            <a:normAutofit/>
          </a:bodyPr>
          <a:lstStyle/>
          <a:p>
            <a:pPr>
              <a:defRPr/>
            </a:pPr>
            <a:r>
              <a:rPr lang="en-US">
                <a:solidFill>
                  <a:srgbClr val="000099"/>
                </a:solidFill>
              </a:rPr>
              <a:t>Navigating the FY2025 Digital Budget Book</a:t>
            </a:r>
            <a:br>
              <a:rPr lang="en-US">
                <a:solidFill>
                  <a:srgbClr val="000099"/>
                </a:solidFill>
              </a:rPr>
            </a:br>
            <a:br>
              <a:rPr lang="en-US">
                <a:solidFill>
                  <a:srgbClr val="000099"/>
                </a:solidFill>
              </a:rPr>
            </a:br>
            <a:r>
              <a:rPr lang="en-US">
                <a:hlinkClick r:id="rId3"/>
              </a:rPr>
              <a:t>https://town-chatham-ma-budget-book.cleargov.com/13703</a:t>
            </a:r>
            <a:r>
              <a:rPr lang="en-US">
                <a:solidFill>
                  <a:srgbClr val="000099"/>
                </a:solidFill>
              </a:rPr>
              <a:t> </a:t>
            </a:r>
          </a:p>
        </p:txBody>
      </p:sp>
    </p:spTree>
    <p:extLst>
      <p:ext uri="{BB962C8B-B14F-4D97-AF65-F5344CB8AC3E}">
        <p14:creationId xmlns:p14="http://schemas.microsoft.com/office/powerpoint/2010/main" val="2974927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89C678-1EDB-00A4-E999-58F197BD8EAD}"/>
              </a:ext>
            </a:extLst>
          </p:cNvPr>
          <p:cNvSpPr>
            <a:spLocks noGrp="1"/>
          </p:cNvSpPr>
          <p:nvPr>
            <p:ph type="title"/>
          </p:nvPr>
        </p:nvSpPr>
        <p:spPr/>
        <p:txBody>
          <a:bodyPr/>
          <a:lstStyle/>
          <a:p>
            <a:r>
              <a:rPr lang="en-US" dirty="0">
                <a:solidFill>
                  <a:srgbClr val="000099"/>
                </a:solidFill>
                <a:highlight>
                  <a:srgbClr val="FFFFFF"/>
                </a:highlight>
              </a:rPr>
              <a:t>I. FY2025 Balanced Budget</a:t>
            </a:r>
            <a:endParaRPr lang="en-US" dirty="0"/>
          </a:p>
        </p:txBody>
      </p:sp>
      <p:sp>
        <p:nvSpPr>
          <p:cNvPr id="5" name="Text Placeholder 4">
            <a:extLst>
              <a:ext uri="{FF2B5EF4-FFF2-40B4-BE49-F238E27FC236}">
                <a16:creationId xmlns:a16="http://schemas.microsoft.com/office/drawing/2014/main" id="{1EFC9BAC-534D-A5A9-483F-5BC0CA4DD93A}"/>
              </a:ext>
            </a:extLst>
          </p:cNvPr>
          <p:cNvSpPr>
            <a:spLocks noGrp="1"/>
          </p:cNvSpPr>
          <p:nvPr>
            <p:ph type="body" idx="1"/>
          </p:nvPr>
        </p:nvSpPr>
        <p:spPr/>
        <p:txBody>
          <a:bodyPr>
            <a:normAutofit/>
          </a:bodyPr>
          <a:lstStyle/>
          <a:p>
            <a:r>
              <a:rPr lang="en-US" sz="2800" i="1">
                <a:latin typeface="Calibri"/>
                <a:cs typeface="Calibri"/>
              </a:rPr>
              <a:t>    </a:t>
            </a:r>
            <a:r>
              <a:rPr lang="en-US" sz="3200" i="1">
                <a:latin typeface="Calibri"/>
                <a:cs typeface="Calibri"/>
              </a:rPr>
              <a:t>An All-Encompassing Budget to Chart Chatham's Future</a:t>
            </a:r>
            <a:endParaRPr lang="en-US" sz="3200" i="1"/>
          </a:p>
        </p:txBody>
      </p:sp>
    </p:spTree>
    <p:extLst>
      <p:ext uri="{BB962C8B-B14F-4D97-AF65-F5344CB8AC3E}">
        <p14:creationId xmlns:p14="http://schemas.microsoft.com/office/powerpoint/2010/main" val="42388735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E8BC4B66A0ACB44862A76324EDA14AF" ma:contentTypeVersion="14" ma:contentTypeDescription="Create a new document." ma:contentTypeScope="" ma:versionID="a8b600ca44e856c779fdcd61e220971b">
  <xsd:schema xmlns:xsd="http://www.w3.org/2001/XMLSchema" xmlns:xs="http://www.w3.org/2001/XMLSchema" xmlns:p="http://schemas.microsoft.com/office/2006/metadata/properties" xmlns:ns2="b46c613c-9259-4cb6-934b-3c311a0baaa8" xmlns:ns3="db102c59-d141-4f21-b183-034fbfacdbf3" targetNamespace="http://schemas.microsoft.com/office/2006/metadata/properties" ma:root="true" ma:fieldsID="cc3366d4fc9d967ed8b48d947cfb1ae3" ns2:_="" ns3:_="">
    <xsd:import namespace="b46c613c-9259-4cb6-934b-3c311a0baaa8"/>
    <xsd:import namespace="db102c59-d141-4f21-b183-034fbfacdbf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46c613c-9259-4cb6-934b-3c311a0baa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54662817-c3c2-4380-b589-869a2318359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b102c59-d141-4f21-b183-034fbfacdbf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75f17c7b-ac6b-4659-a627-b2adb63be025}" ma:internalName="TaxCatchAll" ma:showField="CatchAllData" ma:web="db102c59-d141-4f21-b183-034fbfacdbf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db102c59-d141-4f21-b183-034fbfacdbf3">
      <UserInfo>
        <DisplayName>Kathleen  Donovan</DisplayName>
        <AccountId>53</AccountId>
        <AccountType/>
      </UserInfo>
      <UserInfo>
        <DisplayName>Jill Goldsmith</DisplayName>
        <AccountId>12</AccountId>
        <AccountType/>
      </UserInfo>
      <UserInfo>
        <DisplayName>Megan  Downey</DisplayName>
        <AccountId>42</AccountId>
        <AccountType/>
      </UserInfo>
      <UserInfo>
        <DisplayName>Carrie Mazerolle</DisplayName>
        <AccountId>379</AccountId>
        <AccountType/>
      </UserInfo>
    </SharedWithUsers>
    <TaxCatchAll xmlns="db102c59-d141-4f21-b183-034fbfacdbf3" xsi:nil="true"/>
    <lcf76f155ced4ddcb4097134ff3c332f xmlns="b46c613c-9259-4cb6-934b-3c311a0baaa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E87671F-BF9C-4955-83E2-2E0441EF8D28}">
  <ds:schemaRefs>
    <ds:schemaRef ds:uri="http://schemas.microsoft.com/sharepoint/v3/contenttype/forms"/>
  </ds:schemaRefs>
</ds:datastoreItem>
</file>

<file path=customXml/itemProps2.xml><?xml version="1.0" encoding="utf-8"?>
<ds:datastoreItem xmlns:ds="http://schemas.openxmlformats.org/officeDocument/2006/customXml" ds:itemID="{5B13145F-9250-4BE6-88EF-EBF5FE49F993}">
  <ds:schemaRefs>
    <ds:schemaRef ds:uri="b46c613c-9259-4cb6-934b-3c311a0baaa8"/>
    <ds:schemaRef ds:uri="db102c59-d141-4f21-b183-034fbfacdbf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0F61A93-0DAD-4E69-90D7-AB0DC9492D5C}">
  <ds:schemaRefs>
    <ds:schemaRef ds:uri="http://schemas.microsoft.com/office/2006/documentManagement/types"/>
    <ds:schemaRef ds:uri="http://schemas.microsoft.com/office/2006/metadata/properties"/>
    <ds:schemaRef ds:uri="b46c613c-9259-4cb6-934b-3c311a0baaa8"/>
    <ds:schemaRef ds:uri="db102c59-d141-4f21-b183-034fbfacdbf3"/>
    <ds:schemaRef ds:uri="http://purl.org/dc/terms/"/>
    <ds:schemaRef ds:uri="http://purl.org/dc/elements/1.1/"/>
    <ds:schemaRef ds:uri="http://www.w3.org/XML/1998/namespace"/>
    <ds:schemaRef ds:uri="http://schemas.microsoft.com/office/infopath/2007/PartnerControls"/>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13</TotalTime>
  <Words>4300</Words>
  <Application>Microsoft Office PowerPoint</Application>
  <PresentationFormat>Widescreen</PresentationFormat>
  <Paragraphs>711</Paragraphs>
  <Slides>46</Slides>
  <Notes>45</Notes>
  <HiddenSlides>1</HiddenSlides>
  <MMClips>0</MMClips>
  <ScaleCrop>false</ScaleCrop>
  <HeadingPairs>
    <vt:vector size="8" baseType="variant">
      <vt:variant>
        <vt:lpstr>Fonts Used</vt:lpstr>
      </vt:variant>
      <vt:variant>
        <vt:i4>8</vt:i4>
      </vt:variant>
      <vt:variant>
        <vt:lpstr>Theme</vt:lpstr>
      </vt:variant>
      <vt:variant>
        <vt:i4>2</vt:i4>
      </vt:variant>
      <vt:variant>
        <vt:lpstr>Embedded OLE Servers</vt:lpstr>
      </vt:variant>
      <vt:variant>
        <vt:i4>1</vt:i4>
      </vt:variant>
      <vt:variant>
        <vt:lpstr>Slide Titles</vt:lpstr>
      </vt:variant>
      <vt:variant>
        <vt:i4>46</vt:i4>
      </vt:variant>
    </vt:vector>
  </HeadingPairs>
  <TitlesOfParts>
    <vt:vector size="57" baseType="lpstr">
      <vt:lpstr>Arial</vt:lpstr>
      <vt:lpstr>Calibri</vt:lpstr>
      <vt:lpstr>Calibri Light</vt:lpstr>
      <vt:lpstr>Georgia</vt:lpstr>
      <vt:lpstr>Söhne</vt:lpstr>
      <vt:lpstr>Times New Roman</vt:lpstr>
      <vt:lpstr>Trebuchet MS</vt:lpstr>
      <vt:lpstr>Wingdings</vt:lpstr>
      <vt:lpstr>Office Theme</vt:lpstr>
      <vt:lpstr>Custom Design</vt:lpstr>
      <vt:lpstr>Worksheet</vt:lpstr>
      <vt:lpstr>Town Manager  FY2025 BUDGET PRESENTATION July 1, 2024-June 30, 2025 </vt:lpstr>
      <vt:lpstr>Town’s Fiscal Position  State of the Town</vt:lpstr>
      <vt:lpstr>  </vt:lpstr>
      <vt:lpstr>FY2021-2024  &amp; FY2025 Budgets</vt:lpstr>
      <vt:lpstr>Town’s Budgetary Components</vt:lpstr>
      <vt:lpstr>  </vt:lpstr>
      <vt:lpstr>The FY2025 Budget</vt:lpstr>
      <vt:lpstr>Navigating the FY2025 Digital Budget Book  https://town-chatham-ma-budget-book.cleargov.com/13703 </vt:lpstr>
      <vt:lpstr>I. FY2025 Balanced Budget</vt:lpstr>
      <vt:lpstr>PowerPoint Presentation</vt:lpstr>
      <vt:lpstr>PowerPoint Presentation</vt:lpstr>
      <vt:lpstr>PowerPoint Presentation</vt:lpstr>
      <vt:lpstr>PowerPoint Presentation</vt:lpstr>
      <vt:lpstr>Local Receipts</vt:lpstr>
      <vt:lpstr>Other Available Funds (Offsets) Receipts Reserved For Appropriation</vt:lpstr>
      <vt:lpstr>Other Available Funds (Offsets) </vt:lpstr>
      <vt:lpstr>FY2025 Revenue</vt:lpstr>
      <vt:lpstr>Traditional &amp; S/T Rooms and Meals Tax Revenues</vt:lpstr>
      <vt:lpstr>Assumptions for FY2025</vt:lpstr>
      <vt:lpstr>III.  FY2025 Budget Overview </vt:lpstr>
      <vt:lpstr>PowerPoint Presentation</vt:lpstr>
      <vt:lpstr>FY2025 Factors</vt:lpstr>
      <vt:lpstr>Operating Budget – Proposed Staffing by Departments (Not Recommended at this Time)</vt:lpstr>
      <vt:lpstr>PowerPoint Presentation</vt:lpstr>
      <vt:lpstr>        FY2025 Operational Increases Budget Drivers</vt:lpstr>
      <vt:lpstr>PowerPoint Presentation</vt:lpstr>
      <vt:lpstr>PowerPoint Presentation</vt:lpstr>
      <vt:lpstr>PowerPoint Presentation</vt:lpstr>
      <vt:lpstr>PowerPoint Presentation</vt:lpstr>
      <vt:lpstr>FY2025 Educational Assessments</vt:lpstr>
      <vt:lpstr>Educational Assessments</vt:lpstr>
      <vt:lpstr>Monomoy Regional School District</vt:lpstr>
      <vt:lpstr>Cape Cod Regional Technical High School</vt:lpstr>
      <vt:lpstr>PowerPoint Presentation</vt:lpstr>
      <vt:lpstr>Water Department Budget –  Separate Article </vt:lpstr>
      <vt:lpstr>FY2025 Capital Plan ($10,000 - $250,000)</vt:lpstr>
      <vt:lpstr>Capital Budget -  FY2025</vt:lpstr>
      <vt:lpstr>Capital Budget -  FY2025</vt:lpstr>
      <vt:lpstr>Capital Review Criteria</vt:lpstr>
      <vt:lpstr> Other  Articles – Pending Review</vt:lpstr>
      <vt:lpstr>Other Articles Pending Review </vt:lpstr>
      <vt:lpstr>PowerPoint Presentation</vt:lpstr>
      <vt:lpstr>OPEB Funding</vt:lpstr>
      <vt:lpstr>FY2025 and beyond</vt:lpstr>
      <vt:lpstr>FY2025 Budget &amp; 2024 Annual Town Meeting Calendar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Airport Governance Overview</dc:title>
  <dc:creator>Terry Whalen</dc:creator>
  <cp:lastModifiedBy>Jill Goldsmith</cp:lastModifiedBy>
  <cp:revision>2</cp:revision>
  <cp:lastPrinted>2024-01-23T16:19:19Z</cp:lastPrinted>
  <dcterms:created xsi:type="dcterms:W3CDTF">2020-11-16T16:13:15Z</dcterms:created>
  <dcterms:modified xsi:type="dcterms:W3CDTF">2024-01-25T22:03:04Z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0x0101007E8BC4B66A0ACB44862A76324EDA14AF</vt:lpwstr>
  </property>
  <property fmtid="{D5CDD505-2E9C-101B-9397-08002B2CF9AE}" pid="3" name="MediaServiceImageTags">
    <vt:lpwstr/>
  </property>
</Properties>
</file>